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61" r:id="rId5"/>
    <p:sldId id="258" r:id="rId6"/>
    <p:sldId id="265" r:id="rId7"/>
    <p:sldId id="259" r:id="rId8"/>
    <p:sldId id="260" r:id="rId9"/>
    <p:sldId id="262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5" r:id="rId21"/>
    <p:sldId id="276" r:id="rId22"/>
    <p:sldId id="277" r:id="rId23"/>
    <p:sldId id="28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61" autoAdjust="0"/>
    <p:restoredTop sz="94660"/>
  </p:normalViewPr>
  <p:slideViewPr>
    <p:cSldViewPr snapToGrid="0">
      <p:cViewPr>
        <p:scale>
          <a:sx n="100" d="100"/>
          <a:sy n="100" d="100"/>
        </p:scale>
        <p:origin x="521" y="8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24B13-D924-43B3-9FB0-6F57371F3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6A5F99-A3D1-4CBA-9817-B7CF6696D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FDB5E-F3F8-4E96-8F83-AC260DE9C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F9E9-AF3C-4476-B967-629E5FED81FB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550A9-3A1B-47F2-90AE-064196A5F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71047-7AFD-44EA-80D4-2868EB216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4C38-37FD-4487-B347-C61261DAA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8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407B6-77E4-4880-B241-0C429C113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90F4E-D932-406C-A654-B21E6FE9D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BCC7E-9617-435E-A54B-AA92FE8CA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F9E9-AF3C-4476-B967-629E5FED81FB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5DBAA-46E0-42B6-91E2-18D2D0AAB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3CB59-280F-4880-AC2A-07600A01F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4C38-37FD-4487-B347-C61261DAA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20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B379DE-579A-46AC-A1D6-B80F3DB39C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4C188-E259-4002-9B4A-53C32DEA9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09D67-0722-4C15-BE7D-C1DA7C2F3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F9E9-AF3C-4476-B967-629E5FED81FB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4EEF2-BA68-4CF0-A752-571C5ADF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C9CEF-AC96-4F0E-B75B-53B939E0D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4C38-37FD-4487-B347-C61261DAA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90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FAD56-0BD6-4BDB-B2CB-3C2EA6776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846BD-79C6-4C3B-A7F1-14D57E9C6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F97F4-AA30-4534-A65B-8F491E22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F9E9-AF3C-4476-B967-629E5FED81FB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A187E-4211-4CF6-B689-D89BEE8A8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E0F1C-2102-40C3-B385-C2BA9B486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4C38-37FD-4487-B347-C61261DAA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33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3A6AC-5E8A-411E-B0A2-414721A0A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C1A6E-78D5-4115-AE72-00902D289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64975-BAFB-4B73-BFC1-0F00318D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F9E9-AF3C-4476-B967-629E5FED81FB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EB8AF-F1B1-495B-9512-44EA08E94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C9BA7-FA9F-447A-A665-8F3D77E46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4C38-37FD-4487-B347-C61261DAA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95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B67C9-44CF-4D1A-B373-41807B8A3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2486B-6758-4891-82C6-E4E821246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BF094-FE5D-4613-8AE7-BAF2DA17C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8F227-CE00-410E-9680-86DE3C526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F9E9-AF3C-4476-B967-629E5FED81FB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44B8F-7D45-4690-A5FA-D3B03A126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3780C-D271-4870-8A87-9DC96DBA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4C38-37FD-4487-B347-C61261DAA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55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284F6-17B6-4123-AEC7-A40DBC83E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F42FC-0E61-433D-854A-95E63D855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3ED505-5583-4846-A078-3D6C8AF9F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96E0D2-D4B6-4CD2-8C49-D5A31922F8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FAD6E-C27F-4EDF-9758-036E3C6E4E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F03CC-6808-45D5-8618-27C0163CA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F9E9-AF3C-4476-B967-629E5FED81FB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4BB8E7-F91A-468C-A735-F69E1E49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BA5415-D20B-4B7A-BE23-B013B8714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4C38-37FD-4487-B347-C61261DAA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94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CFD20-84AF-4581-BB0B-4CDC2684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ECBD85-F26B-44C7-9935-EE5CF32E8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F9E9-AF3C-4476-B967-629E5FED81FB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CCF768-CECA-49F8-A96C-E3C6216A1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F7377-C214-4380-BC3C-D4D3131DA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4C38-37FD-4487-B347-C61261DAA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65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5BA5B8-C644-4E9D-9FA6-78036D6E0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F9E9-AF3C-4476-B967-629E5FED81FB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08CBF5-247C-4DD8-9ABE-4E50CCEC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4E79C-612E-4093-8E6A-8974B575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4C38-37FD-4487-B347-C61261DAA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39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F4ACF-E911-40FA-909C-6351FCFF5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DD183-887B-4212-A1D4-ED4D963CA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13590-3BE5-4ED1-82EB-4D171A69D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2991E-3E7B-4E8F-B828-32C5BECA9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F9E9-AF3C-4476-B967-629E5FED81FB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709F3-6221-48E9-886D-AB1832E84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7BE2F-D72C-4315-ABE9-1902B022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4C38-37FD-4487-B347-C61261DAA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66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FA922-2732-442D-9A8D-B4793E540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07D048-B9F8-4022-B66B-7C1ECE0D2A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13C4ED-4E42-4F38-8DF3-431B1BCAD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C99AC2-66D7-412C-A213-31BD6E8FC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F9E9-AF3C-4476-B967-629E5FED81FB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79209-2C52-4B2C-A6BB-1DA6F01F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E363A-6208-40DC-8815-78695ABE3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4C38-37FD-4487-B347-C61261DAA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CBBA5-F55D-46EF-ABB3-5216AD1C3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4F267-D78A-493C-BB1F-0E0928326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A38A0-632B-4CE8-8AB6-4B3D7A9982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1F9E9-AF3C-4476-B967-629E5FED81FB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CF230-BCC9-4072-9D5D-03649AAD09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23A80-53CA-4C2E-BC65-4E50669DFA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04C38-37FD-4487-B347-C61261DAA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79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A9214-C2E6-4F0F-9CDC-9C3E91B240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Data for 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2F7E32-7E33-40DB-86C7-1C05BE443A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Empowering teams with scalable Shiny applications</a:t>
            </a:r>
          </a:p>
        </p:txBody>
      </p:sp>
    </p:spTree>
    <p:extLst>
      <p:ext uri="{BB962C8B-B14F-4D97-AF65-F5344CB8AC3E}">
        <p14:creationId xmlns:p14="http://schemas.microsoft.com/office/powerpoint/2010/main" val="2386119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120A3-3AD6-4644-B6F9-765489EFC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Packaging with Docker and Packrat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42128-D177-4565-AE88-446FB6C901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do we take our source code plus dependencies and package it all up into a single standalone container?</a:t>
            </a:r>
          </a:p>
        </p:txBody>
      </p:sp>
    </p:spTree>
    <p:extLst>
      <p:ext uri="{BB962C8B-B14F-4D97-AF65-F5344CB8AC3E}">
        <p14:creationId xmlns:p14="http://schemas.microsoft.com/office/powerpoint/2010/main" val="1573793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B5005-805B-4D9B-8639-31690610D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Packrat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6D28C-BCE3-4C78-8EC4-DC86FAF70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409214" cy="4351338"/>
          </a:xfrm>
        </p:spPr>
        <p:txBody>
          <a:bodyPr/>
          <a:lstStyle/>
          <a:p>
            <a:r>
              <a:rPr lang="en-GB" dirty="0"/>
              <a:t>Solves the problem of managing package dependencies for an R project</a:t>
            </a:r>
          </a:p>
          <a:p>
            <a:r>
              <a:rPr lang="en-GB" dirty="0"/>
              <a:t>Maintains a manifest file, </a:t>
            </a:r>
            <a:r>
              <a:rPr lang="en-GB" i="1" dirty="0" err="1"/>
              <a:t>packrat.lock</a:t>
            </a:r>
            <a:r>
              <a:rPr lang="en-GB" dirty="0"/>
              <a:t>, describing exactly which versions of what packages your project needs</a:t>
            </a:r>
          </a:p>
          <a:p>
            <a:r>
              <a:rPr lang="en-GB" dirty="0"/>
              <a:t>Saves your colleagues from the inevitable hell of coordinating package upgrades</a:t>
            </a:r>
          </a:p>
          <a:p>
            <a:r>
              <a:rPr lang="en-GB" dirty="0"/>
              <a:t>Just updated to latest from your dashboard repo?</a:t>
            </a:r>
          </a:p>
          <a:p>
            <a:pPr lvl="1"/>
            <a:r>
              <a:rPr lang="en-GB" dirty="0"/>
              <a:t>Simply run </a:t>
            </a:r>
            <a:r>
              <a:rPr lang="en-GB" i="1" dirty="0"/>
              <a:t>packrat::restore()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4BEF56A0-F8F6-4E15-AFB6-372978C520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9288" y="2389868"/>
            <a:ext cx="2032727" cy="235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126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CCB5D-4FF5-4DA0-9B33-19A5467CC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6BB06-E03A-41E4-B6E7-7B4D66705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621486" cy="4351338"/>
          </a:xfrm>
        </p:spPr>
        <p:txBody>
          <a:bodyPr/>
          <a:lstStyle/>
          <a:p>
            <a:r>
              <a:rPr lang="en-GB" dirty="0"/>
              <a:t>Allows us to package an application up with all of its system-level dependencies, even the OS</a:t>
            </a:r>
          </a:p>
          <a:p>
            <a:r>
              <a:rPr lang="en-GB" dirty="0"/>
              <a:t>You write a </a:t>
            </a:r>
            <a:r>
              <a:rPr lang="en-GB" i="1" dirty="0"/>
              <a:t>Dockerfile</a:t>
            </a:r>
            <a:r>
              <a:rPr lang="en-GB" dirty="0"/>
              <a:t>, which describes how to build the service</a:t>
            </a:r>
          </a:p>
          <a:p>
            <a:r>
              <a:rPr lang="en-GB" dirty="0"/>
              <a:t>These containers can then be downloaded and run via several different methods:</a:t>
            </a:r>
          </a:p>
          <a:p>
            <a:pPr lvl="1"/>
            <a:r>
              <a:rPr lang="en-GB" dirty="0"/>
              <a:t>Standalone, with </a:t>
            </a:r>
            <a:r>
              <a:rPr lang="en-GB" i="1" dirty="0"/>
              <a:t>docker run</a:t>
            </a:r>
            <a:r>
              <a:rPr lang="en-GB" dirty="0"/>
              <a:t> </a:t>
            </a:r>
            <a:r>
              <a:rPr lang="en-GB" i="1" dirty="0"/>
              <a:t>$</a:t>
            </a:r>
            <a:r>
              <a:rPr lang="en-GB" i="1" dirty="0" err="1"/>
              <a:t>your_container_name</a:t>
            </a:r>
            <a:endParaRPr lang="en-GB" i="1" dirty="0"/>
          </a:p>
          <a:p>
            <a:pPr lvl="1"/>
            <a:r>
              <a:rPr lang="en-GB" dirty="0"/>
              <a:t>On an orchestration platform, like Kubernetes or ECS</a:t>
            </a:r>
          </a:p>
          <a:p>
            <a:pPr lvl="1"/>
            <a:r>
              <a:rPr lang="en-GB" dirty="0"/>
              <a:t>More on this later!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pic>
        <p:nvPicPr>
          <p:cNvPr id="4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8B76FB25-F16C-453E-B0D3-946F58152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513" y="2634456"/>
            <a:ext cx="320040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55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007E1-0D80-4648-AB95-5A20DFBB1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Docker – pseudo-Dockerfile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1D365-543C-42F5-977A-18E3842D0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Ubuntu 18 as a base</a:t>
            </a:r>
          </a:p>
          <a:p>
            <a:r>
              <a:rPr lang="en-GB" dirty="0"/>
              <a:t>Install R and packrat</a:t>
            </a:r>
          </a:p>
          <a:p>
            <a:r>
              <a:rPr lang="en-GB" dirty="0"/>
              <a:t>Copy our </a:t>
            </a:r>
            <a:r>
              <a:rPr lang="en-GB" i="1" dirty="0" err="1"/>
              <a:t>packrat.lock</a:t>
            </a:r>
            <a:r>
              <a:rPr lang="en-GB" i="1" dirty="0"/>
              <a:t> </a:t>
            </a:r>
            <a:r>
              <a:rPr lang="en-GB" dirty="0"/>
              <a:t>into the container, and run </a:t>
            </a:r>
            <a:r>
              <a:rPr lang="en-GB" i="1" dirty="0"/>
              <a:t>packrat::install()</a:t>
            </a:r>
          </a:p>
          <a:p>
            <a:r>
              <a:rPr lang="en-GB" dirty="0"/>
              <a:t>Copy the rest of our dashboard source code</a:t>
            </a:r>
          </a:p>
          <a:p>
            <a:r>
              <a:rPr lang="en-GB" dirty="0"/>
              <a:t>Record that we’re exposing port 3838 for incoming connections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535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296E-CEEF-4524-8897-E1A40D827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Deploying to the cloud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41EE75-B552-45F7-B36D-B6B119947C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With our dashboard packaged up, how do we get it deployed somewhere? What other services can we make use of to solve some of our problems?</a:t>
            </a:r>
          </a:p>
        </p:txBody>
      </p:sp>
    </p:spTree>
    <p:extLst>
      <p:ext uri="{BB962C8B-B14F-4D97-AF65-F5344CB8AC3E}">
        <p14:creationId xmlns:p14="http://schemas.microsoft.com/office/powerpoint/2010/main" val="818687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79777-7197-4A08-B541-2100DF633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Amazon Web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47F3-0C6C-455F-9988-E4B290770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Most popular cloud provider</a:t>
            </a:r>
          </a:p>
          <a:p>
            <a:r>
              <a:rPr lang="en-GB" dirty="0"/>
              <a:t>Basic services like Elastic Compute Cloud (EC2), for manually provisioning VMs</a:t>
            </a:r>
          </a:p>
          <a:p>
            <a:pPr lvl="1"/>
            <a:r>
              <a:rPr lang="en-GB" dirty="0"/>
              <a:t>Sometimes useful, but we want a little less work to do</a:t>
            </a:r>
          </a:p>
          <a:p>
            <a:r>
              <a:rPr lang="en-GB" dirty="0"/>
              <a:t>Value-add services like Elastic Container Service (ECS)</a:t>
            </a:r>
          </a:p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36A0CD2-31CD-4F30-8B4F-47662C308C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099" y="4643646"/>
            <a:ext cx="2329543" cy="139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469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3F4AB-EAC8-48D8-A713-73C0A8FFC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Elastic Container Service (ECS)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AEBA4-3A0A-486E-9ECE-35729015B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Allows us to orchestrate the deployment of applications we’ve bundled up into Docker containers</a:t>
            </a:r>
          </a:p>
          <a:p>
            <a:r>
              <a:rPr lang="en-GB" dirty="0"/>
              <a:t>First, we push our dashboard container image to Amazon’s private container registry</a:t>
            </a:r>
          </a:p>
          <a:p>
            <a:r>
              <a:rPr lang="en-GB" dirty="0"/>
              <a:t>Then we can represent each dashboard as a service in ECS</a:t>
            </a:r>
          </a:p>
          <a:p>
            <a:r>
              <a:rPr lang="en-GB" dirty="0"/>
              <a:t>Upgrades are simple: just update the service definition with the latest container ID, and ECS will roll out the change for you</a:t>
            </a:r>
          </a:p>
        </p:txBody>
      </p:sp>
    </p:spTree>
    <p:extLst>
      <p:ext uri="{BB962C8B-B14F-4D97-AF65-F5344CB8AC3E}">
        <p14:creationId xmlns:p14="http://schemas.microsoft.com/office/powerpoint/2010/main" val="4173779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28ADF-8DBA-46DE-8CC4-26DEF35CE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Scaling on ECS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26A4E-1476-4CD0-8105-CF03846FD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single service is fine, but do we handle situations where we have more users than one instance can handle?</a:t>
            </a:r>
          </a:p>
          <a:p>
            <a:r>
              <a:rPr lang="en-GB" dirty="0"/>
              <a:t>A service can have a configurable number of tasks</a:t>
            </a:r>
          </a:p>
          <a:p>
            <a:r>
              <a:rPr lang="en-GB" dirty="0"/>
              <a:t>For static use cases, you can just set a number of tasks to run</a:t>
            </a:r>
          </a:p>
          <a:p>
            <a:r>
              <a:rPr lang="en-GB" dirty="0"/>
              <a:t>For complex or variable situations, you can auto-scale your task count based on metrics like current CPU usage</a:t>
            </a:r>
          </a:p>
          <a:p>
            <a:r>
              <a:rPr lang="en-GB" dirty="0"/>
              <a:t>This gives us additional ability to handle traffic beyond even what the aforementioned futures and promises give us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944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D6F63-5362-40C4-8697-C904230E0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Network infrastructure</a:t>
            </a:r>
            <a:endParaRPr lang="en-GB" dirty="0" err="1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E2DFB-F0BD-475F-B4EA-340942472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Services can integrate with an Application Load Balancer (ALB) that's tied to a domain, like </a:t>
            </a:r>
            <a:r>
              <a:rPr lang="en-GB" dirty="0">
                <a:ea typeface="+mn-lt"/>
                <a:cs typeface="+mn-lt"/>
              </a:rPr>
              <a:t>some-dashboard.my-company.com</a:t>
            </a:r>
            <a:endParaRPr lang="en-GB" dirty="0">
              <a:cs typeface="Calibri"/>
            </a:endParaRPr>
          </a:p>
          <a:p>
            <a:r>
              <a:rPr lang="en-GB" dirty="0"/>
              <a:t>Now, users can simply navigate to that address and browse the dashboard!</a:t>
            </a:r>
          </a:p>
          <a:p>
            <a:r>
              <a:rPr lang="en-GB" dirty="0">
                <a:cs typeface="Calibri"/>
              </a:rPr>
              <a:t>To lock this down to just our authenticated users, we utilise another service called Cognito that integrates with our user account database and handles the sign-in process for 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875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DD63334-2BCF-411D-8B8A-72FC96BAD767}"/>
              </a:ext>
            </a:extLst>
          </p:cNvPr>
          <p:cNvSpPr/>
          <p:nvPr/>
        </p:nvSpPr>
        <p:spPr>
          <a:xfrm>
            <a:off x="4688441" y="1812103"/>
            <a:ext cx="1703797" cy="91611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Application Load Balancer</a:t>
            </a: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984F63-A080-47F4-870E-30E6143D2B02}"/>
              </a:ext>
            </a:extLst>
          </p:cNvPr>
          <p:cNvSpPr/>
          <p:nvPr/>
        </p:nvSpPr>
        <p:spPr>
          <a:xfrm>
            <a:off x="4688440" y="3283019"/>
            <a:ext cx="1703797" cy="9161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Cognito</a:t>
            </a:r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C3563A-1A03-4A69-879F-2359142D5852}"/>
              </a:ext>
            </a:extLst>
          </p:cNvPr>
          <p:cNvSpPr/>
          <p:nvPr/>
        </p:nvSpPr>
        <p:spPr>
          <a:xfrm>
            <a:off x="2308259" y="4764209"/>
            <a:ext cx="6506964" cy="172092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Calibri"/>
            </a:endParaRPr>
          </a:p>
          <a:p>
            <a:pPr algn="ctr"/>
            <a:r>
              <a:rPr lang="en-US">
                <a:cs typeface="Calibri"/>
              </a:rPr>
              <a:t>Dashboard service in ECS</a:t>
            </a:r>
            <a:endParaRPr lang="en-US"/>
          </a:p>
          <a:p>
            <a:pPr algn="ctr"/>
            <a:endParaRPr lang="en-US" dirty="0">
              <a:cs typeface="Calibri"/>
            </a:endParaRPr>
          </a:p>
          <a:p>
            <a:pPr algn="ctr"/>
            <a:endParaRPr lang="en-US" dirty="0">
              <a:cs typeface="Calibri"/>
            </a:endParaRPr>
          </a:p>
          <a:p>
            <a:pPr algn="ctr"/>
            <a:endParaRPr lang="en-US" dirty="0">
              <a:cs typeface="Calibri"/>
            </a:endParaRPr>
          </a:p>
          <a:p>
            <a:pPr algn="ctr"/>
            <a:endParaRPr lang="en-US" dirty="0">
              <a:cs typeface="Calibri"/>
            </a:endParaRPr>
          </a:p>
          <a:p>
            <a:pPr algn="ctr"/>
            <a:endParaRPr lang="en-US" dirty="0">
              <a:cs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EAD782E-5583-4CC5-A053-D16135E3A115}"/>
              </a:ext>
            </a:extLst>
          </p:cNvPr>
          <p:cNvSpPr/>
          <p:nvPr/>
        </p:nvSpPr>
        <p:spPr>
          <a:xfrm>
            <a:off x="2659294" y="5416191"/>
            <a:ext cx="1703797" cy="91611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Dashboard task 1</a:t>
            </a:r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DC2C2D-FF0D-482D-A657-36CF95073504}"/>
              </a:ext>
            </a:extLst>
          </p:cNvPr>
          <p:cNvSpPr/>
          <p:nvPr/>
        </p:nvSpPr>
        <p:spPr>
          <a:xfrm>
            <a:off x="4714125" y="5416191"/>
            <a:ext cx="1703797" cy="91611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Dashboard task 2</a:t>
            </a:r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D4FA9ED-91F1-488C-BBDB-B7B875779866}"/>
              </a:ext>
            </a:extLst>
          </p:cNvPr>
          <p:cNvSpPr/>
          <p:nvPr/>
        </p:nvSpPr>
        <p:spPr>
          <a:xfrm>
            <a:off x="6768956" y="5416189"/>
            <a:ext cx="1703797" cy="91611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Dashboard task N...</a:t>
            </a:r>
            <a:endParaRPr lang="en-US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EEB9B85-F227-4C74-9A42-1DB4512FD475}"/>
              </a:ext>
            </a:extLst>
          </p:cNvPr>
          <p:cNvCxnSpPr/>
          <p:nvPr/>
        </p:nvCxnSpPr>
        <p:spPr>
          <a:xfrm flipH="1" flipV="1">
            <a:off x="5519738" y="4205288"/>
            <a:ext cx="4762" cy="55244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F4D1B44-8BAF-44F9-8F3F-4D97AC7EFE49}"/>
              </a:ext>
            </a:extLst>
          </p:cNvPr>
          <p:cNvCxnSpPr>
            <a:cxnSpLocks/>
          </p:cNvCxnSpPr>
          <p:nvPr/>
        </p:nvCxnSpPr>
        <p:spPr>
          <a:xfrm flipH="1" flipV="1">
            <a:off x="5519737" y="2728912"/>
            <a:ext cx="4762" cy="55244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45A1676-0773-46F4-AA49-B4610B5C0B38}"/>
              </a:ext>
            </a:extLst>
          </p:cNvPr>
          <p:cNvCxnSpPr>
            <a:cxnSpLocks/>
          </p:cNvCxnSpPr>
          <p:nvPr/>
        </p:nvCxnSpPr>
        <p:spPr>
          <a:xfrm flipH="1" flipV="1">
            <a:off x="5519737" y="1252537"/>
            <a:ext cx="4762" cy="55244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F5E375A6-24FC-4448-9C3F-20A0CC1C648E}"/>
              </a:ext>
            </a:extLst>
          </p:cNvPr>
          <p:cNvSpPr/>
          <p:nvPr/>
        </p:nvSpPr>
        <p:spPr>
          <a:xfrm>
            <a:off x="4714875" y="333375"/>
            <a:ext cx="1704975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Users</a:t>
            </a:r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5BF163D-F74A-4D5B-A8B0-6A6DFC282453}"/>
              </a:ext>
            </a:extLst>
          </p:cNvPr>
          <p:cNvSpPr txBox="1"/>
          <p:nvPr/>
        </p:nvSpPr>
        <p:spPr>
          <a:xfrm>
            <a:off x="5781675" y="1333500"/>
            <a:ext cx="63627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/>
              <a:t>User loads </a:t>
            </a:r>
            <a:r>
              <a:rPr lang="en-US" sz="1600" i="1" dirty="0"/>
              <a:t>https://dashboard.my-company.com</a:t>
            </a:r>
            <a:r>
              <a:rPr lang="en-US" sz="1600"/>
              <a:t> in a browser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AA44381-ABCE-436F-9C14-4901FC2F777C}"/>
              </a:ext>
            </a:extLst>
          </p:cNvPr>
          <p:cNvSpPr txBox="1"/>
          <p:nvPr/>
        </p:nvSpPr>
        <p:spPr>
          <a:xfrm>
            <a:off x="5781674" y="2819400"/>
            <a:ext cx="63627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/>
              <a:t>ALB passes the request to Cognito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8625C40-13DA-453F-A03F-30A00DA24557}"/>
              </a:ext>
            </a:extLst>
          </p:cNvPr>
          <p:cNvSpPr txBox="1"/>
          <p:nvPr/>
        </p:nvSpPr>
        <p:spPr>
          <a:xfrm>
            <a:off x="5781674" y="4181475"/>
            <a:ext cx="63627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/>
              <a:t>If the user is already authenticated, forward the request to Shiny!</a:t>
            </a:r>
          </a:p>
          <a:p>
            <a:r>
              <a:rPr lang="en-US" sz="1600">
                <a:cs typeface="Calibri"/>
              </a:rPr>
              <a:t>Otherwise, prompt the user to sign in</a:t>
            </a:r>
            <a:endParaRPr lang="en-US" sz="1600" dirty="0">
              <a:cs typeface="Calibri"/>
            </a:endParaRPr>
          </a:p>
        </p:txBody>
      </p:sp>
      <p:sp>
        <p:nvSpPr>
          <p:cNvPr id="52" name="Flowchart: Magnetic Disk 51">
            <a:extLst>
              <a:ext uri="{FF2B5EF4-FFF2-40B4-BE49-F238E27FC236}">
                <a16:creationId xmlns:a16="http://schemas.microsoft.com/office/drawing/2014/main" id="{62708759-77D9-4CB6-A962-B7EBE786893C}"/>
              </a:ext>
            </a:extLst>
          </p:cNvPr>
          <p:cNvSpPr/>
          <p:nvPr/>
        </p:nvSpPr>
        <p:spPr>
          <a:xfrm>
            <a:off x="2971800" y="3284601"/>
            <a:ext cx="1009650" cy="9239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Account DB</a:t>
            </a:r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564F98F-7378-4AE4-984F-C158FF6592E6}"/>
              </a:ext>
            </a:extLst>
          </p:cNvPr>
          <p:cNvCxnSpPr>
            <a:cxnSpLocks/>
          </p:cNvCxnSpPr>
          <p:nvPr/>
        </p:nvCxnSpPr>
        <p:spPr>
          <a:xfrm>
            <a:off x="3981449" y="3757611"/>
            <a:ext cx="709613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Flowchart: Magnetic Disk 53">
            <a:extLst>
              <a:ext uri="{FF2B5EF4-FFF2-40B4-BE49-F238E27FC236}">
                <a16:creationId xmlns:a16="http://schemas.microsoft.com/office/drawing/2014/main" id="{443D23FE-7054-4486-B0FC-E1C52249CB7F}"/>
              </a:ext>
            </a:extLst>
          </p:cNvPr>
          <p:cNvSpPr/>
          <p:nvPr/>
        </p:nvSpPr>
        <p:spPr>
          <a:xfrm>
            <a:off x="9525000" y="4760976"/>
            <a:ext cx="1285875" cy="17240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Data Warehouse</a:t>
            </a:r>
            <a:endParaRPr lang="en-US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88B82D9-02EB-4B0A-94A8-0DD8E0DEB6B4}"/>
              </a:ext>
            </a:extLst>
          </p:cNvPr>
          <p:cNvCxnSpPr>
            <a:cxnSpLocks/>
          </p:cNvCxnSpPr>
          <p:nvPr/>
        </p:nvCxnSpPr>
        <p:spPr>
          <a:xfrm>
            <a:off x="8820149" y="5624510"/>
            <a:ext cx="709613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79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877AE-E4D9-4EB4-A98C-F9B054D96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Data culture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99BB-94B9-4DA9-98A6-5AB7337D4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In many organisations, data scientists find themselves responsible for introducing a data culture in an environment where data was not used historically</a:t>
            </a:r>
          </a:p>
          <a:p>
            <a:r>
              <a:rPr lang="en-GB" dirty="0">
                <a:cs typeface="Calibri"/>
              </a:rPr>
              <a:t>One strategy for doing so involves making data accessible to teams across the organisation in a way that is easy to understand and use</a:t>
            </a:r>
          </a:p>
          <a:p>
            <a:r>
              <a:rPr lang="en-GB" dirty="0">
                <a:cs typeface="Calibri"/>
              </a:rPr>
              <a:t>Internal dashboards are a great way of exposing data to teams at the right level – not too raw, but not so summarised as to be unactionable</a:t>
            </a:r>
          </a:p>
          <a:p>
            <a:r>
              <a:rPr lang="en-GB" dirty="0">
                <a:cs typeface="Calibri"/>
              </a:rPr>
              <a:t>Our tool of choice for building internal dashboards is Shiny</a:t>
            </a:r>
          </a:p>
        </p:txBody>
      </p:sp>
    </p:spTree>
    <p:extLst>
      <p:ext uri="{BB962C8B-B14F-4D97-AF65-F5344CB8AC3E}">
        <p14:creationId xmlns:p14="http://schemas.microsoft.com/office/powerpoint/2010/main" val="2948772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AD3BD-1E04-4730-9D04-67255DE9B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data science workflow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3A553-A15C-4460-B6E0-99EA52CCBB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713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28375-E3EC-4F4D-92EA-F135506F0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Dashboard workflow goals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7A364-DA5B-4056-902B-AC24518E0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 data engineers required for day-to-day work</a:t>
            </a:r>
          </a:p>
          <a:p>
            <a:r>
              <a:rPr lang="en-US" dirty="0">
                <a:cs typeface="Calibri"/>
              </a:rPr>
              <a:t>Minimal latency when publishing new analyses and views</a:t>
            </a:r>
          </a:p>
          <a:p>
            <a:r>
              <a:rPr lang="en-US" dirty="0">
                <a:cs typeface="Calibri"/>
              </a:rPr>
              <a:t>Code review in GitHub </a:t>
            </a:r>
            <a:r>
              <a:rPr lang="en-US" dirty="0">
                <a:ea typeface="+mn-lt"/>
                <a:cs typeface="+mn-lt"/>
              </a:rPr>
              <a:t>for all non-trivial changes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8019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761E7-E2FA-44F4-BDCD-1191D4C6F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Continuous deployment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17C8F-CC34-462D-9423-AD5C41C1E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Just responsible for building and pushing our Docker images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Tooling: TeamCity, Jenkins, </a:t>
            </a:r>
            <a:r>
              <a:rPr lang="en-US" dirty="0" err="1">
                <a:ea typeface="+mn-lt"/>
                <a:cs typeface="+mn-lt"/>
              </a:rPr>
              <a:t>CodePipeline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etc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cs typeface="Calibri"/>
              </a:rPr>
              <a:t>Any commits merged into the master branch automatically trigger a build and redeploy</a:t>
            </a:r>
            <a:endParaRPr lang="en-US" dirty="0"/>
          </a:p>
          <a:p>
            <a:r>
              <a:rPr lang="en-US" dirty="0">
                <a:cs typeface="Calibri"/>
              </a:rPr>
              <a:t>New content is made available to users in a matter of minutes</a:t>
            </a:r>
          </a:p>
        </p:txBody>
      </p:sp>
    </p:spTree>
    <p:extLst>
      <p:ext uri="{BB962C8B-B14F-4D97-AF65-F5344CB8AC3E}">
        <p14:creationId xmlns:p14="http://schemas.microsoft.com/office/powerpoint/2010/main" val="1169125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A19F2-8392-498A-B829-290D2E365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HypotheSci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AA389-98E3-412B-B83D-924D2A876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4352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Consultancy for data science and engineering</a:t>
            </a:r>
          </a:p>
          <a:p>
            <a:r>
              <a:rPr lang="en-US" dirty="0">
                <a:cs typeface="Calibri"/>
              </a:rPr>
              <a:t>End-to-end data and dashboard pipelines that empower teams and help </a:t>
            </a:r>
            <a:r>
              <a:rPr lang="en-US" dirty="0" err="1">
                <a:cs typeface="Calibri"/>
              </a:rPr>
              <a:t>organisations</a:t>
            </a:r>
            <a:r>
              <a:rPr lang="en-US" dirty="0">
                <a:cs typeface="Calibri"/>
              </a:rPr>
              <a:t> leverage their data</a:t>
            </a:r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Feel free to reach out :) </a:t>
            </a:r>
          </a:p>
          <a:p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71E7BC-006D-4FC2-A704-1F5F15AACA63}"/>
              </a:ext>
            </a:extLst>
          </p:cNvPr>
          <p:cNvSpPr txBox="1"/>
          <p:nvPr/>
        </p:nvSpPr>
        <p:spPr>
          <a:xfrm>
            <a:off x="904693" y="4578794"/>
            <a:ext cx="4524435" cy="14270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 err="1"/>
              <a:t>Ruan</a:t>
            </a:r>
            <a:r>
              <a:rPr lang="en-US" sz="2800" dirty="0"/>
              <a:t> Pearce-</a:t>
            </a:r>
            <a:r>
              <a:rPr lang="en-US" sz="2800" dirty="0" err="1"/>
              <a:t>Authers</a:t>
            </a:r>
            <a:endParaRPr lang="en-US" sz="2800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/>
              <a:t>Twitter: @</a:t>
            </a:r>
            <a:r>
              <a:rPr lang="en-US" sz="2800" dirty="0" err="1"/>
              <a:t>returnString</a:t>
            </a:r>
            <a:endParaRPr lang="en-US" sz="2800">
              <a:ea typeface="+mn-lt"/>
              <a:cs typeface="+mn-lt"/>
            </a:endParaRPr>
          </a:p>
          <a:p>
            <a:r>
              <a:rPr lang="en-US" sz="2800" dirty="0"/>
              <a:t>Email: ruan@hypothesci.com</a:t>
            </a:r>
            <a:endParaRPr lang="en-US" sz="28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931DDC-50ED-42EB-9CA7-DB8B48ADAC7A}"/>
              </a:ext>
            </a:extLst>
          </p:cNvPr>
          <p:cNvSpPr txBox="1"/>
          <p:nvPr/>
        </p:nvSpPr>
        <p:spPr>
          <a:xfrm>
            <a:off x="6927890" y="4578793"/>
            <a:ext cx="4524435" cy="14270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/>
              <a:t>Alexandra </a:t>
            </a:r>
            <a:r>
              <a:rPr lang="en-US" sz="2800" dirty="0" err="1">
                <a:ea typeface="+mn-lt"/>
                <a:cs typeface="+mn-lt"/>
              </a:rPr>
              <a:t>Ț</a:t>
            </a:r>
            <a:r>
              <a:rPr lang="en-US" sz="2800" dirty="0" err="1"/>
              <a:t>urcan</a:t>
            </a:r>
            <a:endParaRPr lang="en-US" sz="2800" dirty="0" err="1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/>
              <a:t>Twitter: @</a:t>
            </a:r>
            <a:r>
              <a:rPr lang="en-US" sz="2800" dirty="0" err="1"/>
              <a:t>AleTurcan</a:t>
            </a:r>
            <a:endParaRPr lang="en-US" sz="2800" dirty="0" err="1">
              <a:ea typeface="+mn-lt"/>
              <a:cs typeface="+mn-lt"/>
            </a:endParaRPr>
          </a:p>
          <a:p>
            <a:r>
              <a:rPr lang="en-US" sz="2800" dirty="0"/>
              <a:t>Email: alex@hypothesci.com</a:t>
            </a: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3204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CF158C8E-20BF-45A8-B968-B186497DA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11" y="640814"/>
            <a:ext cx="11882730" cy="556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39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A3F0C-E65F-4B40-9A23-5D4F5A66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No-ETL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E8B2E-10C9-498E-A5AF-FB2D7CF29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No ETL required – queries run directly against the analytics database</a:t>
            </a:r>
          </a:p>
          <a:p>
            <a:r>
              <a:rPr lang="en-GB" dirty="0">
                <a:cs typeface="Calibri"/>
              </a:rPr>
              <a:t>Pro: data scientists work independently of engineers as they can simply code any extra complexity (e.g. </a:t>
            </a:r>
            <a:r>
              <a:rPr lang="en-GB" dirty="0" err="1">
                <a:cs typeface="Calibri"/>
              </a:rPr>
              <a:t>cohorting</a:t>
            </a:r>
            <a:r>
              <a:rPr lang="en-GB" dirty="0">
                <a:cs typeface="Calibri" panose="020F0502020204030204"/>
              </a:rPr>
              <a:t>) into the dashboard directly</a:t>
            </a:r>
          </a:p>
          <a:p>
            <a:r>
              <a:rPr lang="en-GB" dirty="0">
                <a:cs typeface="Calibri" panose="020F0502020204030204"/>
              </a:rPr>
              <a:t>Con: there's potential for long-running queries that would lock up the dashboard for other users</a:t>
            </a:r>
          </a:p>
        </p:txBody>
      </p:sp>
    </p:spTree>
    <p:extLst>
      <p:ext uri="{BB962C8B-B14F-4D97-AF65-F5344CB8AC3E}">
        <p14:creationId xmlns:p14="http://schemas.microsoft.com/office/powerpoint/2010/main" val="2837141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0F8F6-C782-423B-91C7-F19799888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Shiny tech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0C2D4-8AF7-46EA-A334-5A056CCF2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do we:</a:t>
            </a:r>
          </a:p>
          <a:p>
            <a:pPr lvl="1"/>
            <a:r>
              <a:rPr lang="en-GB" dirty="0"/>
              <a:t>Allow for potentially long-running</a:t>
            </a:r>
            <a:r>
              <a:rPr lang="en-GB" i="1" dirty="0"/>
              <a:t> reactive()</a:t>
            </a:r>
            <a:r>
              <a:rPr lang="en-GB" dirty="0"/>
              <a:t> expressions</a:t>
            </a:r>
            <a:endParaRPr lang="en-GB" i="1" dirty="0"/>
          </a:p>
          <a:p>
            <a:pPr lvl="1"/>
            <a:r>
              <a:rPr lang="en-GB" dirty="0"/>
              <a:t>Support 10s or 100s of concurrent users</a:t>
            </a:r>
          </a:p>
          <a:p>
            <a:pPr lvl="1"/>
            <a:r>
              <a:rPr lang="en-GB" dirty="0"/>
              <a:t>Package all this up for cloud deployment via a DevOps pipeline</a:t>
            </a:r>
          </a:p>
          <a:p>
            <a:pPr lvl="1"/>
            <a:r>
              <a:rPr lang="en-GB" dirty="0"/>
              <a:t>Integrate with an existing user account system (e.g. Exchange)</a:t>
            </a:r>
          </a:p>
        </p:txBody>
      </p:sp>
    </p:spTree>
    <p:extLst>
      <p:ext uri="{BB962C8B-B14F-4D97-AF65-F5344CB8AC3E}">
        <p14:creationId xmlns:p14="http://schemas.microsoft.com/office/powerpoint/2010/main" val="119214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BF011-E2F6-4576-8BDD-CFD78409B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Asynchronicity and concurrency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F4D93-AA0C-4C19-AB36-950506D9B0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How we use futures and promises to support long-running queries and many concurrent users</a:t>
            </a:r>
          </a:p>
        </p:txBody>
      </p:sp>
    </p:spTree>
    <p:extLst>
      <p:ext uri="{BB962C8B-B14F-4D97-AF65-F5344CB8AC3E}">
        <p14:creationId xmlns:p14="http://schemas.microsoft.com/office/powerpoint/2010/main" val="1331876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E23DA-AF36-4ABA-9D4E-A7F0DE88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9F20C-CCB7-48D9-BDF4-FBD8BE13D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R is traditionally single-threaded</a:t>
            </a:r>
          </a:p>
          <a:p>
            <a:pPr lvl="1"/>
            <a:r>
              <a:rPr lang="en-GB" dirty="0"/>
              <a:t>This restriction is inherited by Shiny</a:t>
            </a:r>
          </a:p>
          <a:p>
            <a:pPr lvl="1"/>
            <a:r>
              <a:rPr lang="en-GB" dirty="0"/>
              <a:t>Whilst we wait for a DB query to return, our dashboard stalls for other users</a:t>
            </a:r>
          </a:p>
          <a:p>
            <a:r>
              <a:rPr lang="en-GB" dirty="0"/>
              <a:t>Enter promises and futures!</a:t>
            </a:r>
          </a:p>
          <a:p>
            <a:r>
              <a:rPr lang="en-GB" dirty="0"/>
              <a:t>Promises represent a value that will be ready later</a:t>
            </a:r>
          </a:p>
          <a:p>
            <a:pPr lvl="1"/>
            <a:r>
              <a:rPr lang="en-GB" dirty="0"/>
              <a:t>We can do other work whilst waiting</a:t>
            </a:r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In a dashboard context, we use promises to represent DB queries that retrieve a data frame, and are started with the "Apply filters" button</a:t>
            </a:r>
            <a:endParaRPr lang="en-GB" i="1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94537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18F83-4C0A-487C-BEB3-130899E00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33980-767D-4089-BAB8-0DBB7817E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Promises alone don’t fix our problem</a:t>
            </a:r>
          </a:p>
          <a:p>
            <a:pPr lvl="1"/>
            <a:r>
              <a:rPr lang="en-GB" dirty="0"/>
              <a:t>They represent the “promise” of an eventual value but don’t give us any way to actually do work elsewhere to retrieve it</a:t>
            </a:r>
          </a:p>
          <a:p>
            <a:r>
              <a:rPr lang="en-GB" dirty="0"/>
              <a:t>Futures are a concrete method of fulfilling promises by executing code in a separate R interpreter instance</a:t>
            </a:r>
          </a:p>
          <a:p>
            <a:r>
              <a:rPr lang="en-GB" dirty="0"/>
              <a:t>They meet the spec for promises, so we can use them like so:</a:t>
            </a:r>
          </a:p>
          <a:p>
            <a:pPr lvl="1"/>
            <a:r>
              <a:rPr lang="en-GB" i="1" dirty="0"/>
              <a:t>future({ </a:t>
            </a:r>
            <a:r>
              <a:rPr lang="en-GB" i="1" dirty="0" err="1"/>
              <a:t>slow_db_query</a:t>
            </a:r>
            <a:r>
              <a:rPr lang="en-GB" i="1" dirty="0"/>
              <a:t>() }) %...&gt;% print()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350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58764-7928-48A3-B4CE-4CBDFA4E3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Futures and promises in Shiny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7957D-E546-4D7C-8EB9-461E6FD8D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299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Support has been rolling out into the ecosystem over the last few years</a:t>
            </a:r>
          </a:p>
          <a:p>
            <a:r>
              <a:rPr lang="en-GB" dirty="0"/>
              <a:t>Fully supported by reactive expressions and render functions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C7C8546-9F2E-4519-8126-94CA21844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0" y="3457493"/>
            <a:ext cx="4354563" cy="3076607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FF2A4A94-3F84-4A5F-AAD1-712316A65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5407" y="3458274"/>
            <a:ext cx="7591849" cy="308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62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903</Words>
  <Application>Microsoft Office PowerPoint</Application>
  <PresentationFormat>Widescreen</PresentationFormat>
  <Paragraphs>87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Data for all</vt:lpstr>
      <vt:lpstr>Data culture</vt:lpstr>
      <vt:lpstr>PowerPoint Presentation</vt:lpstr>
      <vt:lpstr>No-ETL</vt:lpstr>
      <vt:lpstr>Shiny tech challenges</vt:lpstr>
      <vt:lpstr>Asynchronicity and concurrency </vt:lpstr>
      <vt:lpstr>Promises</vt:lpstr>
      <vt:lpstr>Futures</vt:lpstr>
      <vt:lpstr>Futures and promises in Shiny</vt:lpstr>
      <vt:lpstr>Packaging with Docker and Packrat</vt:lpstr>
      <vt:lpstr>Packrat</vt:lpstr>
      <vt:lpstr>Docker</vt:lpstr>
      <vt:lpstr>Docker – pseudo-Dockerfile steps</vt:lpstr>
      <vt:lpstr>Deploying to the cloud</vt:lpstr>
      <vt:lpstr>Amazon Web Services</vt:lpstr>
      <vt:lpstr>Elastic Container Service (ECS)</vt:lpstr>
      <vt:lpstr>Scaling on ECS</vt:lpstr>
      <vt:lpstr>Network infrastructure</vt:lpstr>
      <vt:lpstr>PowerPoint Presentation</vt:lpstr>
      <vt:lpstr>The data science workflow</vt:lpstr>
      <vt:lpstr>Dashboard workflow goals</vt:lpstr>
      <vt:lpstr>Continuous deployment</vt:lpstr>
      <vt:lpstr>HypotheSci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Ruan Pearce-Authers</dc:creator>
  <cp:lastModifiedBy>Ruan Pearce-Authers</cp:lastModifiedBy>
  <cp:revision>521</cp:revision>
  <dcterms:created xsi:type="dcterms:W3CDTF">2019-06-30T12:30:28Z</dcterms:created>
  <dcterms:modified xsi:type="dcterms:W3CDTF">2019-07-09T14:39:29Z</dcterms:modified>
</cp:coreProperties>
</file>