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6" r:id="rId3"/>
    <p:sldId id="310" r:id="rId4"/>
    <p:sldId id="305" r:id="rId5"/>
    <p:sldId id="306" r:id="rId6"/>
    <p:sldId id="303" r:id="rId7"/>
    <p:sldId id="289" r:id="rId8"/>
    <p:sldId id="292" r:id="rId9"/>
    <p:sldId id="307" r:id="rId10"/>
    <p:sldId id="295" r:id="rId11"/>
    <p:sldId id="296" r:id="rId12"/>
    <p:sldId id="284" r:id="rId13"/>
    <p:sldId id="297" r:id="rId14"/>
    <p:sldId id="298" r:id="rId15"/>
    <p:sldId id="293" r:id="rId16"/>
    <p:sldId id="308" r:id="rId17"/>
    <p:sldId id="302" r:id="rId18"/>
    <p:sldId id="311" r:id="rId19"/>
    <p:sldId id="304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0AC"/>
    <a:srgbClr val="222222"/>
    <a:srgbClr val="6FB405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4008"/>
  </p:normalViewPr>
  <p:slideViewPr>
    <p:cSldViewPr snapToGrid="0" snapToObjects="1">
      <p:cViewPr>
        <p:scale>
          <a:sx n="215" d="100"/>
          <a:sy n="215" d="100"/>
        </p:scale>
        <p:origin x="144" y="-10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9ACDE8-06B0-CB45-9943-4A6D8AA7981B}" type="doc">
      <dgm:prSet loTypeId="urn:microsoft.com/office/officeart/2005/8/layout/h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79C6FF-4B93-924B-96A5-083B23DE3AD0}">
      <dgm:prSet phldrT="[Text]"/>
      <dgm:spPr/>
      <dgm:t>
        <a:bodyPr/>
        <a:lstStyle/>
        <a:p>
          <a:r>
            <a:rPr lang="en-US" dirty="0" smtClean="0"/>
            <a:t>Sponsor Events</a:t>
          </a:r>
          <a:endParaRPr lang="en-US" dirty="0"/>
        </a:p>
      </dgm:t>
    </dgm:pt>
    <dgm:pt modelId="{DAFA3239-929A-6149-B343-30A86B199E5E}" type="parTrans" cxnId="{BD35554A-55F4-E44E-8B02-0D30D9887D2F}">
      <dgm:prSet/>
      <dgm:spPr/>
      <dgm:t>
        <a:bodyPr/>
        <a:lstStyle/>
        <a:p>
          <a:endParaRPr lang="en-US"/>
        </a:p>
      </dgm:t>
    </dgm:pt>
    <dgm:pt modelId="{D072D3AE-9E72-8C44-89A9-06A622CCCCF9}" type="sibTrans" cxnId="{BD35554A-55F4-E44E-8B02-0D30D9887D2F}">
      <dgm:prSet/>
      <dgm:spPr/>
      <dgm:t>
        <a:bodyPr/>
        <a:lstStyle/>
        <a:p>
          <a:endParaRPr lang="en-US"/>
        </a:p>
      </dgm:t>
    </dgm:pt>
    <dgm:pt modelId="{E7E6C0F5-A20B-814B-BF04-0DFD30BBA756}">
      <dgm:prSet phldrT="[Text]"/>
      <dgm:spPr/>
      <dgm:t>
        <a:bodyPr/>
        <a:lstStyle/>
        <a:p>
          <a:r>
            <a:rPr lang="en-US" dirty="0" smtClean="0"/>
            <a:t>Fund Projects</a:t>
          </a:r>
          <a:endParaRPr lang="en-US" dirty="0"/>
        </a:p>
      </dgm:t>
    </dgm:pt>
    <dgm:pt modelId="{C79A5F6F-2EB7-FE4F-8726-3E30EF1E5B42}" type="parTrans" cxnId="{F96E968E-4227-F84D-81ED-DF3A4C3A7A87}">
      <dgm:prSet/>
      <dgm:spPr/>
      <dgm:t>
        <a:bodyPr/>
        <a:lstStyle/>
        <a:p>
          <a:endParaRPr lang="en-US"/>
        </a:p>
      </dgm:t>
    </dgm:pt>
    <dgm:pt modelId="{8E26628A-C083-AD49-A63F-E00965F23272}" type="sibTrans" cxnId="{F96E968E-4227-F84D-81ED-DF3A4C3A7A87}">
      <dgm:prSet/>
      <dgm:spPr/>
      <dgm:t>
        <a:bodyPr/>
        <a:lstStyle/>
        <a:p>
          <a:endParaRPr lang="en-US"/>
        </a:p>
      </dgm:t>
    </dgm:pt>
    <dgm:pt modelId="{F2CE5E86-A5AF-244A-A8FE-3DF6961852D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Nurture Working Groups</a:t>
          </a:r>
          <a:endParaRPr lang="en-US" dirty="0"/>
        </a:p>
      </dgm:t>
    </dgm:pt>
    <dgm:pt modelId="{1829C06E-FAFA-5D4E-96E6-C437E87D7CA4}" type="parTrans" cxnId="{7CA2095B-F4D5-664F-80CF-F6D07243ACCA}">
      <dgm:prSet/>
      <dgm:spPr/>
      <dgm:t>
        <a:bodyPr/>
        <a:lstStyle/>
        <a:p>
          <a:endParaRPr lang="en-US"/>
        </a:p>
      </dgm:t>
    </dgm:pt>
    <dgm:pt modelId="{A7C8DE99-B7C1-2243-AA3E-253D8C15D71A}" type="sibTrans" cxnId="{7CA2095B-F4D5-664F-80CF-F6D07243ACCA}">
      <dgm:prSet/>
      <dgm:spPr/>
      <dgm:t>
        <a:bodyPr/>
        <a:lstStyle/>
        <a:p>
          <a:endParaRPr lang="en-US"/>
        </a:p>
      </dgm:t>
    </dgm:pt>
    <dgm:pt modelId="{9608FDA3-C524-5249-BA44-13A3DF976025}" type="pres">
      <dgm:prSet presAssocID="{AB9ACDE8-06B0-CB45-9943-4A6D8AA7981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07F16A-155F-DB4F-905F-41C25AC2D40A}" type="pres">
      <dgm:prSet presAssocID="{5C79C6FF-4B93-924B-96A5-083B23DE3AD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5BBA46-771B-2943-A52F-8337B89F73E9}" type="pres">
      <dgm:prSet presAssocID="{D072D3AE-9E72-8C44-89A9-06A622CCCCF9}" presName="sibTrans" presStyleCnt="0"/>
      <dgm:spPr/>
    </dgm:pt>
    <dgm:pt modelId="{546E1A1D-F5D4-AE46-BA3B-213D640E2A6C}" type="pres">
      <dgm:prSet presAssocID="{E7E6C0F5-A20B-814B-BF04-0DFD30BBA75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2D2685-AAE8-ED4A-825A-00E6B1AE97E0}" type="pres">
      <dgm:prSet presAssocID="{8E26628A-C083-AD49-A63F-E00965F23272}" presName="sibTrans" presStyleCnt="0"/>
      <dgm:spPr/>
    </dgm:pt>
    <dgm:pt modelId="{B396FC54-342F-784D-8196-9D6BC404D8D7}" type="pres">
      <dgm:prSet presAssocID="{F2CE5E86-A5AF-244A-A8FE-3DF6961852D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6C8201-7C24-8844-AC5D-6F261A38A174}" type="presOf" srcId="{5C79C6FF-4B93-924B-96A5-083B23DE3AD0}" destId="{2807F16A-155F-DB4F-905F-41C25AC2D40A}" srcOrd="0" destOrd="0" presId="urn:microsoft.com/office/officeart/2005/8/layout/hList6"/>
    <dgm:cxn modelId="{B3CCBD86-FB0A-E14D-964C-50C4BF00926A}" type="presOf" srcId="{E7E6C0F5-A20B-814B-BF04-0DFD30BBA756}" destId="{546E1A1D-F5D4-AE46-BA3B-213D640E2A6C}" srcOrd="0" destOrd="0" presId="urn:microsoft.com/office/officeart/2005/8/layout/hList6"/>
    <dgm:cxn modelId="{F6A39434-E518-0A46-8E8F-5B38027079F9}" type="presOf" srcId="{F2CE5E86-A5AF-244A-A8FE-3DF6961852DF}" destId="{B396FC54-342F-784D-8196-9D6BC404D8D7}" srcOrd="0" destOrd="0" presId="urn:microsoft.com/office/officeart/2005/8/layout/hList6"/>
    <dgm:cxn modelId="{F96E968E-4227-F84D-81ED-DF3A4C3A7A87}" srcId="{AB9ACDE8-06B0-CB45-9943-4A6D8AA7981B}" destId="{E7E6C0F5-A20B-814B-BF04-0DFD30BBA756}" srcOrd="1" destOrd="0" parTransId="{C79A5F6F-2EB7-FE4F-8726-3E30EF1E5B42}" sibTransId="{8E26628A-C083-AD49-A63F-E00965F23272}"/>
    <dgm:cxn modelId="{736BCE68-57C9-9B4A-91EF-8311EB26A873}" type="presOf" srcId="{AB9ACDE8-06B0-CB45-9943-4A6D8AA7981B}" destId="{9608FDA3-C524-5249-BA44-13A3DF976025}" srcOrd="0" destOrd="0" presId="urn:microsoft.com/office/officeart/2005/8/layout/hList6"/>
    <dgm:cxn modelId="{7CA2095B-F4D5-664F-80CF-F6D07243ACCA}" srcId="{AB9ACDE8-06B0-CB45-9943-4A6D8AA7981B}" destId="{F2CE5E86-A5AF-244A-A8FE-3DF6961852DF}" srcOrd="2" destOrd="0" parTransId="{1829C06E-FAFA-5D4E-96E6-C437E87D7CA4}" sibTransId="{A7C8DE99-B7C1-2243-AA3E-253D8C15D71A}"/>
    <dgm:cxn modelId="{BD35554A-55F4-E44E-8B02-0D30D9887D2F}" srcId="{AB9ACDE8-06B0-CB45-9943-4A6D8AA7981B}" destId="{5C79C6FF-4B93-924B-96A5-083B23DE3AD0}" srcOrd="0" destOrd="0" parTransId="{DAFA3239-929A-6149-B343-30A86B199E5E}" sibTransId="{D072D3AE-9E72-8C44-89A9-06A622CCCCF9}"/>
    <dgm:cxn modelId="{C606895B-D69C-854A-9C8D-CFCD6247687B}" type="presParOf" srcId="{9608FDA3-C524-5249-BA44-13A3DF976025}" destId="{2807F16A-155F-DB4F-905F-41C25AC2D40A}" srcOrd="0" destOrd="0" presId="urn:microsoft.com/office/officeart/2005/8/layout/hList6"/>
    <dgm:cxn modelId="{CAB98872-C36B-0D49-AA49-B29B2BB40811}" type="presParOf" srcId="{9608FDA3-C524-5249-BA44-13A3DF976025}" destId="{C35BBA46-771B-2943-A52F-8337B89F73E9}" srcOrd="1" destOrd="0" presId="urn:microsoft.com/office/officeart/2005/8/layout/hList6"/>
    <dgm:cxn modelId="{29F2E16D-D153-2C41-852C-035C9F02133A}" type="presParOf" srcId="{9608FDA3-C524-5249-BA44-13A3DF976025}" destId="{546E1A1D-F5D4-AE46-BA3B-213D640E2A6C}" srcOrd="2" destOrd="0" presId="urn:microsoft.com/office/officeart/2005/8/layout/hList6"/>
    <dgm:cxn modelId="{EEEDBAF1-8053-8F43-B30D-929A068B36D4}" type="presParOf" srcId="{9608FDA3-C524-5249-BA44-13A3DF976025}" destId="{F02D2685-AAE8-ED4A-825A-00E6B1AE97E0}" srcOrd="3" destOrd="0" presId="urn:microsoft.com/office/officeart/2005/8/layout/hList6"/>
    <dgm:cxn modelId="{B4F8CC8B-A81C-AB41-A34A-8B2993EE7C1E}" type="presParOf" srcId="{9608FDA3-C524-5249-BA44-13A3DF976025}" destId="{B396FC54-342F-784D-8196-9D6BC404D8D7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07F16A-155F-DB4F-905F-41C25AC2D40A}">
      <dsp:nvSpPr>
        <dsp:cNvPr id="0" name=""/>
        <dsp:cNvSpPr/>
      </dsp:nvSpPr>
      <dsp:spPr>
        <a:xfrm rot="16200000">
          <a:off x="-742051" y="742570"/>
          <a:ext cx="2834640" cy="134949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523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Sponsor Events</a:t>
          </a:r>
          <a:endParaRPr lang="en-US" sz="2400" kern="1200" dirty="0"/>
        </a:p>
      </dsp:txBody>
      <dsp:txXfrm rot="5400000">
        <a:off x="519" y="566928"/>
        <a:ext cx="1349499" cy="1700784"/>
      </dsp:txXfrm>
    </dsp:sp>
    <dsp:sp modelId="{546E1A1D-F5D4-AE46-BA3B-213D640E2A6C}">
      <dsp:nvSpPr>
        <dsp:cNvPr id="0" name=""/>
        <dsp:cNvSpPr/>
      </dsp:nvSpPr>
      <dsp:spPr>
        <a:xfrm rot="16200000">
          <a:off x="708660" y="742570"/>
          <a:ext cx="2834640" cy="1349499"/>
        </a:xfrm>
        <a:prstGeom prst="flowChartManualOperati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523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Fund Projects</a:t>
          </a:r>
          <a:endParaRPr lang="en-US" sz="2400" kern="1200" dirty="0"/>
        </a:p>
      </dsp:txBody>
      <dsp:txXfrm rot="5400000">
        <a:off x="1451230" y="566928"/>
        <a:ext cx="1349499" cy="1700784"/>
      </dsp:txXfrm>
    </dsp:sp>
    <dsp:sp modelId="{B396FC54-342F-784D-8196-9D6BC404D8D7}">
      <dsp:nvSpPr>
        <dsp:cNvPr id="0" name=""/>
        <dsp:cNvSpPr/>
      </dsp:nvSpPr>
      <dsp:spPr>
        <a:xfrm rot="16200000">
          <a:off x="2159371" y="742570"/>
          <a:ext cx="2834640" cy="1349499"/>
        </a:xfrm>
        <a:prstGeom prst="flowChartManualOperation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5231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Nurture Working Groups</a:t>
          </a:r>
          <a:endParaRPr lang="en-US" sz="2400" kern="1200" dirty="0"/>
        </a:p>
      </dsp:txBody>
      <dsp:txXfrm rot="5400000">
        <a:off x="2901941" y="566928"/>
        <a:ext cx="1349499" cy="1700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768B0-521E-EA41-BA82-DAD0813ECB18}" type="datetimeFigureOut">
              <a:rPr lang="en-US" smtClean="0"/>
              <a:t>7/10/19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6D54B-D7BC-1A46-87AE-C6766BA29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7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R Validation Hub Goals: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Validate and Standardize R Packages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Be a platform for sharing tests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Provide links to relevant QA information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Be free to use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6D54B-D7BC-1A46-87AE-C6766BA29D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6D54B-D7BC-1A46-87AE-C6766BA29D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22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33BDE-F197-4064-BD1A-0235E7340F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9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6D54B-D7BC-1A46-87AE-C6766BA29D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90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6D54B-D7BC-1A46-87AE-C6766BA29D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9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333BDE-F197-4064-BD1A-0235E7340F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94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18715" y="1507416"/>
            <a:ext cx="4425285" cy="1396132"/>
          </a:xfrm>
        </p:spPr>
        <p:txBody>
          <a:bodyPr>
            <a:normAutofit/>
          </a:bodyPr>
          <a:lstStyle>
            <a:lvl1pPr algn="l">
              <a:defRPr sz="3800" b="0" i="0">
                <a:solidFill>
                  <a:srgbClr val="0230AC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CA" dirty="0" smtClean="0"/>
              <a:t>Click to edit </a:t>
            </a:r>
            <a:br>
              <a:rPr lang="en-CA" dirty="0" smtClean="0"/>
            </a:br>
            <a:r>
              <a:rPr lang="en-CA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9668" y="3073801"/>
            <a:ext cx="3644353" cy="534185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  <a:endParaRPr lang="en-US" dirty="0"/>
          </a:p>
        </p:txBody>
      </p:sp>
      <p:pic>
        <p:nvPicPr>
          <p:cNvPr id="14" name="Picture 13" descr="RConsortium_Vertical_Pant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2" y="1608742"/>
            <a:ext cx="2772468" cy="166109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0"/>
            <a:ext cx="9144001" cy="1041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089698" y="1370380"/>
            <a:ext cx="0" cy="23919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48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658A-E72C-B04C-880D-37FC221A2DF7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6EABF-5F46-114B-97DA-BC8993D389B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36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91820" y="3326818"/>
            <a:ext cx="4610210" cy="474358"/>
          </a:xfrm>
        </p:spPr>
        <p:txBody>
          <a:bodyPr>
            <a:noAutofit/>
          </a:bodyPr>
          <a:lstStyle>
            <a:lvl1pPr algn="l">
              <a:defRPr sz="2800" b="0" i="0">
                <a:solidFill>
                  <a:srgbClr val="0230AC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91820" y="3871636"/>
            <a:ext cx="3613085" cy="587604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rgbClr val="000000"/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1" y="0"/>
            <a:ext cx="9144001" cy="1041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luecircl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6" t="19064"/>
          <a:stretch/>
        </p:blipFill>
        <p:spPr>
          <a:xfrm>
            <a:off x="-1" y="-1"/>
            <a:ext cx="2878201" cy="38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4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2" y="891883"/>
            <a:ext cx="4033911" cy="1476943"/>
          </a:xfrm>
        </p:spPr>
        <p:txBody>
          <a:bodyPr wrap="square">
            <a:spAutoFit/>
          </a:bodyPr>
          <a:lstStyle>
            <a:lvl1pPr marL="158444" indent="-158444">
              <a:spcBef>
                <a:spcPts val="675"/>
              </a:spcBef>
              <a:buClr>
                <a:schemeClr val="tx1"/>
              </a:buClr>
              <a:buFont typeface="Arial" pitchFamily="34" charset="0"/>
              <a:buChar char="•"/>
              <a:defRPr sz="1765"/>
            </a:lvl1pPr>
            <a:lvl2pPr marL="292895" indent="-128588">
              <a:defRPr sz="1324"/>
            </a:lvl2pPr>
            <a:lvl3pPr marL="385764" indent="-92870">
              <a:tabLst/>
              <a:defRPr sz="1103"/>
            </a:lvl3pPr>
            <a:lvl4pPr marL="485777" indent="-100013">
              <a:defRPr/>
            </a:lvl4pPr>
            <a:lvl5pPr marL="578646" indent="-9287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2" y="891883"/>
            <a:ext cx="4033911" cy="1476943"/>
          </a:xfrm>
        </p:spPr>
        <p:txBody>
          <a:bodyPr wrap="square">
            <a:spAutoFit/>
          </a:bodyPr>
          <a:lstStyle>
            <a:lvl1pPr marL="158444" indent="-158444">
              <a:spcBef>
                <a:spcPts val="675"/>
              </a:spcBef>
              <a:buClr>
                <a:schemeClr val="tx1"/>
              </a:buClr>
              <a:buFont typeface="Arial" pitchFamily="34" charset="0"/>
              <a:buChar char="•"/>
              <a:defRPr sz="1765"/>
            </a:lvl1pPr>
            <a:lvl2pPr marL="292895" indent="-128588">
              <a:defRPr sz="1324"/>
            </a:lvl2pPr>
            <a:lvl3pPr marL="385764" indent="-92870">
              <a:tabLst/>
              <a:defRPr sz="1103"/>
            </a:lvl3pPr>
            <a:lvl4pPr marL="485777" indent="-100013">
              <a:defRPr/>
            </a:lvl4pPr>
            <a:lvl5pPr marL="578646" indent="-92870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69298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-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30"/>
            <a:ext cx="8740142" cy="795731"/>
          </a:xfrm>
          <a:noFill/>
        </p:spPr>
        <p:txBody>
          <a:bodyPr tIns="91440" bIns="91440" anchor="t" anchorCtr="0">
            <a:spAutoFit/>
          </a:bodyPr>
          <a:lstStyle>
            <a:lvl1pPr>
              <a:defRPr sz="3971" spc="-56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Freeform 6"/>
          <p:cNvSpPr>
            <a:spLocks/>
          </p:cNvSpPr>
          <p:nvPr userDrawn="1"/>
        </p:nvSpPr>
        <p:spPr bwMode="invGray">
          <a:xfrm>
            <a:off x="0" y="3273161"/>
            <a:ext cx="9144000" cy="1875717"/>
          </a:xfrm>
          <a:custGeom>
            <a:avLst/>
            <a:gdLst>
              <a:gd name="connsiteX0" fmla="*/ 10360025 w 12436475"/>
              <a:gd name="connsiteY0" fmla="*/ 0 h 2550744"/>
              <a:gd name="connsiteX1" fmla="*/ 12436475 w 12436475"/>
              <a:gd name="connsiteY1" fmla="*/ 795600 h 2550744"/>
              <a:gd name="connsiteX2" fmla="*/ 12436475 w 12436475"/>
              <a:gd name="connsiteY2" fmla="*/ 2547284 h 2550744"/>
              <a:gd name="connsiteX3" fmla="*/ 12436475 w 12436475"/>
              <a:gd name="connsiteY3" fmla="*/ 2550744 h 2550744"/>
              <a:gd name="connsiteX4" fmla="*/ 0 w 12436475"/>
              <a:gd name="connsiteY4" fmla="*/ 2550744 h 2550744"/>
              <a:gd name="connsiteX5" fmla="*/ 0 w 12436475"/>
              <a:gd name="connsiteY5" fmla="*/ 2370885 h 2550744"/>
              <a:gd name="connsiteX6" fmla="*/ 0 w 12436475"/>
              <a:gd name="connsiteY6" fmla="*/ 1075823 h 2550744"/>
              <a:gd name="connsiteX7" fmla="*/ 2016125 w 12436475"/>
              <a:gd name="connsiteY7" fmla="*/ 793640 h 2550744"/>
              <a:gd name="connsiteX8" fmla="*/ 5283200 w 12436475"/>
              <a:gd name="connsiteY8" fmla="*/ 1651947 h 2550744"/>
              <a:gd name="connsiteX9" fmla="*/ 10360025 w 12436475"/>
              <a:gd name="connsiteY9" fmla="*/ 0 h 2550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36475" h="2550744">
                <a:moveTo>
                  <a:pt x="10360025" y="0"/>
                </a:moveTo>
                <a:cubicBezTo>
                  <a:pt x="11176000" y="0"/>
                  <a:pt x="11890375" y="372325"/>
                  <a:pt x="12436475" y="795600"/>
                </a:cubicBezTo>
                <a:cubicBezTo>
                  <a:pt x="12436475" y="795600"/>
                  <a:pt x="12436475" y="795600"/>
                  <a:pt x="12436475" y="2547284"/>
                </a:cubicBezTo>
                <a:lnTo>
                  <a:pt x="12436475" y="2550744"/>
                </a:lnTo>
                <a:lnTo>
                  <a:pt x="0" y="2550744"/>
                </a:lnTo>
                <a:lnTo>
                  <a:pt x="0" y="2370885"/>
                </a:lnTo>
                <a:cubicBezTo>
                  <a:pt x="0" y="2010128"/>
                  <a:pt x="0" y="1582565"/>
                  <a:pt x="0" y="1075823"/>
                </a:cubicBezTo>
                <a:cubicBezTo>
                  <a:pt x="0" y="1075823"/>
                  <a:pt x="1063625" y="746610"/>
                  <a:pt x="2016125" y="793640"/>
                </a:cubicBezTo>
                <a:cubicBezTo>
                  <a:pt x="2968625" y="840671"/>
                  <a:pt x="4152900" y="1640190"/>
                  <a:pt x="5283200" y="1651947"/>
                </a:cubicBezTo>
                <a:cubicBezTo>
                  <a:pt x="6416675" y="1663705"/>
                  <a:pt x="8474075" y="0"/>
                  <a:pt x="10360025" y="0"/>
                </a:cubicBezTo>
                <a:close/>
              </a:path>
            </a:pathLst>
          </a:custGeom>
          <a:solidFill>
            <a:schemeClr val="tx1">
              <a:alpha val="10000"/>
            </a:schemeClr>
          </a:solidFill>
          <a:ln>
            <a:noFill/>
          </a:ln>
        </p:spPr>
        <p:txBody>
          <a:bodyPr vert="horz" wrap="square" lIns="50424" tIns="25212" rIns="50424" bIns="252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invGray">
          <a:xfrm>
            <a:off x="0" y="3679075"/>
            <a:ext cx="9144000" cy="1469804"/>
          </a:xfrm>
          <a:custGeom>
            <a:avLst/>
            <a:gdLst>
              <a:gd name="connsiteX0" fmla="*/ 2930526 w 12436475"/>
              <a:gd name="connsiteY0" fmla="*/ 1729 h 1998752"/>
              <a:gd name="connsiteX1" fmla="*/ 5788025 w 12436475"/>
              <a:gd name="connsiteY1" fmla="*/ 965528 h 1998752"/>
              <a:gd name="connsiteX2" fmla="*/ 7159625 w 12436475"/>
              <a:gd name="connsiteY2" fmla="*/ 1041686 h 1998752"/>
              <a:gd name="connsiteX3" fmla="*/ 9731375 w 12436475"/>
              <a:gd name="connsiteY3" fmla="*/ 1656207 h 1998752"/>
              <a:gd name="connsiteX4" fmla="*/ 12436475 w 12436475"/>
              <a:gd name="connsiteY4" fmla="*/ 1041686 h 1998752"/>
              <a:gd name="connsiteX5" fmla="*/ 12436475 w 12436475"/>
              <a:gd name="connsiteY5" fmla="*/ 1866991 h 1998752"/>
              <a:gd name="connsiteX6" fmla="*/ 12436475 w 12436475"/>
              <a:gd name="connsiteY6" fmla="*/ 1998752 h 1998752"/>
              <a:gd name="connsiteX7" fmla="*/ 0 w 12436475"/>
              <a:gd name="connsiteY7" fmla="*/ 1998752 h 1998752"/>
              <a:gd name="connsiteX8" fmla="*/ 0 w 12436475"/>
              <a:gd name="connsiteY8" fmla="*/ 962902 h 1998752"/>
              <a:gd name="connsiteX9" fmla="*/ 1292225 w 12436475"/>
              <a:gd name="connsiteY9" fmla="*/ 773819 h 1998752"/>
              <a:gd name="connsiteX10" fmla="*/ 2930526 w 12436475"/>
              <a:gd name="connsiteY10" fmla="*/ 1729 h 1998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436475" h="1998752">
                <a:moveTo>
                  <a:pt x="2930526" y="1729"/>
                </a:moveTo>
                <a:cubicBezTo>
                  <a:pt x="3597275" y="-45542"/>
                  <a:pt x="4625976" y="891996"/>
                  <a:pt x="5788025" y="965528"/>
                </a:cubicBezTo>
                <a:cubicBezTo>
                  <a:pt x="6950075" y="1041686"/>
                  <a:pt x="6359525" y="976033"/>
                  <a:pt x="7159625" y="1041686"/>
                </a:cubicBezTo>
                <a:cubicBezTo>
                  <a:pt x="7959725" y="1104714"/>
                  <a:pt x="8893175" y="1656207"/>
                  <a:pt x="9731375" y="1656207"/>
                </a:cubicBezTo>
                <a:cubicBezTo>
                  <a:pt x="10569575" y="1656207"/>
                  <a:pt x="12436475" y="1041686"/>
                  <a:pt x="12436475" y="1041686"/>
                </a:cubicBezTo>
                <a:cubicBezTo>
                  <a:pt x="12436475" y="1344269"/>
                  <a:pt x="12436475" y="1618484"/>
                  <a:pt x="12436475" y="1866991"/>
                </a:cubicBezTo>
                <a:lnTo>
                  <a:pt x="12436475" y="1998752"/>
                </a:lnTo>
                <a:lnTo>
                  <a:pt x="0" y="1998752"/>
                </a:lnTo>
                <a:lnTo>
                  <a:pt x="0" y="962902"/>
                </a:lnTo>
                <a:cubicBezTo>
                  <a:pt x="0" y="962902"/>
                  <a:pt x="796925" y="1010173"/>
                  <a:pt x="1292225" y="773819"/>
                </a:cubicBezTo>
                <a:cubicBezTo>
                  <a:pt x="1787525" y="537465"/>
                  <a:pt x="2263775" y="49000"/>
                  <a:pt x="2930526" y="1729"/>
                </a:cubicBezTo>
                <a:close/>
              </a:path>
            </a:pathLst>
          </a:custGeom>
          <a:solidFill>
            <a:srgbClr val="3192DF"/>
          </a:solidFill>
          <a:ln>
            <a:noFill/>
          </a:ln>
        </p:spPr>
        <p:txBody>
          <a:bodyPr vert="horz" wrap="square" lIns="50424" tIns="25212" rIns="50424" bIns="252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3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631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-6-01.pn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38"/>
          <a:stretch/>
        </p:blipFill>
        <p:spPr>
          <a:xfrm>
            <a:off x="0" y="0"/>
            <a:ext cx="9153137" cy="7708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767263"/>
            <a:ext cx="9144000" cy="376236"/>
          </a:xfrm>
          <a:prstGeom prst="rect">
            <a:avLst/>
          </a:prstGeom>
          <a:solidFill>
            <a:srgbClr val="222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470" y="59354"/>
            <a:ext cx="8449234" cy="67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66" y="1200151"/>
            <a:ext cx="8449234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7566" y="4822079"/>
            <a:ext cx="235323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fld id="{0D4C658A-E72C-B04C-880D-37FC221A2DF7}" type="datetimeFigureOut">
              <a:rPr lang="en-US" smtClean="0"/>
              <a:pPr/>
              <a:t>7/10/19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22079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8220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Helvetica Neue Light"/>
                <a:cs typeface="Helvetica Neue Light"/>
              </a:defRPr>
            </a:lvl1pPr>
          </a:lstStyle>
          <a:p>
            <a:fld id="{40A6EABF-5F46-114B-97DA-BC8993D389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0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61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FFFFFF"/>
          </a:solidFill>
          <a:latin typeface="Helvetica Neue Light"/>
          <a:ea typeface="+mj-ea"/>
          <a:cs typeface="Helvetica Neu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230AC"/>
        </a:buClr>
        <a:buFont typeface="Arial"/>
        <a:buChar char="•"/>
        <a:defRPr sz="24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230AC"/>
        </a:buClr>
        <a:buFont typeface="Arial"/>
        <a:buChar char="–"/>
        <a:defRPr sz="22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230AC"/>
        </a:buClr>
        <a:buFont typeface="Arial"/>
        <a:buChar char="•"/>
        <a:defRPr sz="1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230AC"/>
        </a:buClr>
        <a:buFont typeface="Arial"/>
        <a:buChar char="–"/>
        <a:defRPr sz="1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230AC"/>
        </a:buClr>
        <a:buFont typeface="Arial"/>
        <a:buChar char="»"/>
        <a:defRPr sz="18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K8PqGn" TargetMode="External"/><Relationship Id="rId4" Type="http://schemas.openxmlformats.org/officeDocument/2006/relationships/hyperlink" Target="https://bit.ly/2WZXAXz" TargetMode="External"/><Relationship Id="rId5" Type="http://schemas.openxmlformats.org/officeDocument/2006/relationships/hyperlink" Target="https://bit.ly/2Ka16J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trR6CL" TargetMode="External"/><Relationship Id="rId4" Type="http://schemas.openxmlformats.org/officeDocument/2006/relationships/hyperlink" Target="https://wiki.r-consortium.org/view/Code_Coverage_Tool_for_R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om/nashjc/histoRicalg" TargetMode="External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fosdem.org/2019/K.4.601/retro_preserving_algorithms.mp4" TargetMode="External"/><Relationship Id="rId4" Type="http://schemas.openxmlformats.org/officeDocument/2006/relationships/hyperlink" Target="https://gitlab.com/nashjc/histoRicalg/blob/master/media/Presike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consortium-isc@lists.r-consortium.or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tiff"/><Relationship Id="rId5" Type="http://schemas.openxmlformats.org/officeDocument/2006/relationships/hyperlink" Target="mailto:Joseph.rickert@rstudio.com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RConsortium/Code-Coverage-WG" TargetMode="External"/><Relationship Id="rId4" Type="http://schemas.openxmlformats.org/officeDocument/2006/relationships/hyperlink" Target="https://wiki.r-consortium.org/view/R_Native_API" TargetMode="External"/><Relationship Id="rId5" Type="http://schemas.openxmlformats.org/officeDocument/2006/relationships/hyperlink" Target="https://gitlab.com/nashjc/histoRicalg" TargetMode="External"/><Relationship Id="rId6" Type="http://schemas.openxmlformats.org/officeDocument/2006/relationships/hyperlink" Target="https://github.com/RConsortium/R-Certification-WG" TargetMode="External"/><Relationship Id="rId7" Type="http://schemas.openxmlformats.org/officeDocument/2006/relationships/hyperlink" Target="https://github.com/RConsortium/RCDI-WG/tree/master" TargetMode="External"/><Relationship Id="rId8" Type="http://schemas.openxmlformats.org/officeDocument/2006/relationships/hyperlink" Target="https://r-medicine.com/" TargetMode="External"/><Relationship Id="rId9" Type="http://schemas.openxmlformats.org/officeDocument/2006/relationships/hyperlink" Target="https://wiki.r-consortium.org/index.php?title=R_in_Pharma&amp;action=edit&amp;redlink=1" TargetMode="External"/><Relationship Id="rId10" Type="http://schemas.openxmlformats.org/officeDocument/2006/relationships/hyperlink" Target="https://www.pharmar.org/" TargetMode="External"/><Relationship Id="rId11" Type="http://schemas.openxmlformats.org/officeDocument/2006/relationships/hyperlink" Target="https://github.com/RConsortium/Distributed-Computing-W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RConsortium/censusguid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hyperlink" Target="https://www.pharmar.org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iweb.org/" TargetMode="External"/><Relationship Id="rId4" Type="http://schemas.openxmlformats.org/officeDocument/2006/relationships/image" Target="../media/image6.png"/><Relationship Id="rId5" Type="http://schemas.openxmlformats.org/officeDocument/2006/relationships/hyperlink" Target="https://www.psiweb.org/sigs-special-interest-groups/aims" TargetMode="External"/><Relationship Id="rId6" Type="http://schemas.openxmlformats.org/officeDocument/2006/relationships/image" Target="../media/image7.tiff"/><Relationship Id="rId7" Type="http://schemas.openxmlformats.org/officeDocument/2006/relationships/hyperlink" Target="https://www.efspi.org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8715" y="564543"/>
            <a:ext cx="4425285" cy="235490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 Power of Collaboration:</a:t>
            </a:r>
            <a:br>
              <a:rPr lang="en-CA" dirty="0" smtClean="0"/>
            </a:br>
            <a:r>
              <a:rPr lang="en-CA" dirty="0" smtClean="0"/>
              <a:t>ISC Working Groups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8715" y="3829175"/>
            <a:ext cx="3644353" cy="534185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Joseph B. Rickert </a:t>
            </a:r>
          </a:p>
          <a:p>
            <a:r>
              <a:rPr lang="en-CA" dirty="0" smtClean="0"/>
              <a:t>useR!2019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Community Diversity and Inclusion (RCDI-WG)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5481" y="855766"/>
            <a:ext cx="1680360" cy="3394472"/>
          </a:xfrm>
        </p:spPr>
        <p:txBody>
          <a:bodyPr>
            <a:normAutofit fontScale="32500" lnSpcReduction="20000"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Members</a:t>
            </a:r>
          </a:p>
          <a:p>
            <a:r>
              <a:rPr lang="en-US" dirty="0" err="1" smtClean="0"/>
              <a:t>Ahmadou</a:t>
            </a:r>
            <a:endParaRPr lang="en-US" dirty="0"/>
          </a:p>
          <a:p>
            <a:r>
              <a:rPr lang="en-US" dirty="0"/>
              <a:t>Stefanie Butland</a:t>
            </a:r>
          </a:p>
          <a:p>
            <a:r>
              <a:rPr lang="en-US" dirty="0"/>
              <a:t>Jennifer Bryan</a:t>
            </a:r>
          </a:p>
          <a:p>
            <a:r>
              <a:rPr lang="en-US" dirty="0"/>
              <a:t>Scott Chamberlain</a:t>
            </a:r>
          </a:p>
          <a:p>
            <a:r>
              <a:rPr lang="en-US" dirty="0"/>
              <a:t>Adnan </a:t>
            </a:r>
            <a:r>
              <a:rPr lang="en-US" dirty="0" err="1"/>
              <a:t>Fiaz</a:t>
            </a:r>
            <a:endParaRPr lang="en-US" dirty="0"/>
          </a:p>
          <a:p>
            <a:r>
              <a:rPr lang="en-US" dirty="0"/>
              <a:t>Jeffrey Hollister</a:t>
            </a:r>
          </a:p>
          <a:p>
            <a:r>
              <a:rPr lang="en-US" dirty="0"/>
              <a:t>Dennis </a:t>
            </a:r>
            <a:r>
              <a:rPr lang="en-US" dirty="0" err="1"/>
              <a:t>Iorere</a:t>
            </a:r>
            <a:endParaRPr lang="en-US" dirty="0"/>
          </a:p>
          <a:p>
            <a:r>
              <a:rPr lang="en-US" dirty="0" err="1"/>
              <a:t>Shelmith</a:t>
            </a:r>
            <a:r>
              <a:rPr lang="en-US" dirty="0"/>
              <a:t> </a:t>
            </a:r>
            <a:r>
              <a:rPr lang="en-US" dirty="0" err="1"/>
              <a:t>Kariuki</a:t>
            </a:r>
            <a:endParaRPr lang="en-US" dirty="0"/>
          </a:p>
          <a:p>
            <a:r>
              <a:rPr lang="en-US" dirty="0"/>
              <a:t>Derrick Kearney</a:t>
            </a:r>
          </a:p>
          <a:p>
            <a:r>
              <a:rPr lang="en-US" dirty="0"/>
              <a:t>Curtis </a:t>
            </a:r>
            <a:r>
              <a:rPr lang="en-US" dirty="0" err="1"/>
              <a:t>Kephart</a:t>
            </a:r>
            <a:endParaRPr lang="en-US" dirty="0"/>
          </a:p>
          <a:p>
            <a:r>
              <a:rPr lang="en-US" dirty="0"/>
              <a:t>Angela Li</a:t>
            </a:r>
          </a:p>
          <a:p>
            <a:r>
              <a:rPr lang="en-US" dirty="0"/>
              <a:t>Stephanie Locke</a:t>
            </a:r>
          </a:p>
          <a:p>
            <a:r>
              <a:rPr lang="en-US" dirty="0" err="1"/>
              <a:t>Kaelen</a:t>
            </a:r>
            <a:r>
              <a:rPr lang="en-US" dirty="0"/>
              <a:t> Medeiros</a:t>
            </a:r>
          </a:p>
          <a:p>
            <a:r>
              <a:rPr lang="en-US" dirty="0"/>
              <a:t>Thomas Mock</a:t>
            </a:r>
          </a:p>
          <a:p>
            <a:r>
              <a:rPr lang="en-US" dirty="0"/>
              <a:t>Kevin O'Brien</a:t>
            </a:r>
          </a:p>
          <a:p>
            <a:r>
              <a:rPr lang="en-US" dirty="0"/>
              <a:t>Gabriela de </a:t>
            </a:r>
            <a:r>
              <a:rPr lang="en-US" dirty="0" err="1"/>
              <a:t>Queiroz</a:t>
            </a:r>
            <a:endParaRPr lang="en-US" dirty="0"/>
          </a:p>
          <a:p>
            <a:r>
              <a:rPr lang="en-US" dirty="0"/>
              <a:t>Joseph Rickert</a:t>
            </a:r>
          </a:p>
          <a:p>
            <a:r>
              <a:rPr lang="en-US" dirty="0" err="1"/>
              <a:t>Sina</a:t>
            </a:r>
            <a:r>
              <a:rPr lang="en-US" dirty="0"/>
              <a:t> </a:t>
            </a:r>
            <a:r>
              <a:rPr lang="en-US" dirty="0" err="1"/>
              <a:t>Rüeger</a:t>
            </a:r>
            <a:endParaRPr lang="en-US" dirty="0"/>
          </a:p>
          <a:p>
            <a:r>
              <a:rPr lang="en-US" dirty="0"/>
              <a:t>Just </a:t>
            </a:r>
            <a:r>
              <a:rPr lang="en-US" dirty="0" err="1"/>
              <a:t>Shea</a:t>
            </a:r>
            <a:endParaRPr lang="en-US" dirty="0"/>
          </a:p>
          <a:p>
            <a:r>
              <a:rPr lang="en-US" dirty="0" err="1"/>
              <a:t>Noa</a:t>
            </a:r>
            <a:r>
              <a:rPr lang="en-US" dirty="0"/>
              <a:t> </a:t>
            </a:r>
            <a:r>
              <a:rPr lang="en-US" dirty="0" err="1"/>
              <a:t>Tamir</a:t>
            </a:r>
            <a:endParaRPr lang="en-US" dirty="0"/>
          </a:p>
          <a:p>
            <a:r>
              <a:rPr lang="en-US" dirty="0"/>
              <a:t>Samantha </a:t>
            </a:r>
            <a:r>
              <a:rPr lang="en-US" dirty="0" err="1"/>
              <a:t>Toet</a:t>
            </a:r>
            <a:endParaRPr lang="en-US" dirty="0"/>
          </a:p>
          <a:p>
            <a:r>
              <a:rPr lang="en-US" dirty="0" err="1"/>
              <a:t>Vebashini</a:t>
            </a:r>
            <a:endParaRPr lang="en-US" dirty="0"/>
          </a:p>
          <a:p>
            <a:r>
              <a:rPr lang="en-US" dirty="0" err="1"/>
              <a:t>Sydeaka</a:t>
            </a:r>
            <a:r>
              <a:rPr lang="en-US" dirty="0"/>
              <a:t> Watson</a:t>
            </a:r>
          </a:p>
          <a:p>
            <a:r>
              <a:rPr lang="en-US" dirty="0"/>
              <a:t>Hadley Wickham</a:t>
            </a:r>
          </a:p>
          <a:p>
            <a:r>
              <a:rPr lang="en-US" dirty="0"/>
              <a:t>Kara Woo</a:t>
            </a:r>
          </a:p>
        </p:txBody>
      </p:sp>
      <p:pic>
        <p:nvPicPr>
          <p:cNvPr id="1026" name="Picture 2" descr="https://lists.r-consortium.org/img/cover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32" y="934048"/>
            <a:ext cx="576072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2816" y="3030700"/>
            <a:ext cx="4946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200" dirty="0"/>
              <a:t>Goal: to broadly consider how the R Consortium can best encourage and support diverse and </a:t>
            </a:r>
            <a:r>
              <a:rPr lang="en-US" sz="1200" dirty="0" smtClean="0"/>
              <a:t>inclusion</a:t>
            </a:r>
            <a:endParaRPr lang="en-US" sz="1200" dirty="0"/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Short-term: define and </a:t>
            </a:r>
            <a:r>
              <a:rPr lang="en-US" sz="1200" dirty="0" smtClean="0"/>
              <a:t>publicize </a:t>
            </a:r>
            <a:r>
              <a:rPr lang="en-US" sz="1200" dirty="0"/>
              <a:t>best practices for R community events 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dirty="0"/>
              <a:t>Long term: weave throughout all R consortium activities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22367" y="4027575"/>
            <a:ext cx="4156364" cy="445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Github</a:t>
            </a:r>
            <a:r>
              <a:rPr lang="en-US" dirty="0"/>
              <a:t>: https://</a:t>
            </a:r>
            <a:r>
              <a:rPr lang="en-US" dirty="0" err="1"/>
              <a:t>bit.ly</a:t>
            </a:r>
            <a:r>
              <a:rPr lang="en-US" dirty="0"/>
              <a:t>/2WSrltF</a:t>
            </a:r>
          </a:p>
        </p:txBody>
      </p:sp>
    </p:spTree>
    <p:extLst>
      <p:ext uri="{BB962C8B-B14F-4D97-AF65-F5344CB8AC3E}">
        <p14:creationId xmlns:p14="http://schemas.microsoft.com/office/powerpoint/2010/main" val="30883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Census WG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1057" y="949205"/>
            <a:ext cx="3449783" cy="14777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/>
              <a:t>Members:</a:t>
            </a:r>
          </a:p>
          <a:p>
            <a:r>
              <a:rPr lang="en-US" sz="1200" dirty="0" smtClean="0"/>
              <a:t>Alexandra Barker </a:t>
            </a:r>
            <a:r>
              <a:rPr lang="mr-IN" sz="1200" dirty="0" smtClean="0"/>
              <a:t>–</a:t>
            </a:r>
            <a:r>
              <a:rPr lang="en-US" sz="1200" dirty="0" smtClean="0"/>
              <a:t> US Census Bureau</a:t>
            </a:r>
          </a:p>
          <a:p>
            <a:r>
              <a:rPr lang="en-US" sz="1200" dirty="0" smtClean="0"/>
              <a:t>Ari </a:t>
            </a:r>
            <a:r>
              <a:rPr lang="en-US" sz="1200" dirty="0" err="1"/>
              <a:t>L</a:t>
            </a:r>
            <a:r>
              <a:rPr lang="en-US" sz="1200" dirty="0" err="1" smtClean="0"/>
              <a:t>amstein</a:t>
            </a:r>
            <a:r>
              <a:rPr lang="en-US" sz="1200" dirty="0" smtClean="0"/>
              <a:t> </a:t>
            </a:r>
            <a:r>
              <a:rPr lang="mr-IN" sz="1200" dirty="0" smtClean="0"/>
              <a:t>–</a:t>
            </a:r>
            <a:r>
              <a:rPr lang="en-US" sz="1200" dirty="0" smtClean="0"/>
              <a:t> independent consultant</a:t>
            </a:r>
          </a:p>
          <a:p>
            <a:r>
              <a:rPr lang="en-US" sz="1200" dirty="0" smtClean="0"/>
              <a:t>Logan T Powell US Census Bureau</a:t>
            </a:r>
          </a:p>
          <a:p>
            <a:r>
              <a:rPr lang="en-US" sz="1200" dirty="0" smtClean="0"/>
              <a:t>Kyle Walker </a:t>
            </a:r>
            <a:r>
              <a:rPr lang="mr-IN" sz="1200" dirty="0" smtClean="0"/>
              <a:t>–</a:t>
            </a:r>
            <a:r>
              <a:rPr lang="en-US" sz="1200" dirty="0" smtClean="0"/>
              <a:t> Texas Christian University</a:t>
            </a:r>
          </a:p>
          <a:p>
            <a:r>
              <a:rPr lang="en-US" sz="1200" dirty="0" smtClean="0"/>
              <a:t>Zach Whitman </a:t>
            </a:r>
            <a:r>
              <a:rPr lang="mr-IN" sz="1200" dirty="0" smtClean="0"/>
              <a:t>–</a:t>
            </a:r>
            <a:r>
              <a:rPr lang="en-US" sz="1200" dirty="0" smtClean="0"/>
              <a:t> US Census Bureau</a:t>
            </a:r>
          </a:p>
          <a:p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73131" y="949205"/>
            <a:ext cx="3996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Understand the data published by the Census Bureau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Understand the relevant R packages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Train R users in using Census Data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Facilitate cooperation with Census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43" y="2272522"/>
            <a:ext cx="3685694" cy="1554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26675" y="2752285"/>
            <a:ext cx="4595751" cy="107471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Resources:</a:t>
            </a:r>
          </a:p>
          <a:p>
            <a:r>
              <a:rPr lang="en-US" sz="1200" dirty="0" smtClean="0"/>
              <a:t>Guide to Census Data</a:t>
            </a:r>
            <a:r>
              <a:rPr lang="en-US" sz="1200" dirty="0"/>
              <a:t>:  </a:t>
            </a:r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bit.ly/2K8PqGn</a:t>
            </a:r>
            <a:endParaRPr lang="en-US" sz="1200" dirty="0" smtClean="0"/>
          </a:p>
          <a:p>
            <a:r>
              <a:rPr lang="en-US" sz="1200" dirty="0" smtClean="0"/>
              <a:t>Census Data in R</a:t>
            </a:r>
            <a:r>
              <a:rPr lang="en-US" sz="1200" dirty="0"/>
              <a:t>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bit.ly/2WZXAXz</a:t>
            </a:r>
            <a:endParaRPr lang="en-US" sz="1200" dirty="0" smtClean="0"/>
          </a:p>
          <a:p>
            <a:r>
              <a:rPr lang="en-US" sz="1200" dirty="0" smtClean="0"/>
              <a:t>Mapping Census Data with </a:t>
            </a:r>
            <a:r>
              <a:rPr lang="en-US" sz="1200" dirty="0" err="1" smtClean="0"/>
              <a:t>Choroplethr</a:t>
            </a:r>
            <a:r>
              <a:rPr lang="en-US" sz="1200" dirty="0"/>
              <a:t>: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bit.ly/2Ka16Jg</a:t>
            </a:r>
            <a:endParaRPr lang="en-US" sz="1200" dirty="0" smtClean="0"/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6594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563" y="0"/>
            <a:ext cx="6334218" cy="857250"/>
          </a:xfrm>
        </p:spPr>
        <p:txBody>
          <a:bodyPr/>
          <a:lstStyle/>
          <a:p>
            <a:r>
              <a:rPr lang="en-US" dirty="0"/>
              <a:t>Code Coverage Tool for 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37545" y="946095"/>
            <a:ext cx="4631338" cy="2331407"/>
          </a:xfrm>
        </p:spPr>
        <p:txBody>
          <a:bodyPr/>
          <a:lstStyle/>
          <a:p>
            <a:r>
              <a:rPr lang="en-US" sz="1600" dirty="0" smtClean="0"/>
              <a:t>Continue developing a </a:t>
            </a:r>
            <a:r>
              <a:rPr lang="en-US" sz="1600" dirty="0"/>
              <a:t>tool for R that determines code coverage upon execution of a test </a:t>
            </a:r>
            <a:r>
              <a:rPr lang="en-US" sz="1600" dirty="0" smtClean="0"/>
              <a:t>suite.</a:t>
            </a:r>
            <a:endParaRPr lang="en-US" sz="1600" dirty="0"/>
          </a:p>
          <a:p>
            <a:r>
              <a:rPr lang="en-US" sz="1600" dirty="0" smtClean="0"/>
              <a:t>Promote </a:t>
            </a:r>
            <a:r>
              <a:rPr lang="en-US" sz="1600" dirty="0"/>
              <a:t>the use of code coverage more systematically within the R </a:t>
            </a:r>
            <a:r>
              <a:rPr lang="en-US" sz="1600" dirty="0" smtClean="0"/>
              <a:t>ecosystem.</a:t>
            </a:r>
          </a:p>
          <a:p>
            <a:r>
              <a:rPr lang="en-US" sz="1600" dirty="0" smtClean="0"/>
              <a:t>Work towards incorporating code coverage testing and reporting into CRAN processes.</a:t>
            </a:r>
          </a:p>
          <a:p>
            <a:r>
              <a:rPr lang="en-US" sz="1600" dirty="0" smtClean="0"/>
              <a:t>Continue to assess enhancements to the </a:t>
            </a:r>
            <a:r>
              <a:rPr lang="en-US" sz="1600" dirty="0" err="1" smtClean="0"/>
              <a:t>covr</a:t>
            </a:r>
            <a:r>
              <a:rPr lang="en-US" sz="1600" dirty="0" smtClean="0"/>
              <a:t> package.</a:t>
            </a:r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7339" y="807003"/>
            <a:ext cx="3025433" cy="3759875"/>
          </a:xfrm>
        </p:spPr>
        <p:txBody>
          <a:bodyPr/>
          <a:lstStyle/>
          <a:p>
            <a:pPr marL="0" indent="0">
              <a:buNone/>
            </a:pPr>
            <a:r>
              <a:rPr lang="en-US" sz="993" dirty="0"/>
              <a:t>Working Group Members</a:t>
            </a:r>
          </a:p>
          <a:p>
            <a:r>
              <a:rPr lang="en-US" sz="993" dirty="0" err="1"/>
              <a:t>Shivank</a:t>
            </a:r>
            <a:r>
              <a:rPr lang="en-US" sz="993" dirty="0"/>
              <a:t> Agrawal, Oracle</a:t>
            </a:r>
          </a:p>
          <a:p>
            <a:r>
              <a:rPr lang="en-US" sz="993" dirty="0"/>
              <a:t>Chris Campbell, Mango Solutions</a:t>
            </a:r>
          </a:p>
          <a:p>
            <a:r>
              <a:rPr lang="en-US" sz="993" dirty="0"/>
              <a:t>Santosh </a:t>
            </a:r>
            <a:r>
              <a:rPr lang="en-US" sz="993" dirty="0" err="1"/>
              <a:t>Chaudhari</a:t>
            </a:r>
            <a:r>
              <a:rPr lang="en-US" sz="993" dirty="0"/>
              <a:t>, Oracle</a:t>
            </a:r>
          </a:p>
          <a:p>
            <a:r>
              <a:rPr lang="en-US" sz="993" dirty="0"/>
              <a:t>Karl </a:t>
            </a:r>
            <a:r>
              <a:rPr lang="en-US" sz="993" dirty="0" err="1"/>
              <a:t>Forner</a:t>
            </a:r>
            <a:r>
              <a:rPr lang="en-US" sz="993" dirty="0"/>
              <a:t>, Quartz Bio</a:t>
            </a:r>
          </a:p>
          <a:p>
            <a:r>
              <a:rPr lang="en-US" sz="993" dirty="0"/>
              <a:t>Jim Hester, </a:t>
            </a:r>
            <a:r>
              <a:rPr lang="en-US" sz="993" dirty="0" err="1"/>
              <a:t>RStudio</a:t>
            </a:r>
            <a:endParaRPr lang="en-US" sz="993" dirty="0"/>
          </a:p>
          <a:p>
            <a:r>
              <a:rPr lang="en-US" sz="993" dirty="0"/>
              <a:t>Mark Hornick, Oracle – Group Leader</a:t>
            </a:r>
          </a:p>
          <a:p>
            <a:r>
              <a:rPr lang="en-US" sz="993" dirty="0"/>
              <a:t>Chen Liang, Oracle</a:t>
            </a:r>
          </a:p>
          <a:p>
            <a:r>
              <a:rPr lang="en-US" sz="993" dirty="0"/>
              <a:t>Willem </a:t>
            </a:r>
            <a:r>
              <a:rPr lang="en-US" sz="993" dirty="0" err="1"/>
              <a:t>Ligtenberg</a:t>
            </a:r>
            <a:r>
              <a:rPr lang="en-US" sz="993" dirty="0"/>
              <a:t>, Open Analytics</a:t>
            </a:r>
          </a:p>
          <a:p>
            <a:r>
              <a:rPr lang="en-US" sz="993" dirty="0"/>
              <a:t>Andy Nicholls, Mango Solutions</a:t>
            </a:r>
          </a:p>
          <a:p>
            <a:r>
              <a:rPr lang="en-US" sz="993" dirty="0"/>
              <a:t>Vlad </a:t>
            </a:r>
            <a:r>
              <a:rPr lang="en-US" sz="993" dirty="0" err="1"/>
              <a:t>Sharanhovich</a:t>
            </a:r>
            <a:r>
              <a:rPr lang="en-US" sz="993" dirty="0"/>
              <a:t>, Oracle</a:t>
            </a:r>
          </a:p>
          <a:p>
            <a:r>
              <a:rPr lang="en-US" sz="993" dirty="0"/>
              <a:t>Tobias </a:t>
            </a:r>
            <a:r>
              <a:rPr lang="en-US" sz="993" dirty="0" err="1"/>
              <a:t>Verbeke</a:t>
            </a:r>
            <a:r>
              <a:rPr lang="en-US" sz="993" dirty="0"/>
              <a:t>, Open Analytics</a:t>
            </a:r>
          </a:p>
          <a:p>
            <a:r>
              <a:rPr lang="en-US" sz="993" dirty="0"/>
              <a:t>Qin Wang, Oracle</a:t>
            </a:r>
          </a:p>
          <a:p>
            <a:r>
              <a:rPr lang="en-US" sz="993" dirty="0"/>
              <a:t>Hadley Wickham, </a:t>
            </a:r>
            <a:r>
              <a:rPr lang="en-US" sz="993" dirty="0" err="1"/>
              <a:t>RStudio</a:t>
            </a:r>
            <a:r>
              <a:rPr lang="en-US" sz="993" dirty="0"/>
              <a:t> – ISC Sponsor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088" y="3366347"/>
            <a:ext cx="4748251" cy="1011882"/>
          </a:xfrm>
          <a:prstGeom prst="rect">
            <a:avLst/>
          </a:prstGeom>
          <a:solidFill>
            <a:schemeClr val="accent1"/>
          </a:solidFill>
        </p:spPr>
        <p:txBody>
          <a:bodyPr wrap="square" lIns="100848" tIns="80678" rIns="100848" bIns="80678" rtlCol="0">
            <a:spAutoFit/>
          </a:bodyPr>
          <a:lstStyle/>
          <a:p>
            <a:pPr defTabSz="514331">
              <a:lnSpc>
                <a:spcPct val="90000"/>
              </a:lnSpc>
              <a:spcAft>
                <a:spcPts val="331"/>
              </a:spcAft>
            </a:pPr>
            <a:r>
              <a:rPr lang="en-US" sz="1324" dirty="0" smtClean="0">
                <a:solidFill>
                  <a:schemeClr val="bg1"/>
                </a:solidFill>
                <a:latin typeface="Segoe UI"/>
              </a:rPr>
              <a:t>For more informatiion see:</a:t>
            </a:r>
          </a:p>
          <a:p>
            <a:pPr defTabSz="514331">
              <a:lnSpc>
                <a:spcPct val="90000"/>
              </a:lnSpc>
              <a:spcAft>
                <a:spcPts val="331"/>
              </a:spcAft>
            </a:pPr>
            <a:r>
              <a:rPr lang="en-US" sz="1324" dirty="0" smtClean="0">
                <a:solidFill>
                  <a:schemeClr val="bg1"/>
                </a:solidFill>
                <a:latin typeface="Segoe UI"/>
              </a:rPr>
              <a:t>Blog </a:t>
            </a:r>
            <a:r>
              <a:rPr lang="en-US" sz="1324" dirty="0">
                <a:solidFill>
                  <a:schemeClr val="bg1"/>
                </a:solidFill>
                <a:latin typeface="Segoe UI"/>
              </a:rPr>
              <a:t>post: </a:t>
            </a:r>
            <a:r>
              <a:rPr lang="en-US" sz="1324" dirty="0">
                <a:solidFill>
                  <a:schemeClr val="bg1"/>
                </a:solidFill>
                <a:latin typeface="Segoe UI"/>
                <a:hlinkClick r:id="rId3"/>
              </a:rPr>
              <a:t>https://</a:t>
            </a:r>
            <a:r>
              <a:rPr lang="en-US" sz="1324" dirty="0" smtClean="0">
                <a:solidFill>
                  <a:schemeClr val="bg1"/>
                </a:solidFill>
                <a:latin typeface="Segoe UI"/>
                <a:hlinkClick r:id="rId3"/>
              </a:rPr>
              <a:t>bit.ly/2trR6CL</a:t>
            </a:r>
            <a:endParaRPr lang="en-US" sz="1324" dirty="0" smtClean="0">
              <a:solidFill>
                <a:schemeClr val="bg1"/>
              </a:solidFill>
              <a:latin typeface="Segoe UI"/>
            </a:endParaRPr>
          </a:p>
          <a:p>
            <a:pPr defTabSz="514331">
              <a:lnSpc>
                <a:spcPct val="90000"/>
              </a:lnSpc>
              <a:spcAft>
                <a:spcPts val="331"/>
              </a:spcAft>
            </a:pPr>
            <a:r>
              <a:rPr lang="en-US" sz="1324" dirty="0" smtClean="0">
                <a:solidFill>
                  <a:schemeClr val="bg1"/>
                </a:solidFill>
                <a:latin typeface="Segoe UI"/>
              </a:rPr>
              <a:t>Project site:</a:t>
            </a:r>
            <a:endParaRPr lang="en-US" sz="1324" dirty="0" smtClean="0">
              <a:solidFill>
                <a:schemeClr val="bg1"/>
              </a:solidFill>
              <a:latin typeface="Segoe UI"/>
              <a:hlinkClick r:id="rId4"/>
            </a:endParaRPr>
          </a:p>
          <a:p>
            <a:pPr defTabSz="514331">
              <a:lnSpc>
                <a:spcPct val="90000"/>
              </a:lnSpc>
              <a:spcAft>
                <a:spcPts val="331"/>
              </a:spcAft>
            </a:pPr>
            <a:r>
              <a:rPr lang="en-US" sz="1324" dirty="0" smtClean="0">
                <a:solidFill>
                  <a:schemeClr val="bg1"/>
                </a:solidFill>
                <a:latin typeface="Segoe UI"/>
                <a:hlinkClick r:id="rId4"/>
              </a:rPr>
              <a:t>https</a:t>
            </a:r>
            <a:r>
              <a:rPr lang="en-US" sz="1324" dirty="0">
                <a:solidFill>
                  <a:schemeClr val="bg1"/>
                </a:solidFill>
                <a:latin typeface="Segoe UI"/>
                <a:hlinkClick r:id="rId4"/>
              </a:rPr>
              <a:t>://wiki.r-consortium.org/view/Code_Coverage_Tool_for_R</a:t>
            </a:r>
            <a:endParaRPr lang="en-US" sz="1324" dirty="0">
              <a:solidFill>
                <a:schemeClr val="bg1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04602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histoRicalg</a:t>
            </a:r>
            <a:r>
              <a:rPr lang="en-US" dirty="0" smtClean="0"/>
              <a:t> WG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930299"/>
            <a:ext cx="7623038" cy="516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Goal: to preserve and transfer knowledge of older algorithms </a:t>
            </a:r>
            <a:endParaRPr lang="en-US" sz="1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6260" y="1487530"/>
            <a:ext cx="193567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WG Members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err="1">
                <a:latin typeface="Helvetica Neue" charset="0"/>
                <a:ea typeface="Helvetica Neue" charset="0"/>
                <a:cs typeface="Helvetica Neue" charset="0"/>
              </a:rPr>
              <a:t>Árpád</a:t>
            </a:r>
            <a:r>
              <a:rPr lang="en-US" sz="14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400" dirty="0" err="1" smtClean="0">
                <a:latin typeface="Helvetica Neue" charset="0"/>
                <a:ea typeface="Helvetica Neue" charset="0"/>
                <a:cs typeface="Helvetica Neue" charset="0"/>
              </a:rPr>
              <a:t>Lukács</a:t>
            </a:r>
            <a:endParaRPr lang="en-US" sz="14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Avraham Adler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Chris Park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Daniel Barnett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John Nash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Keith O’Hara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>
                <a:latin typeface="Helvetica Neue" charset="0"/>
                <a:ea typeface="Helvetica Neue" charset="0"/>
                <a:cs typeface="Helvetica Neue" charset="0"/>
              </a:rPr>
              <a:t>Oliver </a:t>
            </a:r>
            <a:r>
              <a:rPr lang="en-US" sz="1400" dirty="0" err="1" smtClean="0">
                <a:latin typeface="Helvetica Neue" charset="0"/>
                <a:ea typeface="Helvetica Neue" charset="0"/>
                <a:cs typeface="Helvetica Neue" charset="0"/>
              </a:rPr>
              <a:t>Dechant</a:t>
            </a:r>
            <a:endParaRPr lang="en-US" sz="14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1262" y="3580411"/>
            <a:ext cx="2131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gitlab.com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nashjc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histoRicalg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374" y="1397376"/>
            <a:ext cx="5622329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2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07" y="65291"/>
            <a:ext cx="8449234" cy="674530"/>
          </a:xfrm>
        </p:spPr>
        <p:txBody>
          <a:bodyPr/>
          <a:lstStyle/>
          <a:p>
            <a:r>
              <a:rPr lang="en-US" dirty="0" err="1"/>
              <a:t>histoRicalg</a:t>
            </a:r>
            <a:r>
              <a:rPr lang="en-US" dirty="0"/>
              <a:t> </a:t>
            </a:r>
            <a:r>
              <a:rPr lang="en-US" dirty="0" smtClean="0"/>
              <a:t>WG Activities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906" y="997526"/>
            <a:ext cx="63414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Helvetica Neue" charset="0"/>
                <a:ea typeface="Helvetica Neue" charset="0"/>
                <a:cs typeface="Helvetica Neue" charset="0"/>
              </a:rPr>
              <a:t>Work near completion</a:t>
            </a:r>
          </a:p>
          <a:p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Establishing the 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p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rovenance 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of </a:t>
            </a:r>
            <a:endParaRPr lang="en-US" sz="11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R's </a:t>
            </a:r>
            <a:r>
              <a:rPr lang="en-US" sz="1100" dirty="0" err="1">
                <a:latin typeface="Helvetica Neue" charset="0"/>
                <a:ea typeface="Helvetica Neue" charset="0"/>
                <a:cs typeface="Helvetica Neue" charset="0"/>
              </a:rPr>
              <a:t>optim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::BFGS, </a:t>
            </a:r>
            <a:r>
              <a:rPr lang="en-US" sz="1100" dirty="0" err="1">
                <a:latin typeface="Helvetica Neue" charset="0"/>
                <a:ea typeface="Helvetica Neue" charset="0"/>
                <a:cs typeface="Helvetica Neue" charset="0"/>
              </a:rPr>
              <a:t>optim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::CG and related 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minimizers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R code 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for root-finding of functions in one 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parameter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</a:br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100" b="1" dirty="0" smtClean="0">
                <a:latin typeface="Helvetica Neue" charset="0"/>
                <a:ea typeface="Helvetica Neue" charset="0"/>
                <a:cs typeface="Helvetica Neue" charset="0"/>
              </a:rPr>
              <a:t>Talks:</a:t>
            </a:r>
          </a:p>
          <a:p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Arpad </a:t>
            </a:r>
            <a:r>
              <a:rPr lang="en-US" sz="1100" dirty="0" err="1" smtClean="0">
                <a:latin typeface="Helvetica Neue" charset="0"/>
                <a:ea typeface="Helvetica Neue" charset="0"/>
                <a:cs typeface="Helvetica Neue" charset="0"/>
              </a:rPr>
              <a:t>Lukacs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mr-IN" sz="1100" dirty="0" smtClean="0"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 “preserving Numerical Algorithms” at FOSDEM 19 Brussels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Video: 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  <a:hlinkClick r:id="rId3"/>
              </a:rPr>
              <a:t>https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  <a:hlinkClick r:id="rId3"/>
              </a:rPr>
              <a:t>://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  <a:hlinkClick r:id="rId3"/>
              </a:rPr>
              <a:t>video.fosdem.org/2019/K.4.601/retro_preserving_algorithms.mp4</a:t>
            </a:r>
            <a:endParaRPr lang="en-US" sz="11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Slides: 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  <a:hlinkClick r:id="rId4"/>
              </a:rPr>
              <a:t>https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  <a:hlinkClick r:id="rId4"/>
              </a:rPr>
              <a:t>://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  <a:hlinkClick r:id="rId4"/>
              </a:rPr>
              <a:t>gitlab.com/nashjc/histoRicalg/blob/master/media/Presike.pdf</a:t>
            </a:r>
            <a:endParaRPr lang="en-US" sz="11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11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100" b="1" dirty="0" smtClean="0">
                <a:latin typeface="Helvetica Neue" charset="0"/>
                <a:ea typeface="Helvetica Neue" charset="0"/>
                <a:cs typeface="Helvetica Neue" charset="0"/>
              </a:rPr>
              <a:t>Related Work: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John Nash 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is working with: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Matthew </a:t>
            </a:r>
            <a:r>
              <a:rPr lang="en-US" sz="1100" dirty="0" err="1" smtClean="0">
                <a:latin typeface="Helvetica Neue" charset="0"/>
                <a:ea typeface="Helvetica Neue" charset="0"/>
                <a:cs typeface="Helvetica Neue" charset="0"/>
              </a:rPr>
              <a:t>Fidler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 to merge the 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CRAN packages lbfgsb3 and 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lbfgsb3c which both use Fortran code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NASA contractor </a:t>
            </a:r>
            <a:r>
              <a:rPr lang="en-US" sz="1100" dirty="0" err="1" smtClean="0">
                <a:latin typeface="Helvetica Neue" charset="0"/>
                <a:ea typeface="Helvetica Neue" charset="0"/>
                <a:cs typeface="Helvetica Neue" charset="0"/>
              </a:rPr>
              <a:t>Sidey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 Timmons to provide the 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quadruple precision needed in modeling the magnetic field of 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Jupiter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1100" dirty="0" smtClean="0">
                <a:latin typeface="Helvetica Neue" charset="0"/>
                <a:ea typeface="Helvetica Neue" charset="0"/>
                <a:cs typeface="Helvetica Neue" charset="0"/>
              </a:rPr>
              <a:t>in John’s 1974 one-sided SVD code</a:t>
            </a:r>
            <a: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100" dirty="0">
                <a:latin typeface="Helvetica Neue" charset="0"/>
                <a:ea typeface="Helvetica Neue" charset="0"/>
                <a:cs typeface="Helvetica Neue" charset="0"/>
              </a:rPr>
            </a:br>
            <a:endParaRPr lang="en-US" sz="1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9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F60FCA6E-0894-46CD-BD49-5955A51E00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4010022"/>
            <a:ext cx="4020034" cy="1133478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E78C6E4B-A1F1-4B6C-97EC-BE997495D6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0020"/>
            <a:ext cx="5509953" cy="1133480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590" y="4147413"/>
            <a:ext cx="4270338" cy="822248"/>
          </a:xfrm>
        </p:spPr>
        <p:txBody>
          <a:bodyPr>
            <a:normAutofit/>
          </a:bodyPr>
          <a:lstStyle/>
          <a:p>
            <a:r>
              <a:rPr lang="en-US" sz="3000">
                <a:solidFill>
                  <a:srgbClr val="303030"/>
                </a:solidFill>
              </a:rPr>
              <a:t> www.rinpharma.com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90" y="1211675"/>
            <a:ext cx="4455801" cy="201624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0991" y="723899"/>
            <a:ext cx="3006076" cy="301534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100"/>
              <a:t>Organizing Committee:</a:t>
            </a:r>
          </a:p>
          <a:p>
            <a:pPr>
              <a:lnSpc>
                <a:spcPct val="90000"/>
              </a:lnSpc>
            </a:pPr>
            <a:r>
              <a:rPr lang="en-US" sz="1100"/>
              <a:t>Elena Rantou - FDA</a:t>
            </a:r>
          </a:p>
          <a:p>
            <a:pPr>
              <a:lnSpc>
                <a:spcPct val="90000"/>
              </a:lnSpc>
            </a:pPr>
            <a:r>
              <a:rPr lang="en-US" sz="1100"/>
              <a:t>Melvin Munsaka - AbbVie</a:t>
            </a:r>
          </a:p>
          <a:p>
            <a:pPr>
              <a:lnSpc>
                <a:spcPct val="90000"/>
              </a:lnSpc>
            </a:pPr>
            <a:r>
              <a:rPr lang="en-US" sz="1100"/>
              <a:t>Eric Nantz	 - Eli Lilly</a:t>
            </a:r>
          </a:p>
          <a:p>
            <a:pPr>
              <a:lnSpc>
                <a:spcPct val="90000"/>
              </a:lnSpc>
            </a:pPr>
            <a:r>
              <a:rPr lang="en-US" sz="1100"/>
              <a:t>Paul Schuette - FDA</a:t>
            </a:r>
          </a:p>
          <a:p>
            <a:pPr>
              <a:lnSpc>
                <a:spcPct val="90000"/>
              </a:lnSpc>
            </a:pPr>
            <a:r>
              <a:rPr lang="en-US" sz="1100"/>
              <a:t>Michael Blanks - Beigene</a:t>
            </a:r>
          </a:p>
          <a:p>
            <a:pPr>
              <a:lnSpc>
                <a:spcPct val="90000"/>
              </a:lnSpc>
            </a:pPr>
            <a:r>
              <a:rPr lang="en-US" sz="1100"/>
              <a:t>Min Lee - Amgen</a:t>
            </a:r>
          </a:p>
          <a:p>
            <a:pPr>
              <a:lnSpc>
                <a:spcPct val="90000"/>
              </a:lnSpc>
            </a:pPr>
            <a:r>
              <a:rPr lang="en-US" sz="1100"/>
              <a:t>Reinhold Koch - Roche</a:t>
            </a:r>
          </a:p>
          <a:p>
            <a:pPr>
              <a:lnSpc>
                <a:spcPct val="90000"/>
              </a:lnSpc>
            </a:pPr>
            <a:r>
              <a:rPr lang="en-US" sz="1100"/>
              <a:t>Paulo Bargo - Janssen</a:t>
            </a:r>
          </a:p>
          <a:p>
            <a:pPr>
              <a:lnSpc>
                <a:spcPct val="90000"/>
              </a:lnSpc>
            </a:pPr>
            <a:r>
              <a:rPr lang="en-US" sz="1100"/>
              <a:t>Volha Tryputsen - Janssen</a:t>
            </a:r>
          </a:p>
          <a:p>
            <a:pPr>
              <a:lnSpc>
                <a:spcPct val="90000"/>
              </a:lnSpc>
            </a:pPr>
            <a:r>
              <a:rPr lang="en-US" sz="1100"/>
              <a:t>Elizabeth Hess- IQSS Harvard University</a:t>
            </a:r>
          </a:p>
          <a:p>
            <a:pPr>
              <a:lnSpc>
                <a:spcPct val="90000"/>
              </a:lnSpc>
            </a:pPr>
            <a:r>
              <a:rPr lang="en-US" sz="1100"/>
              <a:t>John Sims -  Pfizer</a:t>
            </a:r>
          </a:p>
          <a:p>
            <a:pPr>
              <a:lnSpc>
                <a:spcPct val="90000"/>
              </a:lnSpc>
            </a:pPr>
            <a:r>
              <a:rPr lang="en-US" sz="1100"/>
              <a:t>Bella Fang Amgen </a:t>
            </a:r>
          </a:p>
          <a:p>
            <a:pPr>
              <a:lnSpc>
                <a:spcPct val="90000"/>
              </a:lnSpc>
            </a:pPr>
            <a:r>
              <a:rPr lang="en-US" sz="1100"/>
              <a:t>Michael Lawrence	- Genentech</a:t>
            </a:r>
          </a:p>
        </p:txBody>
      </p:sp>
    </p:spTree>
    <p:extLst>
      <p:ext uri="{BB962C8B-B14F-4D97-AF65-F5344CB8AC3E}">
        <p14:creationId xmlns:p14="http://schemas.microsoft.com/office/powerpoint/2010/main" val="30072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416" y="2800956"/>
            <a:ext cx="3415594" cy="1839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700" dirty="0">
                <a:solidFill>
                  <a:schemeClr val="tx1"/>
                </a:solidFill>
                <a:latin typeface="+mj-lt"/>
                <a:cs typeface="+mj-cs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+mj-lt"/>
                <a:cs typeface="+mj-cs"/>
              </a:rPr>
              <a:t>www.r-medicine.com</a:t>
            </a:r>
            <a:endParaRPr lang="en-US" sz="270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2741"/>
          <a:stretch/>
        </p:blipFill>
        <p:spPr>
          <a:xfrm>
            <a:off x="20" y="10"/>
            <a:ext cx="9143980" cy="2782949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690752" y="2800956"/>
            <a:ext cx="3669719" cy="1839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»"/>
              <a:defRPr sz="18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None/>
            </a:pPr>
            <a:r>
              <a:rPr lang="en-US" sz="1100" dirty="0">
                <a:latin typeface="+mn-lt"/>
                <a:cs typeface="+mn-cs"/>
              </a:rPr>
              <a:t>Organizing Committee: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+mn-cs"/>
              </a:rPr>
              <a:t>Beth Atkinson - Mayo Clinic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+mn-cs"/>
              </a:rPr>
              <a:t>Joseph Chou - Harvard University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+mn-cs"/>
              </a:rPr>
              <a:t>Denise </a:t>
            </a:r>
            <a:r>
              <a:rPr lang="en-US" sz="1100" dirty="0" err="1">
                <a:latin typeface="+mn-lt"/>
                <a:cs typeface="+mn-cs"/>
              </a:rPr>
              <a:t>Esserman</a:t>
            </a:r>
            <a:r>
              <a:rPr lang="en-US" sz="1100" dirty="0">
                <a:latin typeface="+mn-lt"/>
                <a:cs typeface="+mn-cs"/>
              </a:rPr>
              <a:t> - Yale University (Program Chair)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+mn-cs"/>
              </a:rPr>
              <a:t>Peter Higgins - The University of Michigan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+mn-cs"/>
              </a:rPr>
              <a:t>Michael Kane - Yale University (Conference Chair)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latin typeface="+mn-lt"/>
                <a:cs typeface="+mn-cs"/>
              </a:rPr>
              <a:t>Balasubramanian</a:t>
            </a:r>
            <a:r>
              <a:rPr lang="en-US" sz="1100" dirty="0">
                <a:latin typeface="+mn-lt"/>
                <a:cs typeface="+mn-cs"/>
              </a:rPr>
              <a:t> </a:t>
            </a:r>
            <a:r>
              <a:rPr lang="en-US" sz="1100" dirty="0" err="1">
                <a:latin typeface="+mn-lt"/>
                <a:cs typeface="+mn-cs"/>
              </a:rPr>
              <a:t>Narasimhan</a:t>
            </a:r>
            <a:r>
              <a:rPr lang="en-US" sz="1100" dirty="0">
                <a:latin typeface="+mn-lt"/>
                <a:cs typeface="+mn-cs"/>
              </a:rPr>
              <a:t> (Naras) - Stanford University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+mn-lt"/>
                <a:cs typeface="+mn-cs"/>
              </a:rPr>
              <a:t>Joseph Rickert - </a:t>
            </a:r>
            <a:r>
              <a:rPr lang="en-US" sz="1100" dirty="0" err="1">
                <a:latin typeface="+mn-lt"/>
                <a:cs typeface="+mn-cs"/>
              </a:rPr>
              <a:t>RStudio</a:t>
            </a:r>
            <a:endParaRPr lang="en-US" sz="1100" dirty="0">
              <a:latin typeface="+mn-lt"/>
              <a:cs typeface="+mn-cs"/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latin typeface="+mn-lt"/>
                <a:cs typeface="+mn-cs"/>
              </a:rPr>
              <a:t>Hongyu</a:t>
            </a:r>
            <a:r>
              <a:rPr lang="en-US" sz="1100" dirty="0">
                <a:latin typeface="+mn-lt"/>
                <a:cs typeface="+mn-cs"/>
              </a:rPr>
              <a:t> Zhao - Yale University</a:t>
            </a:r>
          </a:p>
        </p:txBody>
      </p:sp>
    </p:spTree>
    <p:extLst>
      <p:ext uri="{BB962C8B-B14F-4D97-AF65-F5344CB8AC3E}">
        <p14:creationId xmlns:p14="http://schemas.microsoft.com/office/powerpoint/2010/main" val="293146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574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1900" kern="1200" dirty="0" smtClean="0">
                <a:latin typeface="+mj-lt"/>
                <a:ea typeface="+mj-ea"/>
                <a:cs typeface="+mj-cs"/>
              </a:rPr>
              <a:t>Starting an</a:t>
            </a:r>
            <a:br>
              <a:rPr lang="en-US" sz="1900" kern="1200" dirty="0" smtClean="0">
                <a:latin typeface="+mj-lt"/>
                <a:ea typeface="+mj-ea"/>
                <a:cs typeface="+mj-cs"/>
              </a:rPr>
            </a:br>
            <a:r>
              <a:rPr lang="en-US" sz="1900" kern="1200" dirty="0" smtClean="0">
                <a:latin typeface="+mj-lt"/>
                <a:ea typeface="+mj-ea"/>
                <a:cs typeface="+mj-cs"/>
              </a:rPr>
              <a:t>R </a:t>
            </a:r>
            <a:r>
              <a:rPr lang="en-US" sz="1900" kern="1200" dirty="0">
                <a:latin typeface="+mj-lt"/>
                <a:ea typeface="+mj-ea"/>
                <a:cs typeface="+mj-cs"/>
              </a:rPr>
              <a:t>Consortium </a:t>
            </a:r>
            <a:r>
              <a:rPr lang="en-US" sz="1900" kern="1200" dirty="0" smtClean="0">
                <a:latin typeface="+mj-lt"/>
                <a:ea typeface="+mj-ea"/>
                <a:cs typeface="+mj-cs"/>
              </a:rPr>
              <a:t> Working Group</a:t>
            </a:r>
            <a:endParaRPr lang="en-US" sz="19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7268" y="451262"/>
            <a:ext cx="41385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Pick a project with wide scope that will: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Benefit a large portion of the R Community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Benefit from collaboration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Assemble a core team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Think about the finances: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If you do not need funding to start: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Write to the ISC to make </a:t>
            </a:r>
            <a:r>
              <a:rPr lang="en-US" dirty="0"/>
              <a:t>your pitch: </a:t>
            </a:r>
            <a:r>
              <a:rPr lang="en-US" dirty="0" smtClean="0">
                <a:hlinkClick r:id="rId2"/>
              </a:rPr>
              <a:t>rconsortium-isc@lists.r-consortium.org</a:t>
            </a:r>
            <a:endParaRPr lang="en-US" dirty="0" smtClean="0"/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The ISC will vote go / no go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If you need funding to start: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Apply during one of the two annual proposal rounds</a:t>
            </a:r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102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574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1900" dirty="0" smtClean="0">
                <a:latin typeface="+mj-lt"/>
                <a:cs typeface="+mj-cs"/>
              </a:rPr>
              <a:t>Make it happen!</a:t>
            </a:r>
            <a:endParaRPr lang="en-US" sz="19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336" y="1834738"/>
            <a:ext cx="4138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Imagine on a grand scale.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Bigger than you can do alone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Bigger than your company can do on its own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Collaborate!</a:t>
            </a:r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764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633" y="42201"/>
            <a:ext cx="8740142" cy="7957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8850" y="2501838"/>
            <a:ext cx="2605235" cy="1233738"/>
          </a:xfrm>
          <a:prstGeom prst="rect">
            <a:avLst/>
          </a:prstGeom>
          <a:noFill/>
        </p:spPr>
        <p:txBody>
          <a:bodyPr wrap="square" lIns="100848" tIns="80678" rIns="100848" bIns="80678" rtlCol="0">
            <a:spAutoFit/>
          </a:bodyPr>
          <a:lstStyle/>
          <a:p>
            <a:pPr defTabSz="514331">
              <a:lnSpc>
                <a:spcPct val="90000"/>
              </a:lnSpc>
              <a:spcAft>
                <a:spcPts val="331"/>
              </a:spcAft>
            </a:pPr>
            <a:r>
              <a:rPr lang="en-US" sz="1324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David M Smith</a:t>
            </a:r>
          </a:p>
          <a:p>
            <a:pPr defTabSz="514331">
              <a:lnSpc>
                <a:spcPct val="90000"/>
              </a:lnSpc>
              <a:spcAft>
                <a:spcPts val="331"/>
              </a:spcAft>
            </a:pPr>
            <a:r>
              <a:rPr lang="en-US" sz="1324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Director, R Consortium</a:t>
            </a:r>
          </a:p>
          <a:p>
            <a:pPr defTabSz="514331">
              <a:lnSpc>
                <a:spcPct val="90000"/>
              </a:lnSpc>
              <a:spcAft>
                <a:spcPts val="331"/>
              </a:spcAft>
            </a:pPr>
            <a:r>
              <a:rPr lang="en-US" sz="1324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R Community Lead, Microsoft</a:t>
            </a:r>
          </a:p>
          <a:p>
            <a:pPr defTabSz="514331">
              <a:lnSpc>
                <a:spcPct val="90000"/>
              </a:lnSpc>
              <a:spcAft>
                <a:spcPts val="331"/>
              </a:spcAft>
            </a:pPr>
            <a:r>
              <a:rPr lang="en-US" sz="1324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davidsmi@microsoft.com</a:t>
            </a:r>
          </a:p>
          <a:p>
            <a:pPr defTabSz="514331">
              <a:lnSpc>
                <a:spcPct val="90000"/>
              </a:lnSpc>
              <a:spcAft>
                <a:spcPts val="331"/>
              </a:spcAft>
            </a:pPr>
            <a:r>
              <a:rPr lang="en-US" sz="1324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@</a:t>
            </a:r>
            <a:r>
              <a:rPr lang="en-US" sz="1324" dirty="0" err="1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revodavid</a:t>
            </a:r>
            <a:endParaRPr lang="en-US" sz="1324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pic>
        <p:nvPicPr>
          <p:cNvPr id="5122" name="Picture 2" descr="R Consort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1" y="1143751"/>
            <a:ext cx="3371850" cy="75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07557" y="1427379"/>
            <a:ext cx="1431995" cy="353174"/>
          </a:xfrm>
          <a:prstGeom prst="rect">
            <a:avLst/>
          </a:prstGeom>
          <a:noFill/>
        </p:spPr>
        <p:txBody>
          <a:bodyPr wrap="none" lIns="102870" tIns="82296" rIns="102870" bIns="82296" rtlCol="0">
            <a:spAutoFit/>
          </a:bodyPr>
          <a:lstStyle/>
          <a:p>
            <a:pPr>
              <a:lnSpc>
                <a:spcPct val="90000"/>
              </a:lnSpc>
              <a:spcAft>
                <a:spcPts val="338"/>
              </a:spcAft>
            </a:pPr>
            <a:r>
              <a:rPr lang="en-US" sz="1350" dirty="0">
                <a:solidFill>
                  <a:schemeClr val="bg1"/>
                </a:solidFill>
              </a:rPr>
              <a:t>R-consortium.org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-27751" b="27751"/>
          <a:stretch/>
        </p:blipFill>
        <p:spPr>
          <a:xfrm>
            <a:off x="3791949" y="1064432"/>
            <a:ext cx="1585457" cy="23774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633" y="2795541"/>
            <a:ext cx="2838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j</a:t>
            </a:r>
            <a:r>
              <a:rPr lang="en-US" dirty="0" smtClean="0">
                <a:hlinkClick r:id="rId5"/>
              </a:rPr>
              <a:t>oseph.rickert@rstudio.com</a:t>
            </a:r>
            <a:endParaRPr lang="en-US" dirty="0" smtClean="0"/>
          </a:p>
          <a:p>
            <a:r>
              <a:rPr lang="en-US" dirty="0" smtClean="0"/>
              <a:t>@</a:t>
            </a:r>
            <a:r>
              <a:rPr lang="en-US" dirty="0" err="1" smtClean="0"/>
              <a:t>RStudioJoe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748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753252F-4873-4F63-801D-CC719279A7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7C8CCB-F95D-4249-92DD-651249D353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510167" cy="5143500"/>
          </a:xfrm>
          <a:prstGeom prst="rect">
            <a:avLst/>
          </a:prstGeom>
          <a:solidFill>
            <a:srgbClr val="574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1900" kern="1200" dirty="0">
                <a:latin typeface="+mj-lt"/>
                <a:ea typeface="+mj-ea"/>
                <a:cs typeface="+mj-cs"/>
              </a:rPr>
              <a:t>R Consortium Membership </a:t>
            </a:r>
            <a:r>
              <a:rPr lang="en-US" sz="1900" kern="1200" dirty="0" smtClean="0">
                <a:latin typeface="+mj-lt"/>
                <a:ea typeface="+mj-ea"/>
                <a:cs typeface="+mj-cs"/>
              </a:rPr>
              <a:t>2019</a:t>
            </a:r>
            <a:endParaRPr lang="en-US" sz="19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00" y="268132"/>
            <a:ext cx="5208966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and Activities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106" y="915657"/>
            <a:ext cx="4308764" cy="33940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–"/>
              <a:defRPr sz="22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–"/>
              <a:defRPr sz="18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230AC"/>
              </a:buClr>
              <a:buFont typeface="Arial"/>
              <a:buChar char="»"/>
              <a:defRPr sz="18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R Consortium Goals:</a:t>
            </a:r>
          </a:p>
          <a:p>
            <a:pPr>
              <a:defRPr/>
            </a:pPr>
            <a:r>
              <a:rPr lang="en-US" dirty="0" smtClean="0"/>
              <a:t>Promote the growth and development of R as a leading platform for data science</a:t>
            </a:r>
          </a:p>
          <a:p>
            <a:pPr>
              <a:defRPr/>
            </a:pPr>
            <a:r>
              <a:rPr lang="en-US" dirty="0" smtClean="0"/>
              <a:t>Support the R Foundation and the R Community</a:t>
            </a:r>
          </a:p>
          <a:p>
            <a:pPr>
              <a:defRPr/>
            </a:pPr>
            <a:r>
              <a:rPr lang="en-US" dirty="0" smtClean="0"/>
              <a:t>Help to foster the use of R enterprise scale environments</a:t>
            </a:r>
          </a:p>
          <a:p>
            <a:pPr>
              <a:defRPr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Foster collaboration between companies for the benefit of members and the R Community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2" name="Diagram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55116"/>
              </p:ext>
            </p:extLst>
          </p:nvPr>
        </p:nvGraphicFramePr>
        <p:xfrm>
          <a:off x="4486015" y="1195374"/>
          <a:ext cx="4251960" cy="283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08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1900" kern="1200" dirty="0">
                <a:latin typeface="+mj-lt"/>
                <a:ea typeface="+mj-ea"/>
                <a:cs typeface="+mj-cs"/>
              </a:rPr>
              <a:t>R Consortium </a:t>
            </a:r>
            <a:r>
              <a:rPr lang="en-US" sz="1900" dirty="0">
                <a:latin typeface="+mj-lt"/>
                <a:cs typeface="+mj-cs"/>
              </a:rPr>
              <a:t/>
            </a:r>
            <a:br>
              <a:rPr lang="en-US" sz="1900" dirty="0">
                <a:latin typeface="+mj-lt"/>
                <a:cs typeface="+mj-cs"/>
              </a:rPr>
            </a:br>
            <a:r>
              <a:rPr lang="en-US" sz="1900" dirty="0" smtClean="0">
                <a:latin typeface="+mj-lt"/>
                <a:cs typeface="+mj-cs"/>
              </a:rPr>
              <a:t>Working Groups</a:t>
            </a:r>
            <a:endParaRPr lang="en-US" sz="19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21389" y="1816925"/>
            <a:ext cx="4750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US" dirty="0" smtClean="0"/>
              <a:t>Teams</a:t>
            </a:r>
            <a:r>
              <a:rPr lang="en-US" dirty="0" smtClean="0"/>
              <a:t> </a:t>
            </a:r>
            <a:r>
              <a:rPr lang="en-US" dirty="0"/>
              <a:t>for exploring new </a:t>
            </a:r>
            <a:r>
              <a:rPr lang="en-US" dirty="0" smtClean="0"/>
              <a:t>technology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smtClean="0"/>
              <a:t>Impartial forums </a:t>
            </a:r>
            <a:r>
              <a:rPr lang="en-US" dirty="0"/>
              <a:t>for achieving </a:t>
            </a:r>
            <a:r>
              <a:rPr lang="en-US" dirty="0" smtClean="0"/>
              <a:t>consensus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mechanism for organizing and executing large collaborative </a:t>
            </a:r>
            <a:r>
              <a:rPr lang="en-US" dirty="0" smtClean="0"/>
              <a:t>projects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1885" y="225631"/>
            <a:ext cx="450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place to make things happen!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555772"/>
            <a:ext cx="2064265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en-US" sz="1900" kern="1200" dirty="0" smtClean="0">
                <a:latin typeface="+mj-lt"/>
                <a:ea typeface="+mj-ea"/>
                <a:cs typeface="+mj-cs"/>
              </a:rPr>
              <a:t>Benefits of </a:t>
            </a:r>
            <a:br>
              <a:rPr lang="en-US" sz="1900" kern="1200" dirty="0" smtClean="0">
                <a:latin typeface="+mj-lt"/>
                <a:ea typeface="+mj-ea"/>
                <a:cs typeface="+mj-cs"/>
              </a:rPr>
            </a:br>
            <a:r>
              <a:rPr lang="en-US" sz="1900" kern="1200" dirty="0" smtClean="0">
                <a:latin typeface="+mj-lt"/>
                <a:ea typeface="+mj-ea"/>
                <a:cs typeface="+mj-cs"/>
              </a:rPr>
              <a:t>R </a:t>
            </a:r>
            <a:r>
              <a:rPr lang="en-US" sz="1900" kern="1200" dirty="0">
                <a:latin typeface="+mj-lt"/>
                <a:ea typeface="+mj-ea"/>
                <a:cs typeface="+mj-cs"/>
              </a:rPr>
              <a:t>Consortium </a:t>
            </a:r>
            <a:r>
              <a:rPr lang="en-US" sz="1900" dirty="0">
                <a:latin typeface="+mj-lt"/>
                <a:cs typeface="+mj-cs"/>
              </a:rPr>
              <a:t/>
            </a:r>
            <a:br>
              <a:rPr lang="en-US" sz="1900" dirty="0">
                <a:latin typeface="+mj-lt"/>
                <a:cs typeface="+mj-cs"/>
              </a:rPr>
            </a:br>
            <a:r>
              <a:rPr lang="en-US" sz="1900" dirty="0" smtClean="0">
                <a:latin typeface="+mj-lt"/>
                <a:cs typeface="+mj-cs"/>
              </a:rPr>
              <a:t>Working Groups</a:t>
            </a:r>
            <a:endParaRPr lang="en-US" sz="19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0137" y="1229096"/>
            <a:ext cx="47501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en-US" dirty="0" smtClean="0"/>
              <a:t>Sponsored </a:t>
            </a:r>
            <a:r>
              <a:rPr lang="en-US" dirty="0"/>
              <a:t>by </a:t>
            </a:r>
            <a:r>
              <a:rPr lang="en-US"/>
              <a:t>the </a:t>
            </a:r>
            <a:r>
              <a:rPr lang="en-US" smtClean="0"/>
              <a:t>ISC</a:t>
            </a:r>
            <a:r>
              <a:rPr lang="en-US" smtClean="0"/>
              <a:t>, </a:t>
            </a:r>
            <a:r>
              <a:rPr lang="en-US" dirty="0"/>
              <a:t>a nonpartisan organization dedicated to fair, open and transparent work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Receive administrative support from the R Consortium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Visible to the greater R Community</a:t>
            </a:r>
          </a:p>
          <a:p>
            <a:pPr marL="285750" lvl="0" indent="-285750">
              <a:buFont typeface="Arial" charset="0"/>
              <a:buChar char="•"/>
            </a:pPr>
            <a:r>
              <a:rPr lang="en-US" dirty="0"/>
              <a:t>Open to all R Community members not just employees from R consortium member companies</a:t>
            </a:r>
          </a:p>
        </p:txBody>
      </p:sp>
    </p:spTree>
    <p:extLst>
      <p:ext uri="{BB962C8B-B14F-4D97-AF65-F5344CB8AC3E}">
        <p14:creationId xmlns:p14="http://schemas.microsoft.com/office/powerpoint/2010/main" val="110924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Consortium Working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400" b="1" dirty="0">
                <a:hlinkClick r:id="rId2"/>
              </a:rPr>
              <a:t>Census Working Group</a:t>
            </a:r>
            <a:r>
              <a:rPr lang="en-US" sz="1400" dirty="0"/>
              <a:t>: </a:t>
            </a:r>
            <a:r>
              <a:rPr lang="en-US" sz="1400" dirty="0" smtClean="0"/>
              <a:t>Is developing </a:t>
            </a:r>
            <a:r>
              <a:rPr lang="en-US" sz="1400" dirty="0"/>
              <a:t>package recommendations, and other materials for working with census data</a:t>
            </a:r>
            <a:r>
              <a:rPr lang="en-US" sz="1400" dirty="0" smtClean="0"/>
              <a:t>.</a:t>
            </a:r>
            <a:endParaRPr lang="en-US" sz="1300" b="1" dirty="0" smtClean="0">
              <a:hlinkClick r:id="rId3"/>
            </a:endParaRPr>
          </a:p>
          <a:p>
            <a:r>
              <a:rPr lang="en-US" sz="1300" b="1" dirty="0" smtClean="0">
                <a:hlinkClick r:id="rId3"/>
              </a:rPr>
              <a:t>Code Coverage</a:t>
            </a:r>
            <a:r>
              <a:rPr lang="en-US" sz="1300" b="1" dirty="0" smtClean="0"/>
              <a:t>:</a:t>
            </a:r>
            <a:r>
              <a:rPr lang="en-US" sz="1300" b="1" dirty="0"/>
              <a:t> </a:t>
            </a:r>
            <a:r>
              <a:rPr lang="en-US" sz="1300" dirty="0" smtClean="0"/>
              <a:t>Helping </a:t>
            </a:r>
            <a:r>
              <a:rPr lang="en-US" sz="1300" dirty="0"/>
              <a:t>to improve </a:t>
            </a:r>
            <a:r>
              <a:rPr lang="en-US" sz="1300" dirty="0" smtClean="0"/>
              <a:t>R software quality through the development of a code coverage tool and </a:t>
            </a:r>
            <a:r>
              <a:rPr lang="en-US" sz="1300" dirty="0"/>
              <a:t>promoting the use of code coverage more systematically within the R ecosystem</a:t>
            </a:r>
            <a:r>
              <a:rPr lang="en-US" sz="1300" dirty="0" smtClean="0"/>
              <a:t>.</a:t>
            </a:r>
          </a:p>
          <a:p>
            <a:r>
              <a:rPr lang="en-US" sz="1300" b="1" dirty="0">
                <a:hlinkClick r:id="rId4"/>
              </a:rPr>
              <a:t>Future-proof native APIs for R</a:t>
            </a:r>
            <a:r>
              <a:rPr lang="en-US" sz="1300" b="1" dirty="0"/>
              <a:t>: </a:t>
            </a:r>
            <a:r>
              <a:rPr lang="en-US" sz="1300" dirty="0" smtClean="0"/>
              <a:t>Is working to assess current </a:t>
            </a:r>
            <a:r>
              <a:rPr lang="en-US" sz="1300" dirty="0"/>
              <a:t>native API usage, gather community input, and work towards an easy-to-understand, consistent and verifiable API that will drive R language </a:t>
            </a:r>
            <a:r>
              <a:rPr lang="en-US" sz="1300" dirty="0" smtClean="0"/>
              <a:t>adoption.</a:t>
            </a:r>
          </a:p>
          <a:p>
            <a:r>
              <a:rPr lang="en-US" sz="1300" b="1" dirty="0" smtClean="0">
                <a:hlinkClick r:id="rId5"/>
              </a:rPr>
              <a:t>histoRicalg</a:t>
            </a:r>
            <a:r>
              <a:rPr lang="en-US" sz="1300" b="1" dirty="0" smtClean="0"/>
              <a:t>: </a:t>
            </a:r>
            <a:r>
              <a:rPr lang="en-US" sz="1300" dirty="0" smtClean="0"/>
              <a:t>This project </a:t>
            </a:r>
            <a:r>
              <a:rPr lang="en-US" sz="1300" dirty="0"/>
              <a:t>aims to document and test </a:t>
            </a:r>
            <a:r>
              <a:rPr lang="en-US" sz="1300" dirty="0" smtClean="0"/>
              <a:t>older Fortran and C and other code that is still essential to the R ecosystem, </a:t>
            </a:r>
            <a:r>
              <a:rPr lang="en-US" sz="1300" dirty="0"/>
              <a:t>possibly creating all-R reference codes, hopefully by teaming older and younger workers so knowledge can be shared for the future</a:t>
            </a:r>
            <a:r>
              <a:rPr lang="en-US" sz="1300" dirty="0" smtClean="0"/>
              <a:t>.</a:t>
            </a:r>
          </a:p>
          <a:p>
            <a:r>
              <a:rPr lang="en-US" sz="1400" b="1" dirty="0">
                <a:hlinkClick r:id="rId6" tooltip="R Certification"/>
              </a:rPr>
              <a:t>R Certification</a:t>
            </a:r>
            <a:r>
              <a:rPr lang="en-US" sz="1400" b="1" dirty="0"/>
              <a:t>:</a:t>
            </a:r>
            <a:r>
              <a:rPr lang="en-US" sz="1400" dirty="0"/>
              <a:t> </a:t>
            </a:r>
            <a:r>
              <a:rPr lang="en-US" sz="1400" dirty="0" smtClean="0"/>
              <a:t>Is working to </a:t>
            </a:r>
            <a:r>
              <a:rPr lang="en-US" sz="1400" dirty="0"/>
              <a:t>establish a common certification program for proficiency in </a:t>
            </a:r>
            <a:r>
              <a:rPr lang="en-US" sz="1400" dirty="0" smtClean="0"/>
              <a:t>R.</a:t>
            </a:r>
          </a:p>
          <a:p>
            <a:r>
              <a:rPr lang="en-US" sz="1400" b="1" dirty="0">
                <a:hlinkClick r:id="rId7"/>
              </a:rPr>
              <a:t>R Community Diversity and Inclusion Working Group</a:t>
            </a:r>
            <a:r>
              <a:rPr lang="en-US" sz="1400" b="1" dirty="0"/>
              <a:t>:</a:t>
            </a:r>
            <a:r>
              <a:rPr lang="en-US" sz="1400" dirty="0"/>
              <a:t> A group broadly consider how the R Consortium can best encourage and support diverse and inclusion in the R </a:t>
            </a:r>
            <a:r>
              <a:rPr lang="en-US" sz="1400" dirty="0" smtClean="0"/>
              <a:t>Community</a:t>
            </a:r>
            <a:endParaRPr lang="en-US" sz="1400" dirty="0"/>
          </a:p>
          <a:p>
            <a:r>
              <a:rPr lang="en-US" sz="1400" b="1" dirty="0">
                <a:hlinkClick r:id="rId8" tooltip="R in Medicine (page does not exist)"/>
              </a:rPr>
              <a:t>R </a:t>
            </a:r>
            <a:r>
              <a:rPr lang="en-US" sz="1400" b="1" dirty="0" smtClean="0">
                <a:hlinkClick r:id="rId8" tooltip="R in Medicine (page does not exist)"/>
              </a:rPr>
              <a:t>/ Medicine</a:t>
            </a:r>
            <a:r>
              <a:rPr lang="en-US" sz="1400" b="1" dirty="0"/>
              <a:t>:</a:t>
            </a:r>
            <a:r>
              <a:rPr lang="en-US" sz="1400" dirty="0"/>
              <a:t> </a:t>
            </a:r>
            <a:r>
              <a:rPr lang="en-US" sz="1400" dirty="0" smtClean="0"/>
              <a:t>R </a:t>
            </a:r>
            <a:r>
              <a:rPr lang="en-US" sz="1400" dirty="0"/>
              <a:t>users in the medical industry collaborating on events and advocacy of R.</a:t>
            </a:r>
          </a:p>
          <a:p>
            <a:r>
              <a:rPr lang="en-US" sz="1400" b="1" dirty="0">
                <a:hlinkClick r:id="rId9" tooltip="R in Pharma (page does not exist)"/>
              </a:rPr>
              <a:t>R </a:t>
            </a:r>
            <a:r>
              <a:rPr lang="en-US" sz="1400" b="1" dirty="0" smtClean="0">
                <a:hlinkClick r:id="rId9" tooltip="R in Pharma (page does not exist)"/>
              </a:rPr>
              <a:t>/ Pharma</a:t>
            </a:r>
            <a:r>
              <a:rPr lang="en-US" sz="1400" b="1" dirty="0"/>
              <a:t>:</a:t>
            </a:r>
            <a:r>
              <a:rPr lang="en-US" sz="1400" dirty="0"/>
              <a:t> </a:t>
            </a:r>
            <a:r>
              <a:rPr lang="en-US" sz="1400" dirty="0" smtClean="0"/>
              <a:t>R </a:t>
            </a:r>
            <a:r>
              <a:rPr lang="en-US" sz="1400" dirty="0"/>
              <a:t>users in the pharmaceutical industry collaborating on events and advocacy of R</a:t>
            </a:r>
            <a:r>
              <a:rPr lang="en-US" sz="1400" dirty="0" smtClean="0"/>
              <a:t>.</a:t>
            </a:r>
          </a:p>
          <a:p>
            <a:r>
              <a:rPr lang="en-US" sz="1400" b="1" dirty="0">
                <a:hlinkClick r:id="rId10"/>
              </a:rPr>
              <a:t>R Validation Hub</a:t>
            </a:r>
            <a:r>
              <a:rPr lang="en-US" sz="1400" b="1" dirty="0"/>
              <a:t>: </a:t>
            </a:r>
            <a:r>
              <a:rPr lang="en-US" sz="1400" dirty="0"/>
              <a:t>Working to devise a standard for validating packages for the regulated Pharmaceutical industry and create a online repository that will be free to use</a:t>
            </a:r>
            <a:r>
              <a:rPr lang="en-US" sz="1400" dirty="0" smtClean="0"/>
              <a:t>.</a:t>
            </a:r>
            <a:endParaRPr lang="en-US" sz="1400" dirty="0"/>
          </a:p>
          <a:p>
            <a:r>
              <a:rPr lang="en-US" sz="1400" b="1" dirty="0" smtClean="0">
                <a:hlinkClick r:id="rId11"/>
              </a:rPr>
              <a:t>Unified </a:t>
            </a:r>
            <a:r>
              <a:rPr lang="en-US" sz="1400" b="1" dirty="0">
                <a:hlinkClick r:id="rId11"/>
              </a:rPr>
              <a:t>Framework for Distributed Computing in R</a:t>
            </a:r>
            <a:r>
              <a:rPr lang="en-US" sz="1400" b="1" dirty="0"/>
              <a:t>: </a:t>
            </a:r>
            <a:r>
              <a:rPr lang="en-US" sz="1400" dirty="0" smtClean="0"/>
              <a:t>Now inactive, explored the feasibility developing a common </a:t>
            </a:r>
            <a:r>
              <a:rPr lang="en-US" sz="1400" dirty="0"/>
              <a:t>framework to </a:t>
            </a:r>
            <a:r>
              <a:rPr lang="en-US" sz="1400" dirty="0" smtClean="0"/>
              <a:t>standardize the programming of </a:t>
            </a:r>
            <a:r>
              <a:rPr lang="en-US" sz="1400" dirty="0"/>
              <a:t>distributed applications in </a:t>
            </a:r>
            <a:r>
              <a:rPr lang="en-US" sz="1400" dirty="0" smtClean="0"/>
              <a:t>R.</a:t>
            </a:r>
            <a:endParaRPr lang="en-US" sz="1400" dirty="0"/>
          </a:p>
          <a:p>
            <a:endParaRPr lang="en-US" sz="1300" dirty="0"/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5062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207"/>
            <a:ext cx="9144000" cy="42130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657" y="4295820"/>
            <a:ext cx="26875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hlinkClick r:id="rId4"/>
              </a:rPr>
              <a:t>https://www.pharmar.org/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779" y="2090057"/>
            <a:ext cx="7303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R Validation Hub is a cross-industry initiative whose mission is to enable the use of R by the Bio-Pharmaceutical Industry in a regulatory setting, where the output may be used in submissions to regulatory agencies.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05861" y="3141658"/>
            <a:ext cx="2511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R Validation Hub Goals: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Validate </a:t>
            </a:r>
            <a:r>
              <a:rPr lang="en-US" sz="1200" dirty="0" smtClean="0">
                <a:solidFill>
                  <a:schemeClr val="tx2"/>
                </a:solidFill>
              </a:rPr>
              <a:t>R </a:t>
            </a:r>
            <a:r>
              <a:rPr lang="en-US" sz="1200" dirty="0">
                <a:solidFill>
                  <a:schemeClr val="tx2"/>
                </a:solidFill>
              </a:rPr>
              <a:t>Packages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P</a:t>
            </a:r>
            <a:r>
              <a:rPr lang="en-US" sz="1200" dirty="0" smtClean="0">
                <a:solidFill>
                  <a:schemeClr val="tx2"/>
                </a:solidFill>
              </a:rPr>
              <a:t>latform </a:t>
            </a:r>
            <a:r>
              <a:rPr lang="en-US" sz="1200" dirty="0">
                <a:solidFill>
                  <a:schemeClr val="tx2"/>
                </a:solidFill>
              </a:rPr>
              <a:t>for sharing tests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R</a:t>
            </a:r>
            <a:r>
              <a:rPr lang="en-US" sz="1200" dirty="0" smtClean="0">
                <a:solidFill>
                  <a:schemeClr val="tx2"/>
                </a:solidFill>
              </a:rPr>
              <a:t>elevant </a:t>
            </a:r>
            <a:r>
              <a:rPr lang="en-US" sz="1200" dirty="0">
                <a:solidFill>
                  <a:schemeClr val="tx2"/>
                </a:solidFill>
              </a:rPr>
              <a:t>QA information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>
                <a:solidFill>
                  <a:schemeClr val="tx2"/>
                </a:solidFill>
              </a:rPr>
              <a:t>F</a:t>
            </a:r>
            <a:r>
              <a:rPr lang="en-US" sz="1200" dirty="0" smtClean="0">
                <a:solidFill>
                  <a:schemeClr val="tx2"/>
                </a:solidFill>
              </a:rPr>
              <a:t>ree </a:t>
            </a:r>
            <a:r>
              <a:rPr lang="en-US" sz="1200" dirty="0">
                <a:solidFill>
                  <a:schemeClr val="tx2"/>
                </a:solidFill>
              </a:rPr>
              <a:t>to use</a:t>
            </a:r>
          </a:p>
        </p:txBody>
      </p:sp>
    </p:spTree>
    <p:extLst>
      <p:ext uri="{BB962C8B-B14F-4D97-AF65-F5344CB8AC3E}">
        <p14:creationId xmlns:p14="http://schemas.microsoft.com/office/powerpoint/2010/main" val="1793030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 Validation Hub Membership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9024" y="891883"/>
            <a:ext cx="4649138" cy="301621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000" dirty="0" err="1"/>
              <a:t>Abbvie</a:t>
            </a:r>
            <a:r>
              <a:rPr lang="en-US" sz="1000" dirty="0"/>
              <a:t> - </a:t>
            </a:r>
            <a:r>
              <a:rPr lang="en-US" sz="1000" i="1" dirty="0"/>
              <a:t>Greg </a:t>
            </a:r>
            <a:r>
              <a:rPr lang="en-US" sz="1000" i="1" dirty="0" err="1"/>
              <a:t>Cicconetti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Amgen - </a:t>
            </a:r>
            <a:r>
              <a:rPr lang="en-US" sz="1000" i="1" dirty="0"/>
              <a:t>Bella Feng, Min Lee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Astellas</a:t>
            </a:r>
            <a:r>
              <a:rPr lang="en-US" sz="1000" dirty="0"/>
              <a:t> - </a:t>
            </a:r>
            <a:r>
              <a:rPr lang="en-US" sz="1000" i="1" dirty="0"/>
              <a:t>Michael </a:t>
            </a:r>
            <a:r>
              <a:rPr lang="en-US" sz="1000" i="1" dirty="0" err="1"/>
              <a:t>Carniello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Bayer - </a:t>
            </a:r>
            <a:r>
              <a:rPr lang="en-US" sz="1000" i="1" dirty="0"/>
              <a:t>Karl Brand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Biogen - </a:t>
            </a:r>
            <a:r>
              <a:rPr lang="en-US" sz="1000" i="1" dirty="0"/>
              <a:t>Dan </a:t>
            </a:r>
            <a:r>
              <a:rPr lang="en-US" sz="1000" i="1" dirty="0" err="1"/>
              <a:t>Boisvert</a:t>
            </a:r>
            <a:r>
              <a:rPr lang="en-US" sz="1000" i="1" dirty="0"/>
              <a:t>, Bob Engle, Eric </a:t>
            </a:r>
            <a:r>
              <a:rPr lang="en-US" sz="1000" i="1" dirty="0" err="1"/>
              <a:t>Milliman</a:t>
            </a:r>
            <a:r>
              <a:rPr lang="en-US" sz="1000" i="1" dirty="0"/>
              <a:t>, Nate </a:t>
            </a:r>
            <a:r>
              <a:rPr lang="en-US" sz="1000" i="1" dirty="0" err="1"/>
              <a:t>Mockler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BioMarin</a:t>
            </a:r>
            <a:r>
              <a:rPr lang="en-US" sz="1000" dirty="0"/>
              <a:t> Pharmaceutical Inc. - </a:t>
            </a:r>
            <a:r>
              <a:rPr lang="en-US" sz="1000" i="1" dirty="0" err="1"/>
              <a:t>Dharmesh</a:t>
            </a:r>
            <a:r>
              <a:rPr lang="en-US" sz="1000" i="1" dirty="0"/>
              <a:t> Desai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Boehringer-Ingelheim</a:t>
            </a:r>
            <a:r>
              <a:rPr lang="en-US" sz="1000" dirty="0"/>
              <a:t> - </a:t>
            </a:r>
            <a:r>
              <a:rPr lang="en-US" sz="1000" i="1" dirty="0"/>
              <a:t>Matthias </a:t>
            </a:r>
            <a:r>
              <a:rPr lang="en-US" sz="1000" i="1" dirty="0" err="1"/>
              <a:t>Trampisch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Cognigen</a:t>
            </a:r>
            <a:r>
              <a:rPr lang="en-US" sz="1000" dirty="0"/>
              <a:t> Corporation - </a:t>
            </a:r>
            <a:r>
              <a:rPr lang="en-US" sz="1000" i="1" dirty="0"/>
              <a:t>Nash </a:t>
            </a:r>
            <a:r>
              <a:rPr lang="en-US" sz="1000" i="1" dirty="0" err="1"/>
              <a:t>Delcamp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Eli Lilly - </a:t>
            </a:r>
            <a:r>
              <a:rPr lang="en-US" sz="1000" i="1" dirty="0"/>
              <a:t>Eric </a:t>
            </a:r>
            <a:r>
              <a:rPr lang="en-US" sz="1000" i="1" dirty="0" err="1"/>
              <a:t>Nantz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FDA - </a:t>
            </a:r>
            <a:r>
              <a:rPr lang="en-US" sz="1000" i="1" dirty="0"/>
              <a:t>Tomas </a:t>
            </a:r>
            <a:r>
              <a:rPr lang="en-US" sz="1000" i="1" dirty="0" err="1"/>
              <a:t>Drgon</a:t>
            </a:r>
            <a:r>
              <a:rPr lang="en-US" sz="1000" i="1" dirty="0"/>
              <a:t>, Paul </a:t>
            </a:r>
            <a:r>
              <a:rPr lang="en-US" sz="1000" i="1" dirty="0" err="1"/>
              <a:t>Schuette</a:t>
            </a:r>
            <a:r>
              <a:rPr lang="en-US" sz="1000" i="1" dirty="0"/>
              <a:t>, Mat </a:t>
            </a:r>
            <a:r>
              <a:rPr lang="en-US" sz="1000" i="1" dirty="0" err="1"/>
              <a:t>Soukup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Galapagos NV - </a:t>
            </a:r>
            <a:r>
              <a:rPr lang="en-US" sz="1000" i="1" dirty="0"/>
              <a:t>Paul </a:t>
            </a:r>
            <a:r>
              <a:rPr lang="en-US" sz="1000" i="1" dirty="0" err="1"/>
              <a:t>Meyvisch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Genentech - </a:t>
            </a:r>
            <a:r>
              <a:rPr lang="en-US" sz="1000" i="1" dirty="0"/>
              <a:t>Doug </a:t>
            </a:r>
            <a:r>
              <a:rPr lang="en-US" sz="1000" i="1" dirty="0" err="1"/>
              <a:t>Kelkhoff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GSK - </a:t>
            </a:r>
            <a:r>
              <a:rPr lang="en-US" sz="1000" i="1" dirty="0" err="1"/>
              <a:t>Tilo</a:t>
            </a:r>
            <a:r>
              <a:rPr lang="en-US" sz="1000" i="1" dirty="0"/>
              <a:t> </a:t>
            </a:r>
            <a:r>
              <a:rPr lang="en-US" sz="1000" i="1" dirty="0" err="1"/>
              <a:t>Blenk</a:t>
            </a:r>
            <a:r>
              <a:rPr lang="en-US" sz="1000" i="1" dirty="0"/>
              <a:t>, Andy Nicholls, Alexander Lock-</a:t>
            </a:r>
            <a:r>
              <a:rPr lang="en-US" sz="1000" i="1" dirty="0" err="1"/>
              <a:t>Achilleos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IQVIA - </a:t>
            </a:r>
            <a:r>
              <a:rPr lang="en-US" sz="1000" i="1" dirty="0"/>
              <a:t>Thomas </a:t>
            </a:r>
            <a:r>
              <a:rPr lang="en-US" sz="1000" i="1" dirty="0" err="1"/>
              <a:t>Brechenmacher</a:t>
            </a:r>
            <a:r>
              <a:rPr lang="en-US" sz="1000" i="1" dirty="0"/>
              <a:t>, Jack </a:t>
            </a:r>
            <a:r>
              <a:rPr lang="en-US" sz="1000" i="1" dirty="0" err="1"/>
              <a:t>Elkes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InModelia</a:t>
            </a:r>
            <a:r>
              <a:rPr lang="en-US" sz="1000" dirty="0"/>
              <a:t> - </a:t>
            </a:r>
            <a:r>
              <a:rPr lang="en-US" sz="1000" i="1" dirty="0"/>
              <a:t>Patrice </a:t>
            </a:r>
            <a:r>
              <a:rPr lang="en-US" sz="1000" i="1" dirty="0" err="1"/>
              <a:t>Kiener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Johnson &amp; Johnson - </a:t>
            </a:r>
            <a:r>
              <a:rPr lang="en-US" sz="1000" i="1" dirty="0"/>
              <a:t>Paulo </a:t>
            </a:r>
            <a:r>
              <a:rPr lang="en-US" sz="1000" i="1" dirty="0" err="1"/>
              <a:t>Bargo</a:t>
            </a:r>
            <a:r>
              <a:rPr lang="en-US" sz="1000" i="1" dirty="0"/>
              <a:t>, Mark </a:t>
            </a:r>
            <a:r>
              <a:rPr lang="en-US" sz="1000" i="1" dirty="0" err="1"/>
              <a:t>Bynens</a:t>
            </a:r>
            <a:r>
              <a:rPr lang="en-US" sz="1000" i="1" dirty="0"/>
              <a:t>, Satish Murthy, Karma </a:t>
            </a:r>
            <a:r>
              <a:rPr lang="en-US" sz="1000" i="1" dirty="0" err="1" smtClean="0"/>
              <a:t>Tarap</a:t>
            </a:r>
            <a:endParaRPr lang="en-US" sz="1000" i="1" dirty="0" smtClean="0"/>
          </a:p>
          <a:p>
            <a:pPr>
              <a:spcBef>
                <a:spcPts val="0"/>
              </a:spcBef>
            </a:pPr>
            <a:r>
              <a:rPr lang="en-US" sz="1000" dirty="0"/>
              <a:t>Merck </a:t>
            </a:r>
            <a:r>
              <a:rPr lang="en-US" sz="1000" dirty="0" err="1"/>
              <a:t>KGaA</a:t>
            </a:r>
            <a:r>
              <a:rPr lang="en-US" sz="1000" dirty="0"/>
              <a:t>/EMD </a:t>
            </a:r>
            <a:r>
              <a:rPr lang="en-US" sz="1000" dirty="0" err="1"/>
              <a:t>Serono</a:t>
            </a:r>
            <a:r>
              <a:rPr lang="en-US" sz="1000" dirty="0"/>
              <a:t> - </a:t>
            </a:r>
            <a:r>
              <a:rPr lang="en-US" sz="1000" i="1" dirty="0"/>
              <a:t>Martin Gregory, Juliane </a:t>
            </a:r>
            <a:r>
              <a:rPr lang="en-US" sz="1000" i="1" dirty="0" err="1"/>
              <a:t>Manitz</a:t>
            </a:r>
            <a:endParaRPr lang="en-US" sz="1000" dirty="0"/>
          </a:p>
          <a:p>
            <a:pPr>
              <a:spcBef>
                <a:spcPts val="0"/>
              </a:spcBef>
            </a:pPr>
            <a:endParaRPr lang="en-US" sz="1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2" y="891883"/>
            <a:ext cx="4033911" cy="301621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000" dirty="0" smtClean="0"/>
              <a:t>MSD </a:t>
            </a:r>
            <a:r>
              <a:rPr lang="en-US" sz="1000" dirty="0"/>
              <a:t>- </a:t>
            </a:r>
            <a:r>
              <a:rPr lang="en-US" sz="1000" i="1" dirty="0" err="1"/>
              <a:t>Keaven</a:t>
            </a:r>
            <a:r>
              <a:rPr lang="en-US" sz="1000" i="1" dirty="0"/>
              <a:t> Anderson, </a:t>
            </a:r>
            <a:r>
              <a:rPr lang="en-US" sz="1000" i="1" dirty="0" err="1"/>
              <a:t>Rinki</a:t>
            </a:r>
            <a:r>
              <a:rPr lang="en-US" sz="1000" i="1" dirty="0"/>
              <a:t> </a:t>
            </a:r>
            <a:r>
              <a:rPr lang="en-US" sz="1000" i="1" dirty="0" err="1"/>
              <a:t>Jajoo</a:t>
            </a:r>
            <a:r>
              <a:rPr lang="en-US" sz="1000" i="1" dirty="0"/>
              <a:t>, Edward </a:t>
            </a:r>
            <a:r>
              <a:rPr lang="en-US" sz="1000" i="1" dirty="0" err="1"/>
              <a:t>Lauzier</a:t>
            </a:r>
            <a:r>
              <a:rPr lang="en-US" sz="1000" i="1" dirty="0"/>
              <a:t>, </a:t>
            </a:r>
            <a:r>
              <a:rPr lang="en-US" sz="1000" i="1" dirty="0" err="1"/>
              <a:t>Yilong</a:t>
            </a:r>
            <a:r>
              <a:rPr lang="en-US" sz="1000" i="1" dirty="0"/>
              <a:t> Zhang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MRC-BSU - </a:t>
            </a:r>
            <a:r>
              <a:rPr lang="en-US" sz="1000" i="1" dirty="0"/>
              <a:t>Kevin </a:t>
            </a:r>
            <a:r>
              <a:rPr lang="en-US" sz="1000" i="1" dirty="0" err="1"/>
              <a:t>Kunzmann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Novartis - </a:t>
            </a:r>
            <a:r>
              <a:rPr lang="en-US" sz="1000" i="1" dirty="0"/>
              <a:t>Xiao Ni, </a:t>
            </a:r>
            <a:r>
              <a:rPr lang="en-US" sz="1000" i="1" dirty="0" err="1"/>
              <a:t>Huilei</a:t>
            </a:r>
            <a:r>
              <a:rPr lang="en-US" sz="1000" i="1" dirty="0"/>
              <a:t> Xu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Novonordisk</a:t>
            </a:r>
            <a:r>
              <a:rPr lang="en-US" sz="1000" dirty="0"/>
              <a:t> - </a:t>
            </a:r>
            <a:r>
              <a:rPr lang="en-US" sz="1000" i="1" dirty="0"/>
              <a:t>Claus </a:t>
            </a:r>
            <a:r>
              <a:rPr lang="en-US" sz="1000" i="1" dirty="0" err="1"/>
              <a:t>Dethlefsen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Pfizer - </a:t>
            </a:r>
            <a:r>
              <a:rPr lang="en-US" sz="1000" i="1" dirty="0"/>
              <a:t>John Sims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Phastar</a:t>
            </a:r>
            <a:r>
              <a:rPr lang="en-US" sz="1000" dirty="0"/>
              <a:t> - </a:t>
            </a:r>
            <a:r>
              <a:rPr lang="en-US" sz="1000" i="1" dirty="0"/>
              <a:t>Lyn Taylor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PPD - </a:t>
            </a:r>
            <a:r>
              <a:rPr lang="en-US" sz="1000" i="1" dirty="0"/>
              <a:t>Craig </a:t>
            </a:r>
            <a:r>
              <a:rPr lang="en-US" sz="1000" i="1" dirty="0" err="1"/>
              <a:t>McIlloney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Quanticate</a:t>
            </a:r>
            <a:r>
              <a:rPr lang="en-US" sz="1000" dirty="0"/>
              <a:t> - </a:t>
            </a:r>
            <a:r>
              <a:rPr lang="en-US" sz="1000" i="1" dirty="0" err="1"/>
              <a:t>Niccolo</a:t>
            </a:r>
            <a:r>
              <a:rPr lang="en-US" sz="1000" i="1" dirty="0"/>
              <a:t> </a:t>
            </a:r>
            <a:r>
              <a:rPr lang="en-US" sz="1000" i="1" dirty="0" err="1"/>
              <a:t>Bassani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RCPE - </a:t>
            </a:r>
            <a:r>
              <a:rPr lang="en-US" sz="1000" i="1" dirty="0"/>
              <a:t>Phillip Clarke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Rho, Inc. - </a:t>
            </a:r>
            <a:r>
              <a:rPr lang="en-US" sz="1000" i="1" dirty="0"/>
              <a:t>Rebecca </a:t>
            </a:r>
            <a:r>
              <a:rPr lang="en-US" sz="1000" i="1" dirty="0" err="1"/>
              <a:t>Krouse</a:t>
            </a:r>
            <a:r>
              <a:rPr lang="en-US" sz="1000" i="1" dirty="0"/>
              <a:t>, Steve </a:t>
            </a:r>
            <a:r>
              <a:rPr lang="en-US" sz="1000" i="1" dirty="0" err="1"/>
              <a:t>Noga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Roche - </a:t>
            </a:r>
            <a:r>
              <a:rPr lang="en-US" sz="1000" i="1" dirty="0" err="1"/>
              <a:t>Alun</a:t>
            </a:r>
            <a:r>
              <a:rPr lang="en-US" sz="1000" i="1" dirty="0"/>
              <a:t> Bedding, James Black, Markus </a:t>
            </a:r>
            <a:r>
              <a:rPr lang="en-US" sz="1000" i="1" dirty="0" err="1"/>
              <a:t>Elze</a:t>
            </a:r>
            <a:r>
              <a:rPr lang="en-US" sz="1000" i="1" dirty="0"/>
              <a:t>, Jules Hernandez-</a:t>
            </a:r>
            <a:r>
              <a:rPr lang="en-US" sz="1000" i="1" dirty="0" err="1"/>
              <a:t>sanchez</a:t>
            </a:r>
            <a:r>
              <a:rPr lang="en-US" sz="1000" i="1" dirty="0"/>
              <a:t>, Reinhold Koch, Kieran Martin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RStudio</a:t>
            </a:r>
            <a:r>
              <a:rPr lang="en-US" sz="1000" dirty="0"/>
              <a:t> - </a:t>
            </a:r>
            <a:r>
              <a:rPr lang="en-US" sz="1000" i="1" dirty="0"/>
              <a:t>Phil </a:t>
            </a:r>
            <a:r>
              <a:rPr lang="en-US" sz="1000" i="1" dirty="0" err="1"/>
              <a:t>Bowsher</a:t>
            </a:r>
            <a:r>
              <a:rPr lang="en-US" sz="1000" i="1" dirty="0"/>
              <a:t>, Joseph Rickert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Sanofi - </a:t>
            </a:r>
            <a:r>
              <a:rPr lang="en-US" sz="1000" i="1" dirty="0" err="1"/>
              <a:t>Patric</a:t>
            </a:r>
            <a:r>
              <a:rPr lang="en-US" sz="1000" i="1" dirty="0"/>
              <a:t> Stracke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Scharp</a:t>
            </a:r>
            <a:r>
              <a:rPr lang="en-US" sz="1000" dirty="0"/>
              <a:t> - </a:t>
            </a:r>
            <a:r>
              <a:rPr lang="en-US" sz="1000" i="1" dirty="0"/>
              <a:t>Anthony Williams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 err="1"/>
              <a:t>Servier</a:t>
            </a:r>
            <a:r>
              <a:rPr lang="en-US" sz="1000" dirty="0"/>
              <a:t> - </a:t>
            </a:r>
            <a:r>
              <a:rPr lang="en-US" sz="1000" i="1" dirty="0" err="1"/>
              <a:t>Mickael</a:t>
            </a:r>
            <a:r>
              <a:rPr lang="en-US" sz="1000" i="1" dirty="0"/>
              <a:t> </a:t>
            </a:r>
            <a:r>
              <a:rPr lang="en-US" sz="1000" i="1" dirty="0" err="1"/>
              <a:t>Guedj</a:t>
            </a:r>
            <a:r>
              <a:rPr lang="en-US" sz="1000" i="1" dirty="0"/>
              <a:t>, Yann Robert</a:t>
            </a:r>
            <a:endParaRPr lang="en-US" sz="1000" dirty="0"/>
          </a:p>
          <a:p>
            <a:pPr>
              <a:spcBef>
                <a:spcPts val="0"/>
              </a:spcBef>
            </a:pPr>
            <a:r>
              <a:rPr lang="en-US" sz="1000" dirty="0"/>
              <a:t>SQN Clinical - </a:t>
            </a:r>
            <a:r>
              <a:rPr lang="en-US" sz="1000" i="1" dirty="0"/>
              <a:t>Chris </a:t>
            </a:r>
            <a:r>
              <a:rPr lang="en-US" sz="1000" i="1" dirty="0" err="1"/>
              <a:t>Toffis</a:t>
            </a:r>
            <a:endParaRPr lang="en-US" sz="1000" dirty="0"/>
          </a:p>
          <a:p>
            <a:pPr>
              <a:spcBef>
                <a:spcPts val="0"/>
              </a:spcBef>
            </a:pPr>
            <a:endParaRPr lang="en-US" sz="1000" dirty="0"/>
          </a:p>
        </p:txBody>
      </p:sp>
      <p:pic>
        <p:nvPicPr>
          <p:cNvPr id="5" name="Picture 2" descr="SI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69" y="3721464"/>
            <a:ext cx="8953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1197" y="4140564"/>
            <a:ext cx="3193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5"/>
              </a:rPr>
              <a:t>Application </a:t>
            </a:r>
            <a:r>
              <a:rPr lang="en-US" sz="1200" dirty="0">
                <a:hlinkClick r:id="rId5"/>
              </a:rPr>
              <a:t>and Implementation of Methodologies in </a:t>
            </a:r>
            <a:r>
              <a:rPr lang="en-US" sz="1200" dirty="0" smtClean="0">
                <a:hlinkClick r:id="rId5"/>
              </a:rPr>
              <a:t>Statistics (AIMS) SIG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539464" y="3832787"/>
            <a:ext cx="28203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Promoting Statistical Insight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905" y="3810068"/>
            <a:ext cx="1056855" cy="822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41052" y="3972269"/>
            <a:ext cx="3611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7"/>
              </a:rPr>
              <a:t>European Federation of Statistics in the Pharmaceutical Industry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0705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1">
            <a:extLst>
              <a:ext uri="{FF2B5EF4-FFF2-40B4-BE49-F238E27FC236}">
                <a16:creationId xmlns:a16="http://schemas.microsoft.com/office/drawing/2014/main" xmlns="" id="{A9C8F925-9A53-4187-A999-C0C3B8B9D79E}"/>
              </a:ext>
            </a:extLst>
          </p:cNvPr>
          <p:cNvSpPr/>
          <p:nvPr/>
        </p:nvSpPr>
        <p:spPr>
          <a:xfrm>
            <a:off x="1718821" y="1089492"/>
            <a:ext cx="1717508" cy="150018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Does the software come from a trusted source?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3EB3C84-7FE3-4B80-80D4-B0603317C91C}"/>
              </a:ext>
            </a:extLst>
          </p:cNvPr>
          <p:cNvSpPr/>
          <p:nvPr/>
        </p:nvSpPr>
        <p:spPr>
          <a:xfrm>
            <a:off x="67781" y="1234999"/>
            <a:ext cx="1236245" cy="1209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Requirement for new statistical software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6B4E9AF-10A5-4303-A0AF-9F7AE04F29CC}"/>
              </a:ext>
            </a:extLst>
          </p:cNvPr>
          <p:cNvSpPr/>
          <p:nvPr/>
        </p:nvSpPr>
        <p:spPr>
          <a:xfrm>
            <a:off x="3866272" y="1273349"/>
            <a:ext cx="1167062" cy="1132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Perform risk assessment</a:t>
            </a: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xmlns="" id="{64B8FFBD-9E86-4404-B111-4E5F84F71A21}"/>
              </a:ext>
            </a:extLst>
          </p:cNvPr>
          <p:cNvSpPr/>
          <p:nvPr/>
        </p:nvSpPr>
        <p:spPr>
          <a:xfrm>
            <a:off x="5463275" y="1089490"/>
            <a:ext cx="1717508" cy="1500188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Risk Score?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DC3B2DE-7A8D-4B6D-B307-53C8D79C96D0}"/>
              </a:ext>
            </a:extLst>
          </p:cNvPr>
          <p:cNvCxnSpPr>
            <a:cxnSpLocks/>
            <a:stCxn id="5" idx="6"/>
            <a:endCxn id="2" idx="1"/>
          </p:cNvCxnSpPr>
          <p:nvPr/>
        </p:nvCxnSpPr>
        <p:spPr>
          <a:xfrm>
            <a:off x="1304026" y="1839586"/>
            <a:ext cx="4147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C95362C4-C20F-4621-AA0B-5F16D8008B77}"/>
              </a:ext>
            </a:extLst>
          </p:cNvPr>
          <p:cNvCxnSpPr>
            <a:cxnSpLocks/>
            <a:stCxn id="2" idx="3"/>
            <a:endCxn id="6" idx="2"/>
          </p:cNvCxnSpPr>
          <p:nvPr/>
        </p:nvCxnSpPr>
        <p:spPr>
          <a:xfrm>
            <a:off x="3436329" y="1839586"/>
            <a:ext cx="429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F54CF802-9910-4332-831D-35D7B849B06E}"/>
              </a:ext>
            </a:extLst>
          </p:cNvPr>
          <p:cNvCxnSpPr>
            <a:cxnSpLocks/>
            <a:stCxn id="6" idx="6"/>
            <a:endCxn id="7" idx="1"/>
          </p:cNvCxnSpPr>
          <p:nvPr/>
        </p:nvCxnSpPr>
        <p:spPr>
          <a:xfrm flipV="1">
            <a:off x="5033334" y="1839584"/>
            <a:ext cx="429941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D32FE53-5D6A-4E8D-BF15-D1F67EAD7D0E}"/>
              </a:ext>
            </a:extLst>
          </p:cNvPr>
          <p:cNvSpPr/>
          <p:nvPr/>
        </p:nvSpPr>
        <p:spPr>
          <a:xfrm>
            <a:off x="5711809" y="3042526"/>
            <a:ext cx="1210091" cy="1153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Qualify software in our environment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15C12985-8D63-440B-A1A6-0340DA3234B9}"/>
              </a:ext>
            </a:extLst>
          </p:cNvPr>
          <p:cNvCxnSpPr>
            <a:cxnSpLocks/>
            <a:stCxn id="7" idx="2"/>
            <a:endCxn id="14" idx="0"/>
          </p:cNvCxnSpPr>
          <p:nvPr/>
        </p:nvCxnSpPr>
        <p:spPr>
          <a:xfrm flipH="1">
            <a:off x="6316854" y="2589678"/>
            <a:ext cx="5175" cy="452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F45031A-C317-46E4-8BD8-6610B1A55997}"/>
              </a:ext>
            </a:extLst>
          </p:cNvPr>
          <p:cNvSpPr txBox="1"/>
          <p:nvPr/>
        </p:nvSpPr>
        <p:spPr>
          <a:xfrm>
            <a:off x="5902060" y="2656355"/>
            <a:ext cx="4710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D006F1C-AFAE-4718-8E28-737B60553B96}"/>
              </a:ext>
            </a:extLst>
          </p:cNvPr>
          <p:cNvSpPr txBox="1"/>
          <p:nvPr/>
        </p:nvSpPr>
        <p:spPr>
          <a:xfrm>
            <a:off x="7124954" y="1615237"/>
            <a:ext cx="5052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High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6EDC403-5B13-4D12-BDD3-B8915DC882B5}"/>
              </a:ext>
            </a:extLst>
          </p:cNvPr>
          <p:cNvSpPr/>
          <p:nvPr/>
        </p:nvSpPr>
        <p:spPr>
          <a:xfrm>
            <a:off x="7722016" y="1255187"/>
            <a:ext cx="1270084" cy="1168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50" dirty="0"/>
              <a:t>Write detailed Requirements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39759A9-AE90-4A27-BFBE-4D980C424128}"/>
              </a:ext>
            </a:extLst>
          </p:cNvPr>
          <p:cNvCxnSpPr>
            <a:stCxn id="7" idx="3"/>
            <a:endCxn id="19" idx="2"/>
          </p:cNvCxnSpPr>
          <p:nvPr/>
        </p:nvCxnSpPr>
        <p:spPr>
          <a:xfrm>
            <a:off x="7180783" y="1839584"/>
            <a:ext cx="541233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9E1C2A9-0510-465F-A582-CBD4EAF82276}"/>
              </a:ext>
            </a:extLst>
          </p:cNvPr>
          <p:cNvSpPr txBox="1"/>
          <p:nvPr/>
        </p:nvSpPr>
        <p:spPr>
          <a:xfrm>
            <a:off x="7603300" y="425406"/>
            <a:ext cx="14799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50" dirty="0">
                <a:solidFill>
                  <a:schemeClr val="bg1"/>
                </a:solidFill>
              </a:rPr>
              <a:t>Internal Validation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64A58A9-0B8E-4AB7-AB47-835EEE1C2E6D}"/>
              </a:ext>
            </a:extLst>
          </p:cNvPr>
          <p:cNvCxnSpPr>
            <a:cxnSpLocks/>
          </p:cNvCxnSpPr>
          <p:nvPr/>
        </p:nvCxnSpPr>
        <p:spPr>
          <a:xfrm>
            <a:off x="7552826" y="365460"/>
            <a:ext cx="0" cy="461561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3F7D754-E37A-41C8-8651-6D26B8FBE35B}"/>
              </a:ext>
            </a:extLst>
          </p:cNvPr>
          <p:cNvSpPr txBox="1"/>
          <p:nvPr/>
        </p:nvSpPr>
        <p:spPr>
          <a:xfrm>
            <a:off x="2242992" y="2799720"/>
            <a:ext cx="4112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Yes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xmlns="" id="{859FA511-A9FF-413B-9084-CDEEBEC07E44}"/>
              </a:ext>
            </a:extLst>
          </p:cNvPr>
          <p:cNvCxnSpPr>
            <a:stCxn id="2" idx="2"/>
            <a:endCxn id="14" idx="2"/>
          </p:cNvCxnSpPr>
          <p:nvPr/>
        </p:nvCxnSpPr>
        <p:spPr>
          <a:xfrm rot="16200000" flipH="1">
            <a:off x="3629990" y="1537264"/>
            <a:ext cx="1029404" cy="31342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E68800A-78A8-497F-951C-16BD14CB70E3}"/>
              </a:ext>
            </a:extLst>
          </p:cNvPr>
          <p:cNvSpPr txBox="1"/>
          <p:nvPr/>
        </p:nvSpPr>
        <p:spPr>
          <a:xfrm>
            <a:off x="3421380" y="1576605"/>
            <a:ext cx="3882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chemeClr val="accent1"/>
                </a:solidFill>
              </a:rPr>
              <a:t>No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5A4B5D48-A5F4-4C64-A2AC-176803EF0A51}"/>
              </a:ext>
            </a:extLst>
          </p:cNvPr>
          <p:cNvSpPr/>
          <p:nvPr/>
        </p:nvSpPr>
        <p:spPr>
          <a:xfrm>
            <a:off x="7722017" y="3042526"/>
            <a:ext cx="1270084" cy="1168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/>
              <a:t>Write test cases (unit tests)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F8223172-9595-4222-B7B0-9A2DEB1BE966}"/>
              </a:ext>
            </a:extLst>
          </p:cNvPr>
          <p:cNvCxnSpPr>
            <a:stCxn id="19" idx="4"/>
            <a:endCxn id="30" idx="0"/>
          </p:cNvCxnSpPr>
          <p:nvPr/>
        </p:nvCxnSpPr>
        <p:spPr>
          <a:xfrm>
            <a:off x="8357058" y="2423984"/>
            <a:ext cx="1" cy="618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9AA84821-0946-4A4B-B10C-ED251F9776F9}"/>
              </a:ext>
            </a:extLst>
          </p:cNvPr>
          <p:cNvCxnSpPr>
            <a:stCxn id="30" idx="2"/>
            <a:endCxn id="14" idx="6"/>
          </p:cNvCxnSpPr>
          <p:nvPr/>
        </p:nvCxnSpPr>
        <p:spPr>
          <a:xfrm flipH="1" flipV="1">
            <a:off x="6921900" y="3619084"/>
            <a:ext cx="800117" cy="7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69AE3E1-8C2D-408C-A80A-2739E0CA7998}"/>
              </a:ext>
            </a:extLst>
          </p:cNvPr>
          <p:cNvSpPr txBox="1"/>
          <p:nvPr/>
        </p:nvSpPr>
        <p:spPr>
          <a:xfrm>
            <a:off x="243640" y="184986"/>
            <a:ext cx="42474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solidFill>
                  <a:schemeClr val="bg1"/>
                </a:solidFill>
              </a:rPr>
              <a:t>Software ‘validation</a:t>
            </a:r>
            <a:r>
              <a:rPr lang="en-GB" sz="2100" dirty="0" smtClean="0">
                <a:solidFill>
                  <a:schemeClr val="bg1"/>
                </a:solidFill>
              </a:rPr>
              <a:t>’: Draft Workflow</a:t>
            </a:r>
            <a:endParaRPr lang="en-GB" sz="2100" dirty="0">
              <a:solidFill>
                <a:schemeClr val="bg1"/>
              </a:solidFill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xmlns="" id="{9E302FEB-356E-43DA-9692-9FCA531B1B2C}"/>
              </a:ext>
            </a:extLst>
          </p:cNvPr>
          <p:cNvCxnSpPr/>
          <p:nvPr/>
        </p:nvCxnSpPr>
        <p:spPr>
          <a:xfrm flipV="1">
            <a:off x="1340094" y="2180792"/>
            <a:ext cx="667753" cy="870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88AD2184-677D-46D7-9F19-0763C8BBB39A}"/>
              </a:ext>
            </a:extLst>
          </p:cNvPr>
          <p:cNvSpPr txBox="1"/>
          <p:nvPr/>
        </p:nvSpPr>
        <p:spPr>
          <a:xfrm>
            <a:off x="826275" y="2910656"/>
            <a:ext cx="112344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/>
              <a:t>SAS</a:t>
            </a:r>
          </a:p>
          <a:p>
            <a:r>
              <a:rPr lang="en-GB" sz="1350" dirty="0"/>
              <a:t>R Foundation</a:t>
            </a:r>
          </a:p>
          <a:p>
            <a:r>
              <a:rPr lang="en-GB" sz="1350" dirty="0"/>
              <a:t>RStudio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3B714347-CC16-4DA9-8031-578D8A1B9DD4}"/>
              </a:ext>
            </a:extLst>
          </p:cNvPr>
          <p:cNvSpPr txBox="1"/>
          <p:nvPr/>
        </p:nvSpPr>
        <p:spPr>
          <a:xfrm>
            <a:off x="378995" y="4060658"/>
            <a:ext cx="32665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“Trusted source” – We are confident in the organisation’s internal validation process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CA909BC8-F7CF-4A24-9EE5-B64F09E65AA4}"/>
              </a:ext>
            </a:extLst>
          </p:cNvPr>
          <p:cNvSpPr txBox="1"/>
          <p:nvPr/>
        </p:nvSpPr>
        <p:spPr>
          <a:xfrm>
            <a:off x="4325667" y="4288577"/>
            <a:ext cx="215251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IQ, OQ, PQ – typically involves execution of existing tests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xmlns="" id="{99D89886-0417-48E8-9857-EE8577FA1061}"/>
              </a:ext>
            </a:extLst>
          </p:cNvPr>
          <p:cNvCxnSpPr>
            <a:cxnSpLocks/>
          </p:cNvCxnSpPr>
          <p:nvPr/>
        </p:nvCxnSpPr>
        <p:spPr>
          <a:xfrm flipV="1">
            <a:off x="5146678" y="3870151"/>
            <a:ext cx="623969" cy="432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0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18678</TotalTime>
  <Words>951</Words>
  <Application>Microsoft Macintosh PowerPoint</Application>
  <PresentationFormat>On-screen Show (16:9)</PresentationFormat>
  <Paragraphs>257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Helvetica Neue</vt:lpstr>
      <vt:lpstr>Helvetica Neue Light</vt:lpstr>
      <vt:lpstr>Segoe UI</vt:lpstr>
      <vt:lpstr>Arial</vt:lpstr>
      <vt:lpstr>Office Theme</vt:lpstr>
      <vt:lpstr>The Power of Collaboration: ISC Working Groups</vt:lpstr>
      <vt:lpstr>R Consortium Membership 2019</vt:lpstr>
      <vt:lpstr>Goals and Activities</vt:lpstr>
      <vt:lpstr>R Consortium  Working Groups</vt:lpstr>
      <vt:lpstr>Benefits of  R Consortium  Working Groups</vt:lpstr>
      <vt:lpstr>R Consortium Working Groups</vt:lpstr>
      <vt:lpstr>PowerPoint Presentation</vt:lpstr>
      <vt:lpstr>R Validation Hub Membership</vt:lpstr>
      <vt:lpstr>PowerPoint Presentation</vt:lpstr>
      <vt:lpstr>R Community Diversity and Inclusion (RCDI-WG)</vt:lpstr>
      <vt:lpstr>Census WG</vt:lpstr>
      <vt:lpstr>Code Coverage Tool for R</vt:lpstr>
      <vt:lpstr>histoRicalg WG</vt:lpstr>
      <vt:lpstr>histoRicalg WG Activities</vt:lpstr>
      <vt:lpstr> www.rinpharma.com</vt:lpstr>
      <vt:lpstr> www.r-medicine.com</vt:lpstr>
      <vt:lpstr>Starting an R Consortium  Working Group</vt:lpstr>
      <vt:lpstr>Make it happen!</vt:lpstr>
      <vt:lpstr>Thank You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Microsoft Office User</cp:lastModifiedBy>
  <cp:revision>112</cp:revision>
  <dcterms:created xsi:type="dcterms:W3CDTF">2015-06-05T17:41:17Z</dcterms:created>
  <dcterms:modified xsi:type="dcterms:W3CDTF">2019-07-11T22:16:24Z</dcterms:modified>
</cp:coreProperties>
</file>