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85" r:id="rId4"/>
    <p:sldId id="286" r:id="rId5"/>
    <p:sldId id="288" r:id="rId6"/>
    <p:sldId id="289" r:id="rId7"/>
    <p:sldId id="290" r:id="rId8"/>
    <p:sldId id="291" r:id="rId9"/>
    <p:sldId id="292" r:id="rId10"/>
    <p:sldId id="283" r:id="rId11"/>
    <p:sldId id="259" r:id="rId12"/>
    <p:sldId id="263" r:id="rId13"/>
    <p:sldId id="264" r:id="rId14"/>
    <p:sldId id="266" r:id="rId15"/>
    <p:sldId id="267" r:id="rId16"/>
    <p:sldId id="268" r:id="rId17"/>
    <p:sldId id="269" r:id="rId18"/>
    <p:sldId id="271" r:id="rId19"/>
    <p:sldId id="293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E25ED-BCE2-4547-A7EE-CF9FAA93A324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2E93F-FC3C-4CCF-91E7-6CC2CE991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6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margins/index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30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0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68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2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1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Finney, D.J., (1971), </a:t>
            </a:r>
            <a:r>
              <a:rPr lang="en-GB" dirty="0" err="1"/>
              <a:t>Probit</a:t>
            </a:r>
            <a:r>
              <a:rPr lang="en-GB" dirty="0"/>
              <a:t> Analysis, 3</a:t>
            </a:r>
            <a:r>
              <a:rPr lang="en-GB" baseline="30000" dirty="0"/>
              <a:t>rd</a:t>
            </a:r>
            <a:r>
              <a:rPr lang="en-GB" dirty="0"/>
              <a:t> ed. Cambridge, UK, Cambridge University Press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7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10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94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https://cran.r-project.org/web/packages/margins/index.html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3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1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2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76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on II see  Ch 9 of </a:t>
            </a:r>
          </a:p>
          <a:p>
            <a:endParaRPr lang="en-US" dirty="0"/>
          </a:p>
          <a:p>
            <a:r>
              <a:rPr lang="en-GB" dirty="0" err="1"/>
              <a:t>Demidenko</a:t>
            </a:r>
            <a:r>
              <a:rPr lang="en-GB" dirty="0"/>
              <a:t>, E., (2013), Mixed Models: Theory and Applications with R, 2nd Edition, Wiley, New York</a:t>
            </a:r>
          </a:p>
          <a:p>
            <a:endParaRPr lang="en-GB" dirty="0"/>
          </a:p>
          <a:p>
            <a:r>
              <a:rPr lang="en-GB" dirty="0" err="1"/>
              <a:t>Pregibon</a:t>
            </a:r>
            <a:r>
              <a:rPr lang="en-GB" dirty="0"/>
              <a:t>, D., (1981), Logistic Regression diagnostics, </a:t>
            </a:r>
            <a:r>
              <a:rPr lang="en-GB" i="1" dirty="0"/>
              <a:t>Annals of Statistics</a:t>
            </a:r>
            <a:r>
              <a:rPr lang="en-GB" dirty="0"/>
              <a:t>, 4, 705-724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2E93F-FC3C-4CCF-91E7-6CC2CE991EB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2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C848-A409-4513-9D21-735621F3332E}" type="datetime1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7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2CFA-4A51-4453-8D87-303E9FF72F12}" type="datetime1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5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C4D8-48A1-4A49-8190-3A7E28608E88}" type="datetime1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8ED0-E576-416E-8459-98A5E8D27853}" type="datetime1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5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089F-F647-4543-9CA7-69A03A34280D}" type="datetime1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E92C-A8A2-4FBC-B8C7-54B6BA661786}" type="datetime1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304A-C8BE-47FC-9143-0A7A4656171D}" type="datetime1">
              <a:rPr lang="en-GB" smtClean="0"/>
              <a:t>11/07/2019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46DF-E014-49A7-9BA8-5D6E65653C50}" type="datetime1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4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7AEC-491F-49E1-82D7-DC13CBE5D43A}" type="datetime1">
              <a:rPr lang="en-GB" smtClean="0"/>
              <a:t>11/07/2019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6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4748-2B58-446C-86E9-AEC0F1F68CE5}" type="datetime1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7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40-1AA5-467F-AA94-7AFBC1BF415C}" type="datetime1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4197-37EB-4316-8664-C0FD961D2588}" type="datetime1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314D-D73A-4F71-8677-0A2D71B4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‘Algorithmic Differentiation in R using the </a:t>
            </a:r>
            <a:r>
              <a:rPr lang="en-GB" b="1" dirty="0" err="1"/>
              <a:t>RcppEigenAD</a:t>
            </a:r>
            <a:r>
              <a:rPr lang="en-GB" b="1" dirty="0"/>
              <a:t> package’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en-GB" dirty="0"/>
              <a:t>by</a:t>
            </a:r>
          </a:p>
          <a:p>
            <a:r>
              <a:rPr lang="en-GB" dirty="0"/>
              <a:t>Rob Crouchley, Dan Grose, Damon </a:t>
            </a:r>
            <a:r>
              <a:rPr lang="en-GB" dirty="0" err="1"/>
              <a:t>Berridge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40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7513-D3A7-0642-9A44-73F3E4E4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 of a statistical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222C-6534-0A47-BD07-DDBEDE84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Data, design matrix, transformations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Model, a function of the data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Log-Likelihood, a function of the Model and the Data</a:t>
            </a:r>
          </a:p>
          <a:p>
            <a:endParaRPr lang="en-US" dirty="0"/>
          </a:p>
          <a:p>
            <a:r>
              <a:rPr lang="en-US" dirty="0"/>
              <a:t>We can obtain any cross derivatives of the parts and their components via </a:t>
            </a:r>
            <a:r>
              <a:rPr lang="en-US" dirty="0" err="1"/>
              <a:t>Faà</a:t>
            </a:r>
            <a:r>
              <a:rPr lang="en-US" dirty="0"/>
              <a:t> di Bruno's formula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(an identity which generalizes the chain rule to higher order derivatives)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E9925-9FFC-6440-A6B3-101A05BE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2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Statistical Model Applications: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model estimation </a:t>
            </a:r>
            <a:r>
              <a:rPr lang="en-GB" sz="3200" dirty="0">
                <a:solidFill>
                  <a:schemeClr val="bg2">
                    <a:lumMod val="75000"/>
                  </a:schemeClr>
                </a:solidFill>
              </a:rPr>
              <a:t>(using the 1</a:t>
            </a:r>
            <a:r>
              <a:rPr lang="en-GB" sz="3200" baseline="30000" dirty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GB" sz="3200" dirty="0">
                <a:solidFill>
                  <a:schemeClr val="bg2">
                    <a:lumMod val="75000"/>
                  </a:schemeClr>
                </a:solidFill>
              </a:rPr>
              <a:t> and 2</a:t>
            </a:r>
            <a:r>
              <a:rPr lang="en-GB" sz="3200" baseline="30000" dirty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GB" sz="3200" dirty="0">
                <a:solidFill>
                  <a:schemeClr val="bg2">
                    <a:lumMod val="75000"/>
                  </a:schemeClr>
                </a:solidFill>
              </a:rPr>
              <a:t> derivatives to maximize a function)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model interpretation </a:t>
            </a:r>
            <a:r>
              <a:rPr lang="en-GB" sz="3200" dirty="0">
                <a:solidFill>
                  <a:schemeClr val="bg2">
                    <a:lumMod val="75000"/>
                  </a:schemeClr>
                </a:solidFill>
              </a:rPr>
              <a:t>(the delta method is used to produce SE of the model’s marginal effects)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model criticism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2">
                    <a:lumMod val="75000"/>
                  </a:schemeClr>
                </a:solidFill>
              </a:rPr>
              <a:t>(the implicit function theorem is used to check for the model’s internal validity)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 a logit model of the Finney (1971)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3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6743" cy="1071789"/>
          </a:xfrm>
        </p:spPr>
        <p:txBody>
          <a:bodyPr>
            <a:normAutofit/>
          </a:bodyPr>
          <a:lstStyle/>
          <a:p>
            <a:r>
              <a:rPr lang="en-US" dirty="0"/>
              <a:t>The Finney (1971) experimental data, n=39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744200" cy="4652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/>
                  <a:t> = 1 occurrence of </a:t>
                </a:r>
                <a:r>
                  <a:rPr lang="en-GB" b="1" dirty="0" err="1"/>
                  <a:t>vasco</a:t>
                </a:r>
                <a:r>
                  <a:rPr lang="en-GB" b="1" dirty="0"/>
                  <a:t>-constriction</a:t>
                </a:r>
                <a:r>
                  <a:rPr lang="en-GB" dirty="0"/>
                  <a:t> in the skin of the fingers, 0 otherwise </a:t>
                </a:r>
              </a:p>
              <a:p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i2 </a:t>
                </a:r>
                <a:r>
                  <a:rPr lang="en-GB" dirty="0"/>
                  <a:t>=</a:t>
                </a:r>
                <a:r>
                  <a:rPr lang="en-GB" b="1" dirty="0"/>
                  <a:t> log Volume</a:t>
                </a:r>
                <a:r>
                  <a:rPr lang="en-GB" dirty="0"/>
                  <a:t> (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dirty="0"/>
                  <a:t>) litres of air inspired</a:t>
                </a:r>
              </a:p>
              <a:p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i3</a:t>
                </a:r>
                <a:r>
                  <a:rPr lang="en-GB" dirty="0"/>
                  <a:t> = </a:t>
                </a:r>
                <a:r>
                  <a:rPr lang="en-GB" b="1" dirty="0"/>
                  <a:t>log</a:t>
                </a:r>
                <a:r>
                  <a:rPr lang="en-GB" dirty="0"/>
                  <a:t> </a:t>
                </a:r>
                <a:r>
                  <a:rPr lang="en-GB" b="1" dirty="0"/>
                  <a:t>Rate</a:t>
                </a:r>
                <a:r>
                  <a:rPr lang="en-GB" dirty="0"/>
                  <a:t> (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GB" dirty="0"/>
                  <a:t>) litres/sec of air inspired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The incidence of </a:t>
                </a:r>
                <a:r>
                  <a:rPr lang="en-US" b="1" dirty="0" err="1">
                    <a:solidFill>
                      <a:schemeClr val="bg2">
                        <a:lumMod val="75000"/>
                      </a:schemeClr>
                    </a:solidFill>
                  </a:rPr>
                  <a:t>vasco</a:t>
                </a: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-constriction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is low if either the </a:t>
                </a: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Volume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or the </a:t>
                </a:r>
                <a:r>
                  <a:rPr lang="en-US" b="1" dirty="0">
                    <a:solidFill>
                      <a:schemeClr val="bg2">
                        <a:lumMod val="75000"/>
                      </a:schemeClr>
                    </a:solidFill>
                  </a:rPr>
                  <a:t>Rate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is low, so both are are included, like </a:t>
                </a:r>
                <a:r>
                  <a:rPr lang="en-US" dirty="0" err="1">
                    <a:solidFill>
                      <a:schemeClr val="bg2">
                        <a:lumMod val="75000"/>
                      </a:schemeClr>
                    </a:solidFill>
                  </a:rPr>
                  <a:t>Pregibon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we use a logit model</a:t>
                </a:r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b="0" i="1" baseline="300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i="1" baseline="3000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log-likelihood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baseline="-250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𝑃𝑟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baseline="-2500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𝑃𝑟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baseline="-2500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 is a row vector of case specific weights,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-25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for all </a:t>
                </a:r>
                <a:r>
                  <a:rPr lang="en-GB" dirty="0" err="1">
                    <a:solidFill>
                      <a:schemeClr val="bg2">
                        <a:lumMod val="75000"/>
                      </a:schemeClr>
                    </a:solidFill>
                  </a:rPr>
                  <a:t>i</a:t>
                </a:r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, </a:t>
                </a:r>
                <a:r>
                  <a:rPr lang="en-GB" dirty="0" err="1">
                    <a:solidFill>
                      <a:schemeClr val="bg2">
                        <a:lumMod val="75000"/>
                      </a:schemeClr>
                    </a:solidFill>
                  </a:rPr>
                  <a:t>i</a:t>
                </a:r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=1,…,n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744200" cy="4652963"/>
              </a:xfrm>
              <a:blipFill>
                <a:blip r:embed="rId3"/>
                <a:stretch>
                  <a:fillRect l="-946" t="-2732" r="-709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8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365125"/>
            <a:ext cx="10874829" cy="1325563"/>
          </a:xfrm>
        </p:spPr>
        <p:txBody>
          <a:bodyPr/>
          <a:lstStyle/>
          <a:p>
            <a:r>
              <a:rPr lang="en-US" dirty="0"/>
              <a:t>Example 1. </a:t>
            </a:r>
            <a:r>
              <a:rPr lang="en-US" b="1" dirty="0" err="1"/>
              <a:t>maxLik</a:t>
            </a:r>
            <a:r>
              <a:rPr lang="en-US" dirty="0"/>
              <a:t> with AD for the J and H gives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Maximum Likelihood estimation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Newton-Raphson maximisation, 6 iterations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Return code 1: gradient close to zero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Log-Likelihood: -14.61369 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3  free parameters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Estimates: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   Estimate   Std. error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theta1   -2.875      1.321      # constant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theta2    5.179      1.865      # ln(Vol)</a:t>
            </a:r>
          </a:p>
          <a:p>
            <a:pPr marL="0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theta3    4.562      1.838      # ln(Rate)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cs typeface="Courier New" panose="02070309020205020404" pitchFamily="49" charset="0"/>
              </a:rPr>
              <a:t>Same as the result give by </a:t>
            </a:r>
            <a:r>
              <a:rPr lang="en-GB" dirty="0" err="1">
                <a:cs typeface="Courier New" panose="02070309020205020404" pitchFamily="49" charset="0"/>
              </a:rPr>
              <a:t>maxLik</a:t>
            </a:r>
            <a:r>
              <a:rPr lang="en-GB" dirty="0">
                <a:cs typeface="Courier New" panose="02070309020205020404" pitchFamily="49" charset="0"/>
              </a:rPr>
              <a:t> with analytical derivatives,  </a:t>
            </a:r>
          </a:p>
          <a:p>
            <a:pPr marL="0" indent="0">
              <a:buNone/>
            </a:pPr>
            <a:r>
              <a:rPr lang="en-GB" b="1" dirty="0">
                <a:cs typeface="Courier New" panose="02070309020205020404" pitchFamily="49" charset="0"/>
              </a:rPr>
              <a:t>using AD we can easily do this for any model with a couple of lines of R code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7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Example 2:</a:t>
            </a:r>
            <a:r>
              <a:rPr lang="en-GB" dirty="0"/>
              <a:t> </a:t>
            </a:r>
            <a:r>
              <a:rPr lang="en-GB" dirty="0" err="1"/>
              <a:t>RcppEigenAD</a:t>
            </a:r>
            <a:r>
              <a:rPr lang="en-GB" dirty="0"/>
              <a:t> and model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MEs are useful for summarizing how change in a response is related to change in a covariate</a:t>
                </a:r>
              </a:p>
              <a:p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The marginal effect of a continuous independent variable x, is given by the partial derivative, with respect to x, of the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the fitted value</a:t>
                </a:r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For the logit model we have for case (</a:t>
                </a:r>
                <a:r>
                  <a:rPr lang="en-US" dirty="0" err="1">
                    <a:solidFill>
                      <a:schemeClr val="bg2">
                        <a:lumMod val="75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), and for each covariate at a time, holding everything else constant, </a:t>
                </a:r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ME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GB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acc>
                        <m:r>
                          <m:rPr>
                            <m:nor/>
                          </m:rPr>
                          <a:rPr lang="en-GB"/>
                          <m:t> </m:t>
                        </m:r>
                      </m:e>
                    </m:d>
                  </m:oMath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As </a:t>
                </a:r>
                <a:r>
                  <a:rPr lang="en-GB" i="1" dirty="0" err="1">
                    <a:solidFill>
                      <a:schemeClr val="bg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GB" i="1" baseline="-25000" dirty="0" err="1">
                    <a:solidFill>
                      <a:schemeClr val="bg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ik</a:t>
                </a:r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=log(</a:t>
                </a:r>
                <a:r>
                  <a:rPr lang="en-GB" i="1" dirty="0" err="1">
                    <a:solidFill>
                      <a:schemeClr val="bg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GB" i="1" baseline="-25000" dirty="0" err="1">
                    <a:solidFill>
                      <a:schemeClr val="bg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ik</a:t>
                </a:r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) we can 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ME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acc>
                  </m:oMath>
                </a14:m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, by using the function of a function rule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7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Average Marginal Effects,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AME</m:t>
                        </m:r>
                      </m:e>
                    </m:acc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8774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ME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acc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are usually presented as the average marginal effect (AME), see, e.g. the R package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margins</a:t>
                </a:r>
              </a:p>
              <a:p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AME</m:t>
                        </m:r>
                      </m:e>
                    </m:acc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ME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GB" b="0" i="1" baseline="-25000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𝑃𝑟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d>
                              </m:e>
                            </m:acc>
                            <m:r>
                              <m:rPr>
                                <m:nor/>
                              </m:rPr>
                              <a:rPr lang="en-GB"/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standard error for the marginal effect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is obtained using the 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delta method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The </a:t>
                </a:r>
                <a:r>
                  <a:rPr lang="en-US" i="1" dirty="0" err="1">
                    <a:solidFill>
                      <a:schemeClr val="bg2">
                        <a:lumMod val="75000"/>
                      </a:schemeClr>
                    </a:solidFill>
                  </a:rPr>
                  <a:t>jk</a:t>
                </a:r>
                <a:r>
                  <a:rPr lang="en-US" i="1" baseline="30000" dirty="0" err="1">
                    <a:solidFill>
                      <a:schemeClr val="bg2">
                        <a:lumMod val="75000"/>
                      </a:schemeClr>
                    </a:solidFill>
                  </a:rPr>
                  <a:t>th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element of the Jacobian for the rate of change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AME</m:t>
                        </m:r>
                      </m:e>
                    </m:acc>
                    <m:d>
                      <m:dPr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chemeClr val="bg2">
                        <a:lumMod val="75000"/>
                      </a:schemeClr>
                    </a:solidFill>
                  </a:rPr>
                  <a:t>wrto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i="1" baseline="-25000" dirty="0">
                    <a:solidFill>
                      <a:schemeClr val="bg2">
                        <a:lumMod val="75000"/>
                      </a:schemeClr>
                    </a:solidFill>
                  </a:rPr>
                  <a:t>j </a:t>
                </a:r>
                <a:endParaRPr lang="en-GB" i="1" baseline="-250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𝑱</m:t>
                    </m:r>
                    <m:acc>
                      <m:accPr>
                        <m:chr m:val="̂"/>
                        <m:ctrlPr>
                          <a:rPr lang="en-GB" i="1" baseline="-250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baseline="-2500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AME</m:t>
                            </m:r>
                          </m:e>
                        </m:acc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AME</m:t>
                            </m:r>
                          </m:e>
                        </m:acc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 obtained by AD using function of a function rule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87743" cy="4351338"/>
              </a:xfrm>
              <a:blipFill>
                <a:blip r:embed="rId4"/>
                <a:stretch>
                  <a:fillRect l="-824" t="-3509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5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Variance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AME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dirty="0"/>
                            <m:t>(</m:t>
                          </m:r>
                          <m:r>
                            <m:rPr>
                              <m:nor/>
                            </m:rPr>
                            <a:rPr lang="en-GB" dirty="0"/>
                            <m:t>the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dirty="0"/>
                            <m:t>delta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dirty="0"/>
                            <m:t>method</m:t>
                          </m:r>
                          <m:r>
                            <m:rPr>
                              <m:nor/>
                            </m:rPr>
                            <a:rPr lang="en-GB" dirty="0"/>
                            <m:t>)</m:t>
                          </m:r>
                        </m:e>
                      </m:acc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acc>
                        <m:accPr>
                          <m:chr m:val="̂"/>
                          <m:ctrlPr>
                            <a:rPr lang="en-GB" i="1" baseline="-2500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baseline="-2500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acc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AME</m:t>
                              </m:r>
                            </m:e>
                          </m:acc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acc>
                            <m:accPr>
                              <m:chr m:val="̂"/>
                              <m:ctrlPr>
                                <a:rPr lang="en-GB" i="1" baseline="-2500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baseline="-2500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GB" i="1" baseline="-2500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baseline="-2500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GB" b="0" i="1" baseline="300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baseline="50000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  <m:acc>
                            <m:accPr>
                              <m:chr m:val="̂"/>
                              <m:ctrlPr>
                                <a:rPr lang="en-GB" i="1" baseline="-2500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baseline="-2500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AME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09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5012"/>
                <a:ext cx="10515600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</a:rPr>
                  <a:t>and</a:t>
                </a:r>
                <a:r>
                  <a:rPr lang="en-GB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are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</a:rPr>
                  <a:t> the functions (derivatives) we didn’t need to write the code for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GB" i="1" baseline="30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baseline="50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the variance covariance matrix of the estimated parameters, </a:t>
                </a:r>
                <a:endParaRPr lang="en-GB" dirty="0"/>
              </a:p>
              <a:p>
                <a:r>
                  <a:rPr lang="en-US" dirty="0"/>
                  <a:t> </a:t>
                </a:r>
                <a:r>
                  <a:rPr lang="en-GB" dirty="0" err="1"/>
                  <a:t>RcppEigenAD</a:t>
                </a:r>
                <a:r>
                  <a:rPr lang="en-GB" dirty="0"/>
                  <a:t> </a:t>
                </a:r>
                <a:r>
                  <a:rPr lang="en-US" dirty="0"/>
                  <a:t>gives</a:t>
                </a:r>
              </a:p>
              <a:p>
                <a:endParaRPr lang="en-GB" dirty="0"/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variable    AME     SE      z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Rate 	 0.3424 0.0973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3.5205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Volume	 0.6092 0.0968 6.2937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These are the same as those given by the 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margins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package in R, 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An unit increase in Rate (l/s) implies a 0.3424 increase in the average probability of </a:t>
                </a:r>
                <a:r>
                  <a:rPr lang="en-US" dirty="0" err="1">
                    <a:solidFill>
                      <a:schemeClr val="bg2">
                        <a:lumMod val="75000"/>
                      </a:schemeClr>
                    </a:solidFill>
                  </a:rPr>
                  <a:t>vasco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-constriction (ceteris paribus)</a:t>
                </a:r>
              </a:p>
              <a:p>
                <a:r>
                  <a:rPr lang="en-US" b="1" dirty="0"/>
                  <a:t>By using AD we can find the AMEs and their SE to machine precision for any model with a couple of lines of R code</a:t>
                </a:r>
                <a:endParaRPr lang="en-GB" b="1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5012"/>
                <a:ext cx="10515600" cy="4351338"/>
              </a:xfrm>
              <a:blipFill>
                <a:blip r:embed="rId4"/>
                <a:stretch>
                  <a:fillRect l="-483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7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Example 3: </a:t>
            </a:r>
            <a:r>
              <a:rPr lang="en-GB" dirty="0"/>
              <a:t>Using </a:t>
            </a:r>
            <a:r>
              <a:rPr lang="en-GB" dirty="0" err="1"/>
              <a:t>RcppEigenAD</a:t>
            </a:r>
            <a:r>
              <a:rPr lang="en-GB" dirty="0"/>
              <a:t> for model criticism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Influence statistics provide a measure of the stability of the model’s outputs with respect to the data components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, they can indicate the degree of change in the model outputs when a data point/case (or group of cases) is dropped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This could be important if some elements of the data set have been corrupted or if the model is not appropriate for a subset of the data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There are many tools that can be used to detect influential observations, e.g. Cook’s D, DFBETAs, DFFITs, and Studentized Residuals</a:t>
            </a:r>
          </a:p>
          <a:p>
            <a:r>
              <a:rPr lang="en-GB" dirty="0"/>
              <a:t>We only consider the role of </a:t>
            </a:r>
            <a:r>
              <a:rPr lang="en-GB" b="1" dirty="0" err="1"/>
              <a:t>RcppEigenAD</a:t>
            </a:r>
            <a:r>
              <a:rPr lang="en-GB" dirty="0"/>
              <a:t> for DFBETAs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79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Infinitesimal Influence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the weighted log-likelihood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‍</m:t>
                        </m:r>
                      </m:e>
                    </m:nary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‍</m:t>
                        </m:r>
                      </m:e>
                    </m:nary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log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With a partial derivative we can establish how a small departure in a specific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affects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Two types of infinitesimal deletion can be distinguished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When the partial derivative is evaluated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we have the I-influence of deletion at inclusion, and when the derivative is evaluated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we have the I-influence of deletion at exclusion.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9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uses the implicit function theorem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483" t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we have, e.g.</a:t>
                </a:r>
                <a:b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GB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GB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≃</m:t>
                    </m:r>
                    <m:d>
                      <m:dPr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1−0</m:t>
                        </m:r>
                      </m:e>
                    </m:d>
                    <m:r>
                      <a:rPr lang="en-GB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d>
                          <m:d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As the estimates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 don’t have a closed form, we use the IFT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 e.g.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 baseline="-250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baseline="-2500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GB" i="1" baseline="-250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baseline="-2500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GB" i="1" baseline="30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 baseline="5000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  <m:acc>
                            <m:accPr>
                              <m:chr m:val="̂"/>
                              <m:ctrlPr>
                                <a:rPr lang="en-GB" i="1" baseline="-2500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baseline="-2500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  <m:r>
                            <a:rPr lang="en-GB" b="0" i="1" baseline="-4100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79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C66A-0451-4342-8C1F-2F90971B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A3BA-F6F5-9B47-8276-B0DEF4729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primary advantage of AD is to eliminate the need to write code for derivatives, which means:</a:t>
            </a:r>
          </a:p>
          <a:p>
            <a:pPr lvl="1"/>
            <a:r>
              <a:rPr lang="en-US" dirty="0"/>
              <a:t>Significantly less time needed to write code for your own research problem</a:t>
            </a:r>
          </a:p>
          <a:p>
            <a:pPr lvl="1"/>
            <a:r>
              <a:rPr lang="en-US" dirty="0"/>
              <a:t>Less code means fewer code bugs</a:t>
            </a:r>
          </a:p>
          <a:p>
            <a:pPr lvl="1"/>
            <a:r>
              <a:rPr lang="en-US" dirty="0"/>
              <a:t>Derivatives are provided to machine precision</a:t>
            </a:r>
          </a:p>
          <a:p>
            <a:pPr lvl="1"/>
            <a:r>
              <a:rPr lang="en-US" dirty="0"/>
              <a:t>Out performs finite difference methods if dimensionality is large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 statistics AD enables easy application of: 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Optimization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delta method 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Implicit function theorem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F7EA2-2D0D-4C4A-AE7E-ECBFEDA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095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Infinitesimal Influence: DFBETA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We compute the three estimates of the % age difference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with points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𝑎𝑐𝑡𝑢𝑎𝑙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𝑑𝑟𝑜𝑝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𝑒𝑠𝑡𝑖𝑚𝑎𝑡𝑒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9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Infinitesimal Influence: DFBETAs Example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274" y="1690688"/>
            <a:ext cx="10832526" cy="44898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Infinitessimal</a:t>
            </a:r>
            <a:r>
              <a:rPr lang="en-US" dirty="0"/>
              <a:t> Influence: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In both plots [log(Volume), log(Rate)] the percentage change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 for </a:t>
                </a:r>
                <a:r>
                  <a:rPr lang="en-GB" dirty="0" err="1">
                    <a:solidFill>
                      <a:schemeClr val="bg2">
                        <a:lumMod val="75000"/>
                      </a:schemeClr>
                    </a:solidFill>
                  </a:rPr>
                  <a:t>i</a:t>
                </a:r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=4 and 18, are very large. </a:t>
                </a:r>
              </a:p>
              <a:p>
                <a:r>
                  <a:rPr lang="en-GB" dirty="0"/>
                  <a:t>These plots do not say what is wrong with the data on these 2 cases, just that they need further investigation. </a:t>
                </a:r>
              </a:p>
              <a:p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The actual drop one case at a time %age difference for cases 4 and 18, points denoted by a 3, are larger than that those estimated by AD, points denoted  by a  1 or a 2, in both plots, but the estimated differences are well over 30% for 2 cases out of 39. </a:t>
                </a:r>
              </a:p>
              <a:p>
                <a:r>
                  <a:rPr lang="en-GB" dirty="0"/>
                  <a:t>The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dfbeta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GB" dirty="0"/>
                  <a:t> command in R tells exactly the same story about observations 4 and 18.</a:t>
                </a:r>
              </a:p>
              <a:p>
                <a:r>
                  <a:rPr lang="en-GB" b="1" dirty="0"/>
                  <a:t>The advantage of AD here is that we can find DFBETAs when its computationally demanding to drop one case at a time for any model with a couple of lines of R code. Similarly with any other sensitivity stat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3801" r="-1448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21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RcppEigenAD</a:t>
            </a:r>
            <a:r>
              <a:rPr lang="en-GB" b="1" dirty="0"/>
              <a:t> </a:t>
            </a:r>
            <a:r>
              <a:rPr lang="en-US" dirty="0"/>
              <a:t>has</a:t>
            </a:r>
            <a:r>
              <a:rPr lang="en-US" b="1" dirty="0"/>
              <a:t> </a:t>
            </a:r>
            <a:r>
              <a:rPr lang="en-US" dirty="0"/>
              <a:t>eliminated the need to write code for derivatives</a:t>
            </a:r>
            <a:endParaRPr lang="en-GB" dirty="0"/>
          </a:p>
          <a:p>
            <a:r>
              <a:rPr lang="en-GB" b="1" dirty="0" err="1"/>
              <a:t>RcppEigenAD</a:t>
            </a:r>
            <a:r>
              <a:rPr lang="en-GB" dirty="0"/>
              <a:t> means statistical modellers have the tools to help with;</a:t>
            </a:r>
          </a:p>
          <a:p>
            <a:pPr lvl="1"/>
            <a:r>
              <a:rPr lang="en-GB" dirty="0"/>
              <a:t>estimation</a:t>
            </a:r>
          </a:p>
          <a:p>
            <a:pPr lvl="1"/>
            <a:r>
              <a:rPr lang="en-GB" dirty="0"/>
              <a:t>Interpretation</a:t>
            </a:r>
          </a:p>
          <a:p>
            <a:pPr lvl="1"/>
            <a:r>
              <a:rPr lang="en-GB" dirty="0"/>
              <a:t>sensitivity analysis</a:t>
            </a:r>
          </a:p>
          <a:p>
            <a:pPr marL="457200" lvl="1" indent="0">
              <a:buNone/>
            </a:pPr>
            <a:r>
              <a:rPr lang="en-GB" dirty="0"/>
              <a:t>of any model new or otherwise</a:t>
            </a:r>
          </a:p>
          <a:p>
            <a:r>
              <a:rPr lang="en-GB" dirty="0"/>
              <a:t>Which could imply better science in less time</a:t>
            </a:r>
          </a:p>
          <a:p>
            <a:r>
              <a:rPr lang="en-GB" dirty="0"/>
              <a:t>Different components (i.e. not data, model, estimation) could be used in other areas e.g. data reduction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6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9EB6-EE54-2D4B-AC76-33230971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GB" b="1" dirty="0" err="1"/>
              <a:t>RcppEigenAD</a:t>
            </a:r>
            <a:r>
              <a:rPr lang="en-GB" b="1" dirty="0"/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55158-9113-2B42-B8AB-F579E12A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3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EB8568-7836-E447-9A67-B9F11DDC1747}"/>
              </a:ext>
            </a:extLst>
          </p:cNvPr>
          <p:cNvSpPr/>
          <p:nvPr/>
        </p:nvSpPr>
        <p:spPr>
          <a:xfrm>
            <a:off x="4506511" y="3744527"/>
            <a:ext cx="914400" cy="914400"/>
          </a:xfrm>
          <a:prstGeom prst="ellipse">
            <a:avLst/>
          </a:prstGeom>
          <a:solidFill>
            <a:schemeClr val="accent5">
              <a:lumMod val="75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5FD3CA-35AF-884D-8785-A33DE68A4206}"/>
              </a:ext>
            </a:extLst>
          </p:cNvPr>
          <p:cNvSpPr/>
          <p:nvPr/>
        </p:nvSpPr>
        <p:spPr>
          <a:xfrm>
            <a:off x="4116879" y="3385693"/>
            <a:ext cx="1597446" cy="1632069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6DD20C-7350-5247-934F-44255BA0E55B}"/>
              </a:ext>
            </a:extLst>
          </p:cNvPr>
          <p:cNvSpPr/>
          <p:nvPr/>
        </p:nvSpPr>
        <p:spPr>
          <a:xfrm>
            <a:off x="3738002" y="3025514"/>
            <a:ext cx="2451846" cy="2439039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FDF0DE-2BBC-264C-B36C-852D6A0504A9}"/>
              </a:ext>
            </a:extLst>
          </p:cNvPr>
          <p:cNvSpPr/>
          <p:nvPr/>
        </p:nvSpPr>
        <p:spPr>
          <a:xfrm>
            <a:off x="3178648" y="2538190"/>
            <a:ext cx="3657600" cy="3559126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0E382-339F-0F49-9CA4-EC50FD380EF4}"/>
              </a:ext>
            </a:extLst>
          </p:cNvPr>
          <p:cNvSpPr txBox="1"/>
          <p:nvPr/>
        </p:nvSpPr>
        <p:spPr>
          <a:xfrm>
            <a:off x="4506511" y="400129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CppAD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A0E22A-2553-F249-9635-0CD2BBCCBBA5}"/>
              </a:ext>
            </a:extLst>
          </p:cNvPr>
          <p:cNvSpPr txBox="1"/>
          <p:nvPr/>
        </p:nvSpPr>
        <p:spPr>
          <a:xfrm>
            <a:off x="4568551" y="3424379"/>
            <a:ext cx="69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C92A8-A61A-174B-AB1C-C5A3EDB111C3}"/>
              </a:ext>
            </a:extLst>
          </p:cNvPr>
          <p:cNvSpPr txBox="1"/>
          <p:nvPr/>
        </p:nvSpPr>
        <p:spPr>
          <a:xfrm>
            <a:off x="4590031" y="303363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Rcpp</a:t>
            </a:r>
            <a:endParaRPr lang="en-US" dirty="0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8790E382-339F-0F49-9CA4-EC50FD380EF4}"/>
              </a:ext>
            </a:extLst>
          </p:cNvPr>
          <p:cNvSpPr txBox="1"/>
          <p:nvPr/>
        </p:nvSpPr>
        <p:spPr>
          <a:xfrm>
            <a:off x="4279263" y="2642887"/>
            <a:ext cx="14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RcppEigenAD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C71DE9-2F9A-D142-B1C5-3EF81224E8A2}"/>
              </a:ext>
            </a:extLst>
          </p:cNvPr>
          <p:cNvCxnSpPr>
            <a:cxnSpLocks/>
          </p:cNvCxnSpPr>
          <p:nvPr/>
        </p:nvCxnSpPr>
        <p:spPr>
          <a:xfrm>
            <a:off x="5768453" y="2827553"/>
            <a:ext cx="1321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AB98B5-1213-B04A-AA02-D8B6672AA1F7}"/>
              </a:ext>
            </a:extLst>
          </p:cNvPr>
          <p:cNvCxnSpPr>
            <a:cxnSpLocks/>
          </p:cNvCxnSpPr>
          <p:nvPr/>
        </p:nvCxnSpPr>
        <p:spPr>
          <a:xfrm>
            <a:off x="5333982" y="3218299"/>
            <a:ext cx="2192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F55EE6-D823-3E4E-BF63-39FE103E624F}"/>
              </a:ext>
            </a:extLst>
          </p:cNvPr>
          <p:cNvCxnSpPr>
            <a:cxnSpLocks/>
          </p:cNvCxnSpPr>
          <p:nvPr/>
        </p:nvCxnSpPr>
        <p:spPr>
          <a:xfrm>
            <a:off x="5333982" y="3606647"/>
            <a:ext cx="3036295" cy="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68AEAA-4123-3041-996A-7D2F8A634422}"/>
              </a:ext>
            </a:extLst>
          </p:cNvPr>
          <p:cNvCxnSpPr>
            <a:cxnSpLocks/>
          </p:cNvCxnSpPr>
          <p:nvPr/>
        </p:nvCxnSpPr>
        <p:spPr>
          <a:xfrm>
            <a:off x="5420911" y="4183562"/>
            <a:ext cx="2949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E5F1784-AD8F-9F4E-9C35-2875ADA1EC08}"/>
              </a:ext>
            </a:extLst>
          </p:cNvPr>
          <p:cNvSpPr txBox="1"/>
          <p:nvPr/>
        </p:nvSpPr>
        <p:spPr>
          <a:xfrm>
            <a:off x="7309400" y="2604986"/>
            <a:ext cx="454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Multivariate </a:t>
            </a:r>
            <a:r>
              <a:rPr lang="en-US" dirty="0" err="1"/>
              <a:t>Faà</a:t>
            </a:r>
            <a:r>
              <a:rPr lang="en-US" dirty="0"/>
              <a:t> di Bruno, </a:t>
            </a:r>
            <a:r>
              <a:rPr lang="en-US" dirty="0" err="1"/>
              <a:t>sourceCppAD</a:t>
            </a:r>
            <a:r>
              <a:rPr lang="en-US" dirty="0"/>
              <a:t>, J, 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19F3D4-A754-F14A-8155-45209E99B282}"/>
              </a:ext>
            </a:extLst>
          </p:cNvPr>
          <p:cNvSpPr txBox="1"/>
          <p:nvPr/>
        </p:nvSpPr>
        <p:spPr>
          <a:xfrm>
            <a:off x="7738356" y="3024942"/>
            <a:ext cx="33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Marshalling of R data,  </a:t>
            </a:r>
            <a:r>
              <a:rPr lang="en-US" dirty="0" err="1"/>
              <a:t>sourceCpp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E4E921-BDE8-C34C-942E-800BF31AB758}"/>
              </a:ext>
            </a:extLst>
          </p:cNvPr>
          <p:cNvSpPr txBox="1"/>
          <p:nvPr/>
        </p:nvSpPr>
        <p:spPr>
          <a:xfrm>
            <a:off x="8521661" y="3402224"/>
            <a:ext cx="153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Algebra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E06FE3-3CF0-A448-B2E6-19E6632A089B}"/>
              </a:ext>
            </a:extLst>
          </p:cNvPr>
          <p:cNvSpPr txBox="1"/>
          <p:nvPr/>
        </p:nvSpPr>
        <p:spPr>
          <a:xfrm>
            <a:off x="8521661" y="4017061"/>
            <a:ext cx="268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Algorithmic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342271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8F0D-CA4A-C44C-8585-DAC08355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GB" b="1" dirty="0" err="1"/>
              <a:t>RcppEigenAD</a:t>
            </a:r>
            <a:r>
              <a:rPr lang="en-GB" b="1" dirty="0"/>
              <a:t> do?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ED030-DE8F-C947-93CA-2D8C1F9F02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It generates and automatically compiles C++ code, which is linked to </a:t>
                </a:r>
                <a:r>
                  <a:rPr lang="en-US" dirty="0" err="1">
                    <a:solidFill>
                      <a:schemeClr val="bg2">
                        <a:lumMod val="75000"/>
                      </a:schemeClr>
                    </a:solidFill>
                  </a:rPr>
                  <a:t>CppAD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and Eigen  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Marshalls R matrices to </a:t>
                </a:r>
                <a:r>
                  <a:rPr lang="en-US" dirty="0" err="1">
                    <a:solidFill>
                      <a:schemeClr val="bg2">
                        <a:lumMod val="75000"/>
                      </a:schemeClr>
                    </a:solidFill>
                  </a:rPr>
                  <a:t>CppAD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via Eigen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Provides 1</a:t>
                </a:r>
                <a:r>
                  <a:rPr lang="en-US" baseline="30000" dirty="0">
                    <a:solidFill>
                      <a:schemeClr val="bg2">
                        <a:lumMod val="75000"/>
                      </a:schemeClr>
                    </a:solidFill>
                  </a:rPr>
                  <a:t>st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and 2</a:t>
                </a:r>
                <a:r>
                  <a:rPr lang="en-US" baseline="30000" dirty="0">
                    <a:solidFill>
                      <a:schemeClr val="bg2">
                        <a:lumMod val="75000"/>
                      </a:schemeClr>
                    </a:solidFill>
                  </a:rPr>
                  <a:t>nd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order derivatives for mappings </a:t>
                </a:r>
                <a:r>
                  <a:rPr lang="en-US" i="1" dirty="0">
                    <a:solidFill>
                      <a:schemeClr val="bg2">
                        <a:lumMod val="75000"/>
                      </a:schemeClr>
                    </a:solidFill>
                  </a:rPr>
                  <a:t>f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where</a:t>
                </a:r>
              </a:p>
              <a:p>
                <a:pPr marL="0" indent="0">
                  <a:buNone/>
                </a:pPr>
                <a:r>
                  <a:rPr lang="en-GB" b="1" dirty="0">
                    <a:solidFill>
                      <a:schemeClr val="bg2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box>
                      <m:boxPr>
                        <m:ctrlPr>
                          <a:rPr lang="en-GB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GB" b="1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GB" b="1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groupChr>
                      </m:e>
                    </m:box>
                    <m:sSup>
                      <m:sSupPr>
                        <m:ctrlPr>
                          <a:rPr lang="en-GB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bg2">
                        <a:lumMod val="75000"/>
                      </a:schemeClr>
                    </a:solidFill>
                  </a:rPr>
                  <a:t> (which can be a lot of derivatives)</a:t>
                </a:r>
              </a:p>
              <a:p>
                <a:r>
                  <a:rPr lang="en-GB" dirty="0"/>
                  <a:t>Provides multivariate </a:t>
                </a:r>
                <a:r>
                  <a:rPr lang="en-US" dirty="0" err="1"/>
                  <a:t>Faà</a:t>
                </a:r>
                <a:r>
                  <a:rPr lang="en-GB" dirty="0"/>
                  <a:t> di Bruno for mappings </a:t>
                </a:r>
                <a:r>
                  <a:rPr lang="en-GB" i="1" dirty="0"/>
                  <a:t>f</a:t>
                </a:r>
                <a:r>
                  <a:rPr lang="en-GB" dirty="0"/>
                  <a:t> and </a:t>
                </a:r>
                <a:r>
                  <a:rPr lang="en-GB" i="1" dirty="0"/>
                  <a:t>g</a:t>
                </a:r>
                <a:r>
                  <a:rPr lang="en-GB" dirty="0"/>
                  <a:t> where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box>
                      <m:box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groupChr>
                      </m:e>
                    </m:box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box>
                      <m:box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groupChr>
                      </m:e>
                    </m:box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GB" dirty="0"/>
                  <a:t> which is used to combine (or chain)</a:t>
                </a:r>
              </a:p>
              <a:p>
                <a:pPr marL="0" indent="0">
                  <a:buNone/>
                </a:pPr>
                <a:r>
                  <a:rPr lang="en-GB" dirty="0"/>
                  <a:t>    components together </a:t>
                </a:r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ED030-DE8F-C947-93CA-2D8C1F9F0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DF543-B21E-B148-A4E6-0A938199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1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3E35-6269-DA40-BCDF-D087C5C3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Illustration of </a:t>
            </a:r>
            <a:r>
              <a:rPr lang="en-GB" b="1" dirty="0" err="1"/>
              <a:t>RcppEigenAD</a:t>
            </a:r>
            <a:r>
              <a:rPr lang="en-GB" b="1" dirty="0"/>
              <a:t>, part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EF920-6A78-5B4F-9728-554F788F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5F70E49-FBCC-D14D-A76E-4C88BD98F8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61665" y="2901950"/>
              <a:ext cx="5868670" cy="21986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9270">
                      <a:extLst>
                        <a:ext uri="{9D8B030D-6E8A-4147-A177-3AD203B41FA5}">
                          <a16:colId xmlns:a16="http://schemas.microsoft.com/office/drawing/2014/main" val="4259465474"/>
                        </a:ext>
                      </a:extLst>
                    </a:gridCol>
                    <a:gridCol w="1529715">
                      <a:extLst>
                        <a:ext uri="{9D8B030D-6E8A-4147-A177-3AD203B41FA5}">
                          <a16:colId xmlns:a16="http://schemas.microsoft.com/office/drawing/2014/main" val="3498540861"/>
                        </a:ext>
                      </a:extLst>
                    </a:gridCol>
                    <a:gridCol w="2559685">
                      <a:extLst>
                        <a:ext uri="{9D8B030D-6E8A-4147-A177-3AD203B41FA5}">
                          <a16:colId xmlns:a16="http://schemas.microsoft.com/office/drawing/2014/main" val="281788559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Algebra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RcppEigenAD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872204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𝒇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: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𝑿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GB" sz="1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solve(X)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f&lt;-sourceCppAD('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ADmat f(const ADmat&amp; X)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{return X.inverse();}')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27904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𝒈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: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𝑿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1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det(X)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g&lt;-sourceCppAD('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ADmat g(const ADmat&amp; X)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{ADmat res(1,1);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res(0,0) = X.determinant();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return res;}')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515028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𝒉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𝒈𝒐𝒇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: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𝑿</m:t>
                                </m:r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1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" panose="020F0502020204030204" pitchFamily="34" charset="0"/>
                                          </a:rPr>
                                          <m:t>𝑿</m:t>
                                        </m:r>
                                      </m:e>
                                      <m:sup>
                                        <m:r>
                                          <a:rPr lang="en-GB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" panose="020F0502020204030204" pitchFamily="34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det(solve(X))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 needed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12611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5F70E49-FBCC-D14D-A76E-4C88BD98F8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61665" y="2901950"/>
              <a:ext cx="5868670" cy="21986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9270">
                      <a:extLst>
                        <a:ext uri="{9D8B030D-6E8A-4147-A177-3AD203B41FA5}">
                          <a16:colId xmlns:a16="http://schemas.microsoft.com/office/drawing/2014/main" val="4259465474"/>
                        </a:ext>
                      </a:extLst>
                    </a:gridCol>
                    <a:gridCol w="1529715">
                      <a:extLst>
                        <a:ext uri="{9D8B030D-6E8A-4147-A177-3AD203B41FA5}">
                          <a16:colId xmlns:a16="http://schemas.microsoft.com/office/drawing/2014/main" val="3498540861"/>
                        </a:ext>
                      </a:extLst>
                    </a:gridCol>
                    <a:gridCol w="2559685">
                      <a:extLst>
                        <a:ext uri="{9D8B030D-6E8A-4147-A177-3AD203B41FA5}">
                          <a16:colId xmlns:a16="http://schemas.microsoft.com/office/drawing/2014/main" val="2817885599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Algebra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RcppEigenAD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872204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1034" r="-229078" b="-1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solve(X)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f&lt;-sourceCppAD('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ADmat f(const ADmat&amp; X)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{return X.inverse();}')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2790461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7356" r="-229078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det(X)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g&lt;-sourceCppAD('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ADmat g(const ADmat&amp; X)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{ADmat res(1,1);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res(0,0) = X.determinant();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return res;}')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51502829"/>
                      </a:ext>
                    </a:extLst>
                  </a:tr>
                  <a:tr h="1870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86667" r="-229078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det(solve(X))</a:t>
                          </a:r>
                          <a:endParaRPr lang="en-GB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200" b="1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 needed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12611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7D2DC7E-53DC-8540-9737-81538480F4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881519"/>
                  </p:ext>
                </p:extLst>
              </p:nvPr>
            </p:nvGraphicFramePr>
            <p:xfrm>
              <a:off x="1026942" y="1575582"/>
              <a:ext cx="9242473" cy="51451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02144">
                      <a:extLst>
                        <a:ext uri="{9D8B030D-6E8A-4147-A177-3AD203B41FA5}">
                          <a16:colId xmlns:a16="http://schemas.microsoft.com/office/drawing/2014/main" val="2788070140"/>
                        </a:ext>
                      </a:extLst>
                    </a:gridCol>
                    <a:gridCol w="2409123">
                      <a:extLst>
                        <a:ext uri="{9D8B030D-6E8A-4147-A177-3AD203B41FA5}">
                          <a16:colId xmlns:a16="http://schemas.microsoft.com/office/drawing/2014/main" val="2503467523"/>
                        </a:ext>
                      </a:extLst>
                    </a:gridCol>
                    <a:gridCol w="4031206">
                      <a:extLst>
                        <a:ext uri="{9D8B030D-6E8A-4147-A177-3AD203B41FA5}">
                          <a16:colId xmlns:a16="http://schemas.microsoft.com/office/drawing/2014/main" val="536012032"/>
                        </a:ext>
                      </a:extLst>
                    </a:gridCol>
                  </a:tblGrid>
                  <a:tr h="3925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Algebra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R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RcppEigenAD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9511449"/>
                      </a:ext>
                    </a:extLst>
                  </a:tr>
                  <a:tr h="157038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solve(X)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f&lt;-</a:t>
                          </a:r>
                          <a:r>
                            <a:rPr lang="en-GB" sz="2400" dirty="0" err="1">
                              <a:effectLst/>
                            </a:rPr>
                            <a:t>sourceCppAD</a:t>
                          </a:r>
                          <a:r>
                            <a:rPr lang="en-GB" sz="2400" dirty="0">
                              <a:effectLst/>
                            </a:rPr>
                            <a:t>('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 err="1">
                              <a:effectLst/>
                            </a:rPr>
                            <a:t>ADmat</a:t>
                          </a:r>
                          <a:r>
                            <a:rPr lang="en-GB" sz="2400" dirty="0">
                              <a:effectLst/>
                            </a:rPr>
                            <a:t> f(</a:t>
                          </a:r>
                          <a:r>
                            <a:rPr lang="en-GB" sz="2400" dirty="0" err="1">
                              <a:effectLst/>
                            </a:rPr>
                            <a:t>const</a:t>
                          </a:r>
                          <a:r>
                            <a:rPr lang="en-GB" sz="2400" dirty="0">
                              <a:effectLst/>
                            </a:rPr>
                            <a:t> </a:t>
                          </a:r>
                          <a:r>
                            <a:rPr lang="en-GB" sz="2400" dirty="0" err="1">
                              <a:effectLst/>
                            </a:rPr>
                            <a:t>ADmat</a:t>
                          </a:r>
                          <a:r>
                            <a:rPr lang="en-GB" sz="2400" dirty="0">
                              <a:effectLst/>
                            </a:rPr>
                            <a:t>&amp; X)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{return </a:t>
                          </a:r>
                          <a:r>
                            <a:rPr lang="en-GB" sz="2400" dirty="0" err="1">
                              <a:effectLst/>
                            </a:rPr>
                            <a:t>X.inverse</a:t>
                          </a:r>
                          <a:r>
                            <a:rPr lang="en-GB" sz="2400" dirty="0">
                              <a:effectLst/>
                            </a:rPr>
                            <a:t>();}')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3695176"/>
                      </a:ext>
                    </a:extLst>
                  </a:tr>
                  <a:tr h="235557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det(X)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g&lt;-</a:t>
                          </a:r>
                          <a:r>
                            <a:rPr lang="en-GB" sz="2400" dirty="0" err="1">
                              <a:effectLst/>
                            </a:rPr>
                            <a:t>sourceCppAD</a:t>
                          </a:r>
                          <a:r>
                            <a:rPr lang="en-GB" sz="2400" dirty="0">
                              <a:effectLst/>
                            </a:rPr>
                            <a:t>('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 err="1">
                              <a:effectLst/>
                            </a:rPr>
                            <a:t>ADmat</a:t>
                          </a:r>
                          <a:r>
                            <a:rPr lang="en-GB" sz="2400" dirty="0">
                              <a:effectLst/>
                            </a:rPr>
                            <a:t> g(</a:t>
                          </a:r>
                          <a:r>
                            <a:rPr lang="en-GB" sz="2400" dirty="0" err="1">
                              <a:effectLst/>
                            </a:rPr>
                            <a:t>const</a:t>
                          </a:r>
                          <a:r>
                            <a:rPr lang="en-GB" sz="2400" dirty="0">
                              <a:effectLst/>
                            </a:rPr>
                            <a:t> </a:t>
                          </a:r>
                          <a:r>
                            <a:rPr lang="en-GB" sz="2400" dirty="0" err="1">
                              <a:effectLst/>
                            </a:rPr>
                            <a:t>ADmat</a:t>
                          </a:r>
                          <a:r>
                            <a:rPr lang="en-GB" sz="2400" dirty="0">
                              <a:effectLst/>
                            </a:rPr>
                            <a:t>&amp; X)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{</a:t>
                          </a:r>
                          <a:r>
                            <a:rPr lang="en-GB" sz="2400" dirty="0" err="1">
                              <a:effectLst/>
                            </a:rPr>
                            <a:t>ADmat</a:t>
                          </a:r>
                          <a:r>
                            <a:rPr lang="en-GB" sz="2400" dirty="0">
                              <a:effectLst/>
                            </a:rPr>
                            <a:t> res(1,1);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res(0,0) = </a:t>
                          </a:r>
                          <a:r>
                            <a:rPr lang="en-GB" sz="2400" dirty="0" err="1">
                              <a:effectLst/>
                            </a:rPr>
                            <a:t>X.determinant</a:t>
                          </a:r>
                          <a:r>
                            <a:rPr lang="en-GB" sz="2400" dirty="0">
                              <a:effectLst/>
                            </a:rPr>
                            <a:t>();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return res;}')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57488550"/>
                      </a:ext>
                    </a:extLst>
                  </a:tr>
                  <a:tr h="82663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𝒈𝒐𝒇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p>
                                        <m:r>
                                          <a:rPr lang="en-GB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det(solve(X))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not needed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46946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7D2DC7E-53DC-8540-9737-81538480F4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881519"/>
                  </p:ext>
                </p:extLst>
              </p:nvPr>
            </p:nvGraphicFramePr>
            <p:xfrm>
              <a:off x="1026942" y="1575582"/>
              <a:ext cx="9242473" cy="51451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02144">
                      <a:extLst>
                        <a:ext uri="{9D8B030D-6E8A-4147-A177-3AD203B41FA5}">
                          <a16:colId xmlns:a16="http://schemas.microsoft.com/office/drawing/2014/main" val="2788070140"/>
                        </a:ext>
                      </a:extLst>
                    </a:gridCol>
                    <a:gridCol w="2409123">
                      <a:extLst>
                        <a:ext uri="{9D8B030D-6E8A-4147-A177-3AD203B41FA5}">
                          <a16:colId xmlns:a16="http://schemas.microsoft.com/office/drawing/2014/main" val="2503467523"/>
                        </a:ext>
                      </a:extLst>
                    </a:gridCol>
                    <a:gridCol w="4031206">
                      <a:extLst>
                        <a:ext uri="{9D8B030D-6E8A-4147-A177-3AD203B41FA5}">
                          <a16:colId xmlns:a16="http://schemas.microsoft.com/office/drawing/2014/main" val="536012032"/>
                        </a:ext>
                      </a:extLst>
                    </a:gridCol>
                  </a:tblGrid>
                  <a:tr h="3925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Algebra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R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RcppEigenAD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9511449"/>
                      </a:ext>
                    </a:extLst>
                  </a:tr>
                  <a:tr h="157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30645" r="-230317" b="-20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solve(X)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f&lt;-</a:t>
                          </a:r>
                          <a:r>
                            <a:rPr lang="en-GB" sz="2400" dirty="0" err="1">
                              <a:effectLst/>
                            </a:rPr>
                            <a:t>sourceCppAD</a:t>
                          </a:r>
                          <a:r>
                            <a:rPr lang="en-GB" sz="2400" dirty="0">
                              <a:effectLst/>
                            </a:rPr>
                            <a:t>('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 err="1">
                              <a:effectLst/>
                            </a:rPr>
                            <a:t>ADmat</a:t>
                          </a:r>
                          <a:r>
                            <a:rPr lang="en-GB" sz="2400" dirty="0">
                              <a:effectLst/>
                            </a:rPr>
                            <a:t> f(</a:t>
                          </a:r>
                          <a:r>
                            <a:rPr lang="en-GB" sz="2400" dirty="0" err="1">
                              <a:effectLst/>
                            </a:rPr>
                            <a:t>const</a:t>
                          </a:r>
                          <a:r>
                            <a:rPr lang="en-GB" sz="2400" dirty="0">
                              <a:effectLst/>
                            </a:rPr>
                            <a:t> </a:t>
                          </a:r>
                          <a:r>
                            <a:rPr lang="en-GB" sz="2400" dirty="0" err="1">
                              <a:effectLst/>
                            </a:rPr>
                            <a:t>ADmat</a:t>
                          </a:r>
                          <a:r>
                            <a:rPr lang="en-GB" sz="2400" dirty="0">
                              <a:effectLst/>
                            </a:rPr>
                            <a:t>&amp; X)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{return </a:t>
                          </a:r>
                          <a:r>
                            <a:rPr lang="en-GB" sz="2400" dirty="0" err="1">
                              <a:effectLst/>
                            </a:rPr>
                            <a:t>X.inverse</a:t>
                          </a:r>
                          <a:r>
                            <a:rPr lang="en-GB" sz="2400" dirty="0">
                              <a:effectLst/>
                            </a:rPr>
                            <a:t>();}')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3695176"/>
                      </a:ext>
                    </a:extLst>
                  </a:tr>
                  <a:tr h="235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87097" r="-230317" b="-34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det(X)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g&lt;-</a:t>
                          </a:r>
                          <a:r>
                            <a:rPr lang="en-GB" sz="2400" dirty="0" err="1">
                              <a:effectLst/>
                            </a:rPr>
                            <a:t>sourceCppAD</a:t>
                          </a:r>
                          <a:r>
                            <a:rPr lang="en-GB" sz="2400" dirty="0">
                              <a:effectLst/>
                            </a:rPr>
                            <a:t>('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 err="1">
                              <a:effectLst/>
                            </a:rPr>
                            <a:t>ADmat</a:t>
                          </a:r>
                          <a:r>
                            <a:rPr lang="en-GB" sz="2400" dirty="0">
                              <a:effectLst/>
                            </a:rPr>
                            <a:t> g(</a:t>
                          </a:r>
                          <a:r>
                            <a:rPr lang="en-GB" sz="2400" dirty="0" err="1">
                              <a:effectLst/>
                            </a:rPr>
                            <a:t>const</a:t>
                          </a:r>
                          <a:r>
                            <a:rPr lang="en-GB" sz="2400" dirty="0">
                              <a:effectLst/>
                            </a:rPr>
                            <a:t> </a:t>
                          </a:r>
                          <a:r>
                            <a:rPr lang="en-GB" sz="2400" dirty="0" err="1">
                              <a:effectLst/>
                            </a:rPr>
                            <a:t>ADmat</a:t>
                          </a:r>
                          <a:r>
                            <a:rPr lang="en-GB" sz="2400" dirty="0">
                              <a:effectLst/>
                            </a:rPr>
                            <a:t>&amp; X)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{</a:t>
                          </a:r>
                          <a:r>
                            <a:rPr lang="en-GB" sz="2400" dirty="0" err="1">
                              <a:effectLst/>
                            </a:rPr>
                            <a:t>ADmat</a:t>
                          </a:r>
                          <a:r>
                            <a:rPr lang="en-GB" sz="2400" dirty="0">
                              <a:effectLst/>
                            </a:rPr>
                            <a:t> res(1,1);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res(0,0) = </a:t>
                          </a:r>
                          <a:r>
                            <a:rPr lang="en-GB" sz="2400" dirty="0" err="1">
                              <a:effectLst/>
                            </a:rPr>
                            <a:t>X.determinant</a:t>
                          </a:r>
                          <a:r>
                            <a:rPr lang="en-GB" sz="2400" dirty="0">
                              <a:effectLst/>
                            </a:rPr>
                            <a:t>();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return res;}')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57488550"/>
                      </a:ext>
                    </a:extLst>
                  </a:tr>
                  <a:tr h="8266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535385" r="-230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det(solve(X))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not needed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46946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108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1482-8E50-144B-AF6E-02C1B479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Illustration of </a:t>
            </a:r>
            <a:r>
              <a:rPr lang="en-GB" b="1" dirty="0" err="1"/>
              <a:t>RcppEigenAD</a:t>
            </a:r>
            <a:r>
              <a:rPr lang="en-GB" b="1" dirty="0"/>
              <a:t>, part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D77DA-566C-0441-8231-1C7C569C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FD025E0-B0D7-2E46-9F88-132A7D9092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953555"/>
                  </p:ext>
                </p:extLst>
              </p:nvPr>
            </p:nvGraphicFramePr>
            <p:xfrm>
              <a:off x="838200" y="1378634"/>
              <a:ext cx="10515599" cy="49777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88131">
                      <a:extLst>
                        <a:ext uri="{9D8B030D-6E8A-4147-A177-3AD203B41FA5}">
                          <a16:colId xmlns:a16="http://schemas.microsoft.com/office/drawing/2014/main" val="1040174279"/>
                        </a:ext>
                      </a:extLst>
                    </a:gridCol>
                    <a:gridCol w="2740973">
                      <a:extLst>
                        <a:ext uri="{9D8B030D-6E8A-4147-A177-3AD203B41FA5}">
                          <a16:colId xmlns:a16="http://schemas.microsoft.com/office/drawing/2014/main" val="3874709856"/>
                        </a:ext>
                      </a:extLst>
                    </a:gridCol>
                    <a:gridCol w="4586495">
                      <a:extLst>
                        <a:ext uri="{9D8B030D-6E8A-4147-A177-3AD203B41FA5}">
                          <a16:colId xmlns:a16="http://schemas.microsoft.com/office/drawing/2014/main" val="3211886906"/>
                        </a:ext>
                      </a:extLst>
                    </a:gridCol>
                  </a:tblGrid>
                  <a:tr h="4903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Recall Algebra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Jacobian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Hessian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05399022"/>
                      </a:ext>
                    </a:extLst>
                  </a:tr>
                  <a:tr h="15342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GB" sz="24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J(f)(X)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4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GB" sz="2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4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2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H(f)(X)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4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GB" sz="2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24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GB" sz="2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GB" sz="2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2400" b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GB" sz="24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2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67030409"/>
                      </a:ext>
                    </a:extLst>
                  </a:tr>
                  <a:tr h="147104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J(g)(X)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4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GB" sz="2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GB" sz="2400" b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2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H(g)(X)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4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GB" sz="2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24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GB" sz="2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GB" sz="2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2400" b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GB" sz="24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2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10180333"/>
                      </a:ext>
                    </a:extLst>
                  </a:tr>
                  <a:tr h="148211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𝒈𝒐𝒇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p>
                                        <m:r>
                                          <a:rPr lang="en-GB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240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J(g%.%f)(X))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4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GB" sz="2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24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GB" sz="2400" b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GB" sz="24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2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H(g%.%f)(X))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4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2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GB" sz="24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24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GB" sz="2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GB" sz="24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2400" b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GB" sz="24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GB" sz="24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2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11732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FD025E0-B0D7-2E46-9F88-132A7D9092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953555"/>
                  </p:ext>
                </p:extLst>
              </p:nvPr>
            </p:nvGraphicFramePr>
            <p:xfrm>
              <a:off x="838200" y="1378634"/>
              <a:ext cx="10515599" cy="49777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88131">
                      <a:extLst>
                        <a:ext uri="{9D8B030D-6E8A-4147-A177-3AD203B41FA5}">
                          <a16:colId xmlns:a16="http://schemas.microsoft.com/office/drawing/2014/main" val="1040174279"/>
                        </a:ext>
                      </a:extLst>
                    </a:gridCol>
                    <a:gridCol w="2740973">
                      <a:extLst>
                        <a:ext uri="{9D8B030D-6E8A-4147-A177-3AD203B41FA5}">
                          <a16:colId xmlns:a16="http://schemas.microsoft.com/office/drawing/2014/main" val="3874709856"/>
                        </a:ext>
                      </a:extLst>
                    </a:gridCol>
                    <a:gridCol w="4586495">
                      <a:extLst>
                        <a:ext uri="{9D8B030D-6E8A-4147-A177-3AD203B41FA5}">
                          <a16:colId xmlns:a16="http://schemas.microsoft.com/office/drawing/2014/main" val="3211886906"/>
                        </a:ext>
                      </a:extLst>
                    </a:gridCol>
                  </a:tblGrid>
                  <a:tr h="4903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Recall Algebra</a:t>
                          </a:r>
                          <a:endParaRPr lang="en-GB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Jacobian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Hessian</a:t>
                          </a:r>
                          <a:endParaRPr lang="en-GB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05399022"/>
                      </a:ext>
                    </a:extLst>
                  </a:tr>
                  <a:tr h="1534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98" t="-37190" r="-230677" b="-192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6667" t="-37190" r="-168056" b="-192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9640" t="-37190" r="-554" b="-1925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030409"/>
                      </a:ext>
                    </a:extLst>
                  </a:tr>
                  <a:tr h="1471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98" t="-143103" r="-230677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6667" t="-143103" r="-168056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9640" t="-143103" r="-554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180333"/>
                      </a:ext>
                    </a:extLst>
                  </a:tr>
                  <a:tr h="1482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98" t="-241026" r="-230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6667" t="-241026" r="-1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9640" t="-241026" r="-5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11732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824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FBD1-C57F-554C-B3E4-9C45F454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365125"/>
            <a:ext cx="11081657" cy="1325563"/>
          </a:xfrm>
        </p:spPr>
        <p:txBody>
          <a:bodyPr/>
          <a:lstStyle/>
          <a:p>
            <a:r>
              <a:rPr lang="en-US" dirty="0"/>
              <a:t>Illustration, R results for a 2 by 2 matrix,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9EA90-4F44-884D-AA63-B48A8C27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7" y="1847850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X&lt;-matrix(c(1,2,3,4),2,2)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f(X) 				# The inverse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[,1] [,2]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[1,]   -2  1.5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[2,]    1 -0.5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g(X)  				# The determinant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[,1]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[1,]   -2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 					# The determinant of the inverse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(g%.%f)(X)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[,1]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[1,] -0.5</a:t>
            </a:r>
          </a:p>
          <a:p>
            <a:pPr marL="0" indent="0">
              <a:buNone/>
            </a:pPr>
            <a:r>
              <a:rPr lang="en-GB" sz="6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 </a:t>
            </a:r>
            <a:br>
              <a:rPr lang="en-GB" sz="6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sz="6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F1E4A-A265-6543-B1F0-8088DBFC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1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81D9-6EA9-2141-A36E-ACADB8E1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04" y="365125"/>
            <a:ext cx="10909496" cy="1325563"/>
          </a:xfrm>
        </p:spPr>
        <p:txBody>
          <a:bodyPr/>
          <a:lstStyle/>
          <a:p>
            <a:r>
              <a:rPr lang="en-US" dirty="0"/>
              <a:t>Illustration, R results for a 2 by 2 matrix,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0E8A-A797-5145-BF82-EA262DFF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4" y="1460500"/>
            <a:ext cx="11091203" cy="489585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>
                <a:solidFill>
                  <a:schemeClr val="bg2">
                    <a:lumMod val="75000"/>
                  </a:schemeClr>
                </a:solidFill>
              </a:rPr>
              <a:t>&gt; J(f)(X)					</a:t>
            </a:r>
            <a:r>
              <a:rPr lang="en-GB" sz="8000" b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# Jacobian of the inverse [</a:t>
            </a:r>
            <a:r>
              <a:rPr lang="en-GB" sz="8000" b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nxn</a:t>
            </a:r>
            <a:r>
              <a:rPr lang="en-GB" sz="8000" b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GB" sz="80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>
                <a:solidFill>
                  <a:schemeClr val="bg2">
                    <a:lumMod val="75000"/>
                  </a:schemeClr>
                </a:solidFill>
              </a:rPr>
              <a:t>     [,1] [,2]  [,3]  [,4]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>
                <a:solidFill>
                  <a:schemeClr val="bg2">
                    <a:lumMod val="75000"/>
                  </a:schemeClr>
                </a:solidFill>
              </a:rPr>
              <a:t>[1,] -4.0  2.0  3.00 -1.50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>
                <a:solidFill>
                  <a:schemeClr val="bg2">
                    <a:lumMod val="75000"/>
                  </a:schemeClr>
                </a:solidFill>
              </a:rPr>
              <a:t>[2,]  3.0 -1.0 -2.25  0.75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>
                <a:solidFill>
                  <a:schemeClr val="bg2">
                    <a:lumMod val="75000"/>
                  </a:schemeClr>
                </a:solidFill>
              </a:rPr>
              <a:t>[3,]  2.0 -1.0 -1.00  0.50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>
                <a:solidFill>
                  <a:schemeClr val="bg2">
                    <a:lumMod val="75000"/>
                  </a:schemeClr>
                </a:solidFill>
              </a:rPr>
              <a:t>[4,] -1.5  0.5  0.75 -0.25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&gt; H(f)(X)						</a:t>
            </a:r>
            <a:r>
              <a:rPr lang="en-GB" sz="8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Hessian of the inverse [nxn</a:t>
            </a:r>
            <a:r>
              <a:rPr lang="en-GB" sz="80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8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GB" sz="8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     [,1] [,2]  [,3]  [,4]  [,5]  [,6]  [,7]  [,8] [,9] [,10] [,11] [,12] [,13]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[1,]  -16  8.0 12.00 -6.00 12.00 -5.00 -9.00  3.75  8.0    -4 -5.00  2.50 -6.00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[2,]    8 -4.0 -5.00  2.50 -5.00  2.00  3.00 -1.25 -4.0     2  2.00 -1.00  2.50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[3,]   12 -5.0 -9.00  3.75 -9.00  3.00  6.75 -2.25 -5.0     2  3.00 -1.25  3.75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[4,]   -6  2.5  3.75 -1.50  3.75 -1.25 -2.25  0.75  2.5    -1 -1.25  0.50 -1.50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     [,14] [,15] [,16]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[1,]  2.50  3.75 -1.50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[2,] -1.00 -1.25  0.50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[3,] -1.25 -2.25  0.75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/>
              <a:t>[4,]  0.50  0.75 -0.25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4D6B4-D48C-524C-BC22-89A2CB1D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0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0E69-1883-0B4B-9910-EBF95D15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232923"/>
            <a:ext cx="10515600" cy="890799"/>
          </a:xfrm>
        </p:spPr>
        <p:txBody>
          <a:bodyPr>
            <a:normAutofit fontScale="90000"/>
          </a:bodyPr>
          <a:lstStyle/>
          <a:p>
            <a:r>
              <a:rPr lang="en-US" dirty="0"/>
              <a:t>Illustration, R results for a 2 by 2 matrix,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D6CDC-7080-0E4B-95BB-068C902E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43" y="1255924"/>
            <a:ext cx="11691566" cy="52369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90000"/>
                  </a:schemeClr>
                </a:solidFill>
              </a:rPr>
              <a:t>&gt; J(g)(X)					</a:t>
            </a:r>
            <a:r>
              <a:rPr lang="en-GB" sz="16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 Jacobian of the determinant [1xn]</a:t>
            </a:r>
            <a:endParaRPr lang="en-GB" sz="1600" b="1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90000"/>
                  </a:schemeClr>
                </a:solidFill>
              </a:rPr>
              <a:t>     [,1] [,2] [,3] [,4]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90000"/>
                  </a:schemeClr>
                </a:solidFill>
              </a:rPr>
              <a:t>[1,]    4   -2   -3    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90000"/>
                  </a:schemeClr>
                </a:solidFill>
              </a:rPr>
              <a:t>&gt; H(g)(X)					</a:t>
            </a:r>
            <a:r>
              <a:rPr lang="en-GB" sz="16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 Hessian of the determinant [n</a:t>
            </a:r>
            <a:r>
              <a:rPr lang="en-GB" sz="1600" b="1" baseline="300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en-GB" sz="1600" b="1" baseline="300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GB" sz="1600" b="1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90000"/>
                  </a:schemeClr>
                </a:solidFill>
              </a:rPr>
              <a:t>     [,1] [,2] [,3] [,4]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90000"/>
                  </a:schemeClr>
                </a:solidFill>
              </a:rPr>
              <a:t>[1,]    0    0    0    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90000"/>
                  </a:schemeClr>
                </a:solidFill>
              </a:rPr>
              <a:t>[2,]    0    0   -1    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90000"/>
                  </a:schemeClr>
                </a:solidFill>
              </a:rPr>
              <a:t>[3,]    0   -1    0    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90000"/>
                  </a:schemeClr>
                </a:solidFill>
              </a:rPr>
              <a:t>[4,]    1    0    0    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&gt; J(g%.%f)(X) 				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 Jacobian of the determinant of the inverse [1xn</a:t>
            </a:r>
            <a:r>
              <a:rPr lang="en-GB" sz="1600" b="1" baseline="300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     [,1] [,2] [,3]  [,4]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[1,]   -1  0.5 0.75 -0.25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&gt; H(g%.%f)(X)				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# Hessian of the determinant of the inverse [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nxn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GB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      [,1]  [,2]  [,3]  [,4]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[1,] -4.00  2.00  3.00 -1.25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[2,]  2.00 -1.00 -1.25  0.50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[3,]  3.00 -1.25 -2.25  0.75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[4,] -1.25  0.50  0.75 -0.25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C80F5-64AD-1A43-AA75-59A3029E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314D-D73A-4F71-8677-0A2D71B4D9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9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1651</Words>
  <Application>Microsoft Macintosh PowerPoint</Application>
  <PresentationFormat>Widescreen</PresentationFormat>
  <Paragraphs>302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‘Algorithmic Differentiation in R using the RcppEigenAD package’ </vt:lpstr>
      <vt:lpstr>Motivation</vt:lpstr>
      <vt:lpstr>What is RcppEigenAD?</vt:lpstr>
      <vt:lpstr>What does RcppEigenAD do?</vt:lpstr>
      <vt:lpstr>Simple Illustration of RcppEigenAD, part 1</vt:lpstr>
      <vt:lpstr>Simple Illustration of RcppEigenAD, part 2</vt:lpstr>
      <vt:lpstr>Illustration, R results for a 2 by 2 matrix, part 1</vt:lpstr>
      <vt:lpstr>Illustration, R results for a 2 by 2 matrix, part 2</vt:lpstr>
      <vt:lpstr>Illustration, R results for a 2 by 2 matrix, part 3</vt:lpstr>
      <vt:lpstr>Functional decomposition of a statistical model</vt:lpstr>
      <vt:lpstr>Statistical Model Applications: </vt:lpstr>
      <vt:lpstr>The Finney (1971) experimental data, n=39</vt:lpstr>
      <vt:lpstr>Example 1. maxLik with AD for the J and H gives</vt:lpstr>
      <vt:lpstr>Example 2: RcppEigenAD and model Interpretation</vt:lpstr>
      <vt:lpstr>Average Marginal Effects, (AME) ̂(z_k )</vt:lpstr>
      <vt:lpstr>Variance of the (AME "(the delta method)" ) ̂=Jθ ̂((AME) ̂(z_k ))[-Hθ ̂θ ̂(θ ̂ )]-1〖Jθ ̂((AME) ̂(z_k ))〗^T</vt:lpstr>
      <vt:lpstr>Example 3: Using RcppEigenAD for model criticism</vt:lpstr>
      <vt:lpstr>Infinitesimal Influence</vt:lpstr>
      <vt:lpstr>(∂θ ̂(w))/(∂w_i ) uses the implicit function theorem</vt:lpstr>
      <vt:lpstr>Infinitesimal Influence: DFBETA</vt:lpstr>
      <vt:lpstr>Infinitesimal Influence: DFBETAs Example</vt:lpstr>
      <vt:lpstr>Infinitessimal Influence: Example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‘Algorithmic Differentiation in R using the RcppEigenAD package’</dc:title>
  <dc:creator>Crouchley, Robert</dc:creator>
  <cp:lastModifiedBy>Crouchley, Robert</cp:lastModifiedBy>
  <cp:revision>201</cp:revision>
  <dcterms:created xsi:type="dcterms:W3CDTF">2019-06-10T10:45:31Z</dcterms:created>
  <dcterms:modified xsi:type="dcterms:W3CDTF">2019-07-11T09:40:05Z</dcterms:modified>
</cp:coreProperties>
</file>