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79" r:id="rId2"/>
    <p:sldId id="595" r:id="rId3"/>
    <p:sldId id="651" r:id="rId4"/>
    <p:sldId id="648" r:id="rId5"/>
    <p:sldId id="645" r:id="rId6"/>
    <p:sldId id="647" r:id="rId7"/>
    <p:sldId id="646" r:id="rId8"/>
    <p:sldId id="636" r:id="rId9"/>
    <p:sldId id="652" r:id="rId10"/>
    <p:sldId id="653" r:id="rId11"/>
    <p:sldId id="654" r:id="rId12"/>
    <p:sldId id="655" r:id="rId13"/>
    <p:sldId id="656" r:id="rId14"/>
    <p:sldId id="661" r:id="rId15"/>
    <p:sldId id="602" r:id="rId16"/>
    <p:sldId id="625" r:id="rId17"/>
    <p:sldId id="660" r:id="rId18"/>
    <p:sldId id="659" r:id="rId19"/>
    <p:sldId id="663" r:id="rId20"/>
    <p:sldId id="667" r:id="rId21"/>
    <p:sldId id="666" r:id="rId2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888">
          <p15:clr>
            <a:srgbClr val="A4A3A4"/>
          </p15:clr>
        </p15:guide>
        <p15:guide id="3" orient="horz" pos="223">
          <p15:clr>
            <a:srgbClr val="A4A3A4"/>
          </p15:clr>
        </p15:guide>
        <p15:guide id="4" orient="horz" pos="4032">
          <p15:clr>
            <a:srgbClr val="A4A3A4"/>
          </p15:clr>
        </p15:guide>
        <p15:guide id="5" orient="horz" pos="488">
          <p15:clr>
            <a:srgbClr val="A4A3A4"/>
          </p15:clr>
        </p15:guide>
        <p15:guide id="6" orient="horz" pos="96">
          <p15:clr>
            <a:srgbClr val="A4A3A4"/>
          </p15:clr>
        </p15:guide>
        <p15:guide id="7" orient="horz" pos="3600">
          <p15:clr>
            <a:srgbClr val="A4A3A4"/>
          </p15:clr>
        </p15:guide>
        <p15:guide id="8" orient="horz" pos="4203">
          <p15:clr>
            <a:srgbClr val="A4A3A4"/>
          </p15:clr>
        </p15:guide>
        <p15:guide id="9" orient="horz" pos="1248">
          <p15:clr>
            <a:srgbClr val="A4A3A4"/>
          </p15:clr>
        </p15:guide>
        <p15:guide id="10" pos="2880">
          <p15:clr>
            <a:srgbClr val="A4A3A4"/>
          </p15:clr>
        </p15:guide>
        <p15:guide id="11" pos="624">
          <p15:clr>
            <a:srgbClr val="A4A3A4"/>
          </p15:clr>
        </p15:guide>
        <p15:guide id="12" pos="547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igail Shubat Baldridge" initials="ASB" lastIdx="1" clrIdx="0">
    <p:extLst/>
  </p:cmAuthor>
  <p:cmAuthor id="2" name="Leah J Welty" initials="LJW" lastIdx="7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1468B"/>
    <a:srgbClr val="FFFFFF"/>
    <a:srgbClr val="CCCCCC"/>
    <a:srgbClr val="9C9C9C"/>
    <a:srgbClr val="6B6B6B"/>
    <a:srgbClr val="6B7DFF"/>
    <a:srgbClr val="C4C2FF"/>
    <a:srgbClr val="C4CCFF"/>
    <a:srgbClr val="6359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4" autoAdjust="0"/>
    <p:restoredTop sz="85995" autoAdjust="0"/>
  </p:normalViewPr>
  <p:slideViewPr>
    <p:cSldViewPr showGuides="1">
      <p:cViewPr varScale="1">
        <p:scale>
          <a:sx n="63" d="100"/>
          <a:sy n="63" d="100"/>
        </p:scale>
        <p:origin x="1464" y="48"/>
      </p:cViewPr>
      <p:guideLst>
        <p:guide orient="horz" pos="2160"/>
        <p:guide orient="horz" pos="3888"/>
        <p:guide orient="horz" pos="223"/>
        <p:guide orient="horz" pos="4032"/>
        <p:guide orient="horz" pos="488"/>
        <p:guide orient="horz" pos="96"/>
        <p:guide orient="horz" pos="3600"/>
        <p:guide orient="horz" pos="4203"/>
        <p:guide orient="horz" pos="1248"/>
        <p:guide pos="2880"/>
        <p:guide pos="624"/>
        <p:guide pos="5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170238" cy="479425"/>
          </a:xfrm>
          <a:prstGeom prst="rect">
            <a:avLst/>
          </a:prstGeom>
        </p:spPr>
        <p:txBody>
          <a:bodyPr vert="horz" lIns="91415" tIns="45708" rIns="91415" bIns="457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2"/>
            <a:ext cx="3170238" cy="479425"/>
          </a:xfrm>
          <a:prstGeom prst="rect">
            <a:avLst/>
          </a:prstGeom>
        </p:spPr>
        <p:txBody>
          <a:bodyPr vert="horz" lIns="91415" tIns="45708" rIns="91415" bIns="45708" rtlCol="0"/>
          <a:lstStyle>
            <a:lvl1pPr algn="r">
              <a:defRPr sz="1200"/>
            </a:lvl1pPr>
          </a:lstStyle>
          <a:p>
            <a:fld id="{1BD6D0B3-A8AC-1F4F-9659-78B6C33AA49D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120190"/>
            <a:ext cx="3170238" cy="479425"/>
          </a:xfrm>
          <a:prstGeom prst="rect">
            <a:avLst/>
          </a:prstGeom>
        </p:spPr>
        <p:txBody>
          <a:bodyPr vert="horz" lIns="91415" tIns="45708" rIns="91415" bIns="457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90"/>
            <a:ext cx="3170238" cy="479425"/>
          </a:xfrm>
          <a:prstGeom prst="rect">
            <a:avLst/>
          </a:prstGeom>
        </p:spPr>
        <p:txBody>
          <a:bodyPr vert="horz" lIns="91415" tIns="45708" rIns="91415" bIns="45708" rtlCol="0" anchor="b"/>
          <a:lstStyle>
            <a:lvl1pPr algn="r">
              <a:defRPr sz="1200"/>
            </a:lvl1pPr>
          </a:lstStyle>
          <a:p>
            <a:fld id="{45E2E28A-62F3-AA44-99B8-647DE55633C7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67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35" tIns="48318" rIns="96635" bIns="483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35" tIns="48318" rIns="96635" bIns="48318" rtlCol="0"/>
          <a:lstStyle>
            <a:lvl1pPr algn="r">
              <a:defRPr sz="1200"/>
            </a:lvl1pPr>
          </a:lstStyle>
          <a:p>
            <a:fld id="{96FCCE9C-97C6-4127-8839-CAB1314A3683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5" tIns="48318" rIns="96635" bIns="483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35" tIns="48318" rIns="96635" bIns="483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3"/>
            <a:ext cx="3169920" cy="480060"/>
          </a:xfrm>
          <a:prstGeom prst="rect">
            <a:avLst/>
          </a:prstGeom>
        </p:spPr>
        <p:txBody>
          <a:bodyPr vert="horz" lIns="96635" tIns="48318" rIns="96635" bIns="483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3"/>
            <a:ext cx="3169920" cy="480060"/>
          </a:xfrm>
          <a:prstGeom prst="rect">
            <a:avLst/>
          </a:prstGeom>
        </p:spPr>
        <p:txBody>
          <a:bodyPr vert="horz" lIns="96635" tIns="48318" rIns="96635" bIns="48318" rtlCol="0" anchor="b"/>
          <a:lstStyle>
            <a:lvl1pPr algn="r">
              <a:defRPr sz="1200"/>
            </a:lvl1pPr>
          </a:lstStyle>
          <a:p>
            <a:fld id="{AF3C882C-6931-48D7-9B18-809CA6FAEAE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30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16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Problem is that these tools are largely intended for the quantitatively minded scientist who is comfortable working in plain text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47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necessarily in stats, but in all the medical journals</a:t>
            </a:r>
            <a:r>
              <a:rPr lang="en-US" baseline="0" dirty="0"/>
              <a:t> – they want word documents.</a:t>
            </a:r>
            <a:endParaRPr lang="en-US" dirty="0"/>
          </a:p>
          <a:p>
            <a:r>
              <a:rPr lang="en-US" dirty="0"/>
              <a:t>http://www.nejm.org/page/author-center/manuscript-submission, </a:t>
            </a:r>
          </a:p>
          <a:p>
            <a:r>
              <a:rPr lang="en-US" dirty="0"/>
              <a:t>http://jamanetwork.com/journals/jama/pages/instructions-for-authors#SecManuscriptFileFormats,</a:t>
            </a:r>
          </a:p>
          <a:p>
            <a:r>
              <a:rPr lang="en-US" dirty="0"/>
              <a:t>http://www.sciencemag.org/site/feature/contribinfo/prep/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29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can use R Markdown to produce</a:t>
            </a:r>
            <a:r>
              <a:rPr lang="en-US" baseline="0" dirty="0" smtClean="0"/>
              <a:t> a beautiful reproducible Word document that blends text with results. However, there are some limitations to this. First of all, I do not work with anyone who is willing to write in this type of document. My collaborators are primarily doctors who want to write in Word. I can send this beautiful Word document to my collaborators, and what they return to me usually looks like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45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This. I</a:t>
            </a:r>
            <a:r>
              <a:rPr lang="en-US" baseline="0" dirty="0" smtClean="0"/>
              <a:t> now have two choices, both of which are bad.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57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</a:t>
            </a:r>
            <a:r>
              <a:rPr lang="en-US" baseline="0" dirty="0"/>
              <a:t> want to write our manuscripts in Word.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16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Mac and Windows versions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24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update this screen</a:t>
            </a:r>
            <a:r>
              <a:rPr lang="en-US" baseline="0" dirty="0" smtClean="0"/>
              <a:t> shot for an R Markdown or and R example!!!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54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</a:t>
            </a:r>
            <a:r>
              <a:rPr lang="en-US" baseline="0" dirty="0"/>
              <a:t> with R logo here and throughout these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17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[SKIP/CUT IF NEEDED]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882C-6931-48D7-9B18-809CA6FAEAE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09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64422" y="2243956"/>
            <a:ext cx="6722378" cy="1520204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4422" y="3821621"/>
            <a:ext cx="6400800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Document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64422" y="6525841"/>
            <a:ext cx="857339" cy="1682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23C80F-5998-4C5A-8426-1B9517C724DD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8" name="Rectangle 6"/>
          <p:cNvSpPr/>
          <p:nvPr userDrawn="1"/>
        </p:nvSpPr>
        <p:spPr>
          <a:xfrm>
            <a:off x="-3995" y="913644"/>
            <a:ext cx="1756596" cy="2743956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972" h="381105">
                <a:moveTo>
                  <a:pt x="0" y="0"/>
                </a:moveTo>
                <a:lnTo>
                  <a:pt x="36763" y="105"/>
                </a:lnTo>
                <a:lnTo>
                  <a:pt x="243972" y="381105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1452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   </a:t>
            </a:r>
          </a:p>
        </p:txBody>
      </p:sp>
      <p:pic>
        <p:nvPicPr>
          <p:cNvPr id="6" name="Picture 5" descr="NM_Logo_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080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67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0" name="Picture 9" descr="NM_Logo_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Header Your Photo">
    <p:bg bwMode="gray"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6" name="Picture 5" descr="NM_Logo_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41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ection Header Your Photo">
    <p:bg bwMode="gray"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_Logo_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41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reak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" y="4267200"/>
            <a:ext cx="8534400" cy="1219200"/>
          </a:xfrm>
          <a:custGeom>
            <a:avLst/>
            <a:gdLst>
              <a:gd name="connsiteX0" fmla="*/ 0 w 8534400"/>
              <a:gd name="connsiteY0" fmla="*/ 0 h 1219200"/>
              <a:gd name="connsiteX1" fmla="*/ 8534400 w 8534400"/>
              <a:gd name="connsiteY1" fmla="*/ 0 h 1219200"/>
              <a:gd name="connsiteX2" fmla="*/ 8534400 w 8534400"/>
              <a:gd name="connsiteY2" fmla="*/ 1219200 h 1219200"/>
              <a:gd name="connsiteX3" fmla="*/ 0 w 8534400"/>
              <a:gd name="connsiteY3" fmla="*/ 1219200 h 1219200"/>
              <a:gd name="connsiteX4" fmla="*/ 0 w 8534400"/>
              <a:gd name="connsiteY4" fmla="*/ 0 h 1219200"/>
              <a:gd name="connsiteX0" fmla="*/ 0 w 8534400"/>
              <a:gd name="connsiteY0" fmla="*/ 0 h 1219200"/>
              <a:gd name="connsiteX1" fmla="*/ 8534400 w 8534400"/>
              <a:gd name="connsiteY1" fmla="*/ 0 h 1219200"/>
              <a:gd name="connsiteX2" fmla="*/ 8534400 w 8534400"/>
              <a:gd name="connsiteY2" fmla="*/ 1219200 h 1219200"/>
              <a:gd name="connsiteX3" fmla="*/ 859147 w 8534400"/>
              <a:gd name="connsiteY3" fmla="*/ 1219200 h 1219200"/>
              <a:gd name="connsiteX4" fmla="*/ 0 w 8534400"/>
              <a:gd name="connsiteY4" fmla="*/ 0 h 1219200"/>
              <a:gd name="connsiteX0" fmla="*/ 0 w 8534400"/>
              <a:gd name="connsiteY0" fmla="*/ 0 h 1219200"/>
              <a:gd name="connsiteX1" fmla="*/ 8534400 w 8534400"/>
              <a:gd name="connsiteY1" fmla="*/ 0 h 1219200"/>
              <a:gd name="connsiteX2" fmla="*/ 8534400 w 8534400"/>
              <a:gd name="connsiteY2" fmla="*/ 1219200 h 1219200"/>
              <a:gd name="connsiteX3" fmla="*/ 672376 w 8534400"/>
              <a:gd name="connsiteY3" fmla="*/ 1219200 h 1219200"/>
              <a:gd name="connsiteX4" fmla="*/ 0 w 8534400"/>
              <a:gd name="connsiteY4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34400" h="1219200">
                <a:moveTo>
                  <a:pt x="0" y="0"/>
                </a:moveTo>
                <a:lnTo>
                  <a:pt x="8534400" y="0"/>
                </a:lnTo>
                <a:lnTo>
                  <a:pt x="8534400" y="1219200"/>
                </a:lnTo>
                <a:lnTo>
                  <a:pt x="672376" y="12192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   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5584368"/>
            <a:ext cx="4386944" cy="6858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4375768"/>
            <a:ext cx="7282544" cy="993991"/>
          </a:xfrm>
        </p:spPr>
        <p:txBody>
          <a:bodyPr rIns="0" bIns="0" anchor="ctr" anchorCtr="0"/>
          <a:lstStyle>
            <a:lvl1pPr>
              <a:lnSpc>
                <a:spcPct val="90000"/>
              </a:lnSpc>
              <a:defRPr sz="28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Breaker Page Title Goes Here</a:t>
            </a:r>
          </a:p>
        </p:txBody>
      </p:sp>
      <p:pic>
        <p:nvPicPr>
          <p:cNvPr id="8" name="Picture 7" descr="NM_Logo_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94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5000" y="646545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1197" y="1621971"/>
            <a:ext cx="3767328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0422" y="1621971"/>
            <a:ext cx="3767328" cy="4093029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2424"/>
            <a:ext cx="3581400" cy="358775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68895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1624012"/>
            <a:ext cx="3770375" cy="357187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7124" y="1981200"/>
            <a:ext cx="3770375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/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5157" y="3724712"/>
            <a:ext cx="3586843" cy="347472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rgbClr val="917EA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0600" y="4038600"/>
            <a:ext cx="3579492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08036" y="3724712"/>
            <a:ext cx="3584448" cy="347472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rgbClr val="917EA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08036" y="4038600"/>
            <a:ext cx="3580898" cy="1676400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dirty="0" smtClean="0"/>
            </a:lvl1pPr>
            <a:lvl2pPr marL="206375" indent="0">
              <a:buNone/>
              <a:defRPr lang="en-US" dirty="0" smtClean="0"/>
            </a:lvl2pPr>
            <a:lvl3pPr marL="457200" indent="0">
              <a:buNone/>
              <a:defRPr lang="en-US" dirty="0" smtClean="0"/>
            </a:lvl3pPr>
            <a:lvl4pPr marL="631825" indent="0">
              <a:buNone/>
              <a:defRPr lang="en-US" dirty="0" smtClean="0"/>
            </a:lvl4pPr>
            <a:lvl5pPr marL="804862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" y="1622424"/>
            <a:ext cx="3429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908036" y="1622424"/>
            <a:ext cx="3429000" cy="199435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rgbClr val="917EAE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3755198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wo Content + Side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2424"/>
            <a:ext cx="3581400" cy="358775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3773089" cy="17113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0599" y="3652124"/>
            <a:ext cx="3581401" cy="349526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3911" y="4012035"/>
            <a:ext cx="3770375" cy="155892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5209563" y="1676400"/>
            <a:ext cx="3934437" cy="381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rgbClr val="917EAE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2937213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s +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624012"/>
            <a:ext cx="2438400" cy="357187"/>
          </a:xfrm>
        </p:spPr>
        <p:txBody>
          <a:bodyPr anchor="b"/>
          <a:lstStyle>
            <a:lvl1pPr marL="0" indent="0">
              <a:buNone/>
              <a:defRPr sz="1850" b="0">
                <a:solidFill>
                  <a:srgbClr val="917EA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197" y="1981200"/>
            <a:ext cx="2399203" cy="3733800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z="1850" smtClean="0"/>
            </a:lvl1pPr>
            <a:lvl2pPr>
              <a:defRPr lang="en-US" sz="1850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3505200" y="1622425"/>
            <a:ext cx="2209800" cy="3657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6019800" y="1622425"/>
            <a:ext cx="2209800" cy="3657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2564487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_Logo_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09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914400"/>
            <a:ext cx="6854952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1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2542593"/>
            <a:ext cx="7713969" cy="762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C80F-5998-4C5A-8426-1B9517C724DD}" type="datetimeFigureOut">
              <a:rPr lang="en-US" smtClean="0"/>
              <a:pPr/>
              <a:t>7/10/2019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3429000"/>
            <a:ext cx="6858000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rgbClr val="54585A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4" y="6400799"/>
            <a:ext cx="1422024" cy="2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0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dence image 2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_Logo_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55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_Logo_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7181273" y="22860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</p:txBody>
      </p:sp>
    </p:spTree>
    <p:extLst>
      <p:ext uri="{BB962C8B-B14F-4D97-AF65-F5344CB8AC3E}">
        <p14:creationId xmlns:p14="http://schemas.microsoft.com/office/powerpoint/2010/main" val="146814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dence Building rgb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667"/>
          <a:stretch/>
        </p:blipFill>
        <p:spPr>
          <a:xfrm>
            <a:off x="2438400" y="0"/>
            <a:ext cx="6705600" cy="68580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_Logo_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2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dence image 1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_Logo_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8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ke Forest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_Logo_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5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_Logo_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85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57150" y="-32657"/>
            <a:ext cx="7119257" cy="6939643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9257" h="6939643">
                <a:moveTo>
                  <a:pt x="3453493" y="0"/>
                </a:moveTo>
                <a:lnTo>
                  <a:pt x="7119257" y="6939643"/>
                </a:lnTo>
                <a:lnTo>
                  <a:pt x="0" y="6939643"/>
                </a:lnTo>
                <a:lnTo>
                  <a:pt x="0" y="8164"/>
                </a:lnTo>
                <a:lnTo>
                  <a:pt x="34534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256" y="2936911"/>
            <a:ext cx="3886200" cy="1143000"/>
          </a:xfr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rgbClr val="61468B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4256" y="4134995"/>
            <a:ext cx="4386944" cy="935515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_Logo_RGB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22" y="914400"/>
            <a:ext cx="2438400" cy="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61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M_Logo_RGB.eps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400381"/>
            <a:ext cx="1447800" cy="27171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197" y="1621971"/>
            <a:ext cx="7049689" cy="409302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51531" y="6525841"/>
            <a:ext cx="857339" cy="16827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9623C80F-5998-4C5A-8426-1B9517C724DD}" type="datetimeFigureOut">
              <a:rPr lang="en-US" smtClean="0"/>
              <a:pPr/>
              <a:t>7/10/2019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1994" y="6484127"/>
            <a:ext cx="5181600" cy="23126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799" y="6484127"/>
            <a:ext cx="346745" cy="231266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0" name="Rectangle 6"/>
          <p:cNvSpPr/>
          <p:nvPr userDrawn="1"/>
        </p:nvSpPr>
        <p:spPr>
          <a:xfrm>
            <a:off x="0" y="515326"/>
            <a:ext cx="685800" cy="261565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946" h="381000">
                <a:moveTo>
                  <a:pt x="0" y="0"/>
                </a:moveTo>
                <a:lnTo>
                  <a:pt x="794257" y="0"/>
                </a:lnTo>
                <a:lnTo>
                  <a:pt x="998946" y="381000"/>
                </a:lnTo>
                <a:lnTo>
                  <a:pt x="0" y="381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1452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 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7" r:id="rId2"/>
    <p:sldLayoutId id="2147483694" r:id="rId3"/>
    <p:sldLayoutId id="2147483696" r:id="rId4"/>
    <p:sldLayoutId id="2147483660" r:id="rId5"/>
    <p:sldLayoutId id="2147483695" r:id="rId6"/>
    <p:sldLayoutId id="2147483726" r:id="rId7"/>
    <p:sldLayoutId id="2147483699" r:id="rId8"/>
    <p:sldLayoutId id="2147483700" r:id="rId9"/>
    <p:sldLayoutId id="2147483701" r:id="rId10"/>
    <p:sldLayoutId id="2147483724" r:id="rId11"/>
    <p:sldLayoutId id="2147483725" r:id="rId12"/>
    <p:sldLayoutId id="2147483675" r:id="rId13"/>
    <p:sldLayoutId id="2147483650" r:id="rId14"/>
    <p:sldLayoutId id="2147483652" r:id="rId15"/>
    <p:sldLayoutId id="2147483653" r:id="rId16"/>
    <p:sldLayoutId id="2147483663" r:id="rId17"/>
    <p:sldLayoutId id="2147483662" r:id="rId18"/>
    <p:sldLayoutId id="2147483676" r:id="rId19"/>
    <p:sldLayoutId id="2147483654" r:id="rId20"/>
    <p:sldLayoutId id="2147483655" r:id="rId21"/>
    <p:sldLayoutId id="2147483723" r:id="rId2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kern="1200" spc="-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50825" algn="l" defTabSz="914400" rtl="0" eaLnBrk="1" latinLnBrk="0" hangingPunct="1">
        <a:spcBef>
          <a:spcPct val="20000"/>
        </a:spcBef>
        <a:buClr>
          <a:srgbClr val="605F62"/>
        </a:buClr>
        <a:buFont typeface="Symbol" pitchFamily="18" charset="2"/>
        <a:buChar char="-"/>
        <a:defRPr sz="1850" kern="1200" spc="-50" baseline="0">
          <a:solidFill>
            <a:schemeClr val="tx1"/>
          </a:solidFill>
          <a:latin typeface="+mn-lt"/>
          <a:ea typeface="+mn-ea"/>
          <a:cs typeface="+mn-cs"/>
        </a:defRPr>
      </a:lvl2pPr>
      <a:lvl3pPr marL="620713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3pPr>
      <a:lvl4pPr marL="804863" indent="-173038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4pPr>
      <a:lvl5pPr marL="968375" indent="-163513" algn="l" defTabSz="914400" rtl="0" eaLnBrk="1" latinLnBrk="0" hangingPunct="1">
        <a:spcBef>
          <a:spcPct val="20000"/>
        </a:spcBef>
        <a:buClr>
          <a:srgbClr val="605F62"/>
        </a:buClr>
        <a:buFont typeface="Arial" pitchFamily="34" charset="0"/>
        <a:buChar char="•"/>
        <a:defRPr sz="1400" kern="1200" spc="-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canvas.instructure.com/register" TargetMode="External"/><Relationship Id="rId4" Type="http://schemas.openxmlformats.org/officeDocument/2006/relationships/hyperlink" Target="https://canvas.instructure.com/enroll/DPCLGC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ncats.nih.gov/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mailto:stattag@northwestern.edu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6021" y="2133600"/>
            <a:ext cx="6722378" cy="2282204"/>
          </a:xfrm>
        </p:spPr>
        <p:txBody>
          <a:bodyPr/>
          <a:lstStyle/>
          <a:p>
            <a:r>
              <a:rPr lang="en-US" dirty="0" smtClean="0"/>
              <a:t>Connecting R/R Markdown and Microsoft Word using </a:t>
            </a:r>
            <a:r>
              <a:rPr lang="en-US" dirty="0" err="1" smtClean="0"/>
              <a:t>StatTag</a:t>
            </a:r>
            <a:r>
              <a:rPr lang="en-US" dirty="0" smtClean="0"/>
              <a:t> for Collaborative Reproducibility</a:t>
            </a:r>
            <a:endParaRPr lang="en-US" dirty="0">
              <a:solidFill>
                <a:srgbClr val="61468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5190226"/>
            <a:ext cx="5410200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bg1"/>
                </a:solidFill>
              </a:rPr>
              <a:t>Presented to: Insert relevant presenter information Calibri 16pt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bg1"/>
                </a:solidFill>
              </a:rPr>
              <a:t>Presented on: Month day, Year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bg1"/>
                </a:solidFill>
              </a:rPr>
              <a:t>Presented by: Insert relevant presenter information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4800600"/>
            <a:ext cx="6717199" cy="13629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 err="1" smtClean="0">
                <a:solidFill>
                  <a:srgbClr val="61468B"/>
                </a:solidFill>
              </a:rPr>
              <a:t>useR</a:t>
            </a:r>
            <a:r>
              <a:rPr lang="en-US" dirty="0" smtClean="0">
                <a:solidFill>
                  <a:srgbClr val="61468B"/>
                </a:solidFill>
              </a:rPr>
              <a:t>!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61468B"/>
                </a:solidFill>
              </a:rPr>
              <a:t>July 10, 2019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61468B"/>
                </a:solidFill>
              </a:rPr>
              <a:t>Toulouse, France</a:t>
            </a:r>
            <a:endParaRPr lang="en-US" dirty="0">
              <a:solidFill>
                <a:srgbClr val="61468B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solidFill>
                  <a:srgbClr val="61468B"/>
                </a:solidFill>
              </a:rPr>
              <a:t>Leah J. Welty, PhD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dirty="0">
              <a:solidFill>
                <a:srgbClr val="6146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2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FDBB1-1B09-4387-BA6B-7BE5D93A0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StatTag: How it Works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97707-2C6E-4364-BA30-3F3AAECE4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863" y="1447800"/>
            <a:ext cx="7049689" cy="409302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Step 2: Open Word and write some or all of your text.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131" y="399224"/>
            <a:ext cx="1646063" cy="743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3"/>
          <a:stretch/>
        </p:blipFill>
        <p:spPr>
          <a:xfrm>
            <a:off x="1126682" y="2209800"/>
            <a:ext cx="6766560" cy="347446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88729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FDBB1-1B09-4387-BA6B-7BE5D93A0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StatTag: How it Works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97707-2C6E-4364-BA30-3F3AAECE4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462" y="2007325"/>
            <a:ext cx="7049689" cy="409302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Step 3: Use StatTag to connect </a:t>
            </a:r>
            <a:r>
              <a:rPr lang="en-US" dirty="0"/>
              <a:t>your code file to the Word </a:t>
            </a:r>
            <a:r>
              <a:rPr lang="en-US" dirty="0" smtClean="0"/>
              <a:t>document.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131" y="399224"/>
            <a:ext cx="1646063" cy="7437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3"/>
          <a:stretch/>
        </p:blipFill>
        <p:spPr>
          <a:xfrm>
            <a:off x="3733800" y="2880845"/>
            <a:ext cx="4874226" cy="250279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5" y="2895600"/>
            <a:ext cx="3079591" cy="247328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8" name="Oval 27"/>
          <p:cNvSpPr/>
          <p:nvPr/>
        </p:nvSpPr>
        <p:spPr>
          <a:xfrm>
            <a:off x="3576526" y="3048000"/>
            <a:ext cx="675054" cy="7620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2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FDBB1-1B09-4387-BA6B-7BE5D93A0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StatTag: How it Works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97707-2C6E-4364-BA30-3F3AAECE4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864" y="1295400"/>
            <a:ext cx="7049689" cy="409302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Step 4: Use StatTag to identify “tags” – portions of output that you want to insert</a:t>
            </a:r>
            <a:r>
              <a:rPr lang="en-US" dirty="0"/>
              <a:t> </a:t>
            </a:r>
            <a:r>
              <a:rPr lang="en-US" dirty="0" smtClean="0"/>
              <a:t>– using a pop-up from Word.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131" y="399224"/>
            <a:ext cx="1646063" cy="7437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1" y="2057401"/>
            <a:ext cx="6778752" cy="42126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777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FDBB1-1B09-4387-BA6B-7BE5D93A0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StatTag: How it Works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97707-2C6E-4364-BA30-3F3AAECE4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863" y="1447800"/>
            <a:ext cx="7049689" cy="409302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Step 5: Use StatTag to insert “tags” in your document.  StatTag will run the code in the background and insert the results in to Word.</a:t>
            </a:r>
          </a:p>
          <a:p>
            <a:pPr marL="739775" lvl="1" indent="-457200">
              <a:buFont typeface="+mj-lt"/>
              <a:buAutoNum type="alphaLcParenR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131" y="399224"/>
            <a:ext cx="1646063" cy="7437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6995" r="49337" b="32512"/>
          <a:stretch/>
        </p:blipFill>
        <p:spPr>
          <a:xfrm>
            <a:off x="634479" y="2663364"/>
            <a:ext cx="3686228" cy="243211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8193" r="53035" b="20631"/>
          <a:stretch/>
        </p:blipFill>
        <p:spPr>
          <a:xfrm>
            <a:off x="4817103" y="2663364"/>
            <a:ext cx="3733800" cy="243211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6" name="Oval 15"/>
          <p:cNvSpPr/>
          <p:nvPr/>
        </p:nvSpPr>
        <p:spPr>
          <a:xfrm>
            <a:off x="2438400" y="4333480"/>
            <a:ext cx="675054" cy="7620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629400" y="4333480"/>
            <a:ext cx="675054" cy="7620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3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aser v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74320"/>
            <a:ext cx="8686800" cy="5959401"/>
          </a:xfrm>
        </p:spPr>
      </p:pic>
    </p:spTree>
    <p:extLst>
      <p:ext uri="{BB962C8B-B14F-4D97-AF65-F5344CB8AC3E}">
        <p14:creationId xmlns:p14="http://schemas.microsoft.com/office/powerpoint/2010/main" val="181674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StatTag: How it Works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Double-clicking a tag brings up associated code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28666" y="5986577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>
              <a:solidFill>
                <a:srgbClr val="54585A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8" y="385943"/>
            <a:ext cx="1651164" cy="74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066" y="2971800"/>
            <a:ext cx="5791200" cy="53553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292365"/>
            <a:ext cx="5761870" cy="35807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ight Arrow 5"/>
          <p:cNvSpPr/>
          <p:nvPr/>
        </p:nvSpPr>
        <p:spPr>
          <a:xfrm rot="14308342">
            <a:off x="5427143" y="4967424"/>
            <a:ext cx="931427" cy="6858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2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5128B-D2FC-4D2B-B648-3AAD4F74F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StatTag</a:t>
            </a:r>
            <a:r>
              <a:rPr lang="en-US" dirty="0"/>
              <a:t>: How it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84105-BB6A-4409-B428-64F08A38A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021" y="1295400"/>
            <a:ext cx="7657003" cy="2492829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**&gt;&gt;&gt;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ST:Value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(Label=" ", Frequency="", Type="")</a:t>
            </a:r>
          </a:p>
          <a:p>
            <a:pPr marL="0" indent="0">
              <a:buNone/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[R, SAS, or Stata code]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**&lt;&lt;&lt;</a:t>
            </a: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**&gt;&gt;&gt;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ST:Table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(Label="", Frequency="", Type="",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AllowInvalid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=True,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Decimals=0, Thousands=False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[R, SAS, or Stata code]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**&lt;&lt;&lt;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30ACC2-8333-4912-BA72-CD80057E9C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Inserting tags directly in code, or using </a:t>
            </a:r>
            <a:r>
              <a:rPr lang="en-US" dirty="0" err="1"/>
              <a:t>StatTag</a:t>
            </a:r>
            <a:r>
              <a:rPr lang="en-US" dirty="0"/>
              <a:t> dialog box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51139"/>
            <a:ext cx="7918857" cy="211465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8" y="385943"/>
            <a:ext cx="1651164" cy="74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54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</a:t>
            </a:r>
            <a:r>
              <a:rPr lang="en-US" dirty="0" err="1"/>
              <a:t>StatTag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Freely </a:t>
            </a:r>
            <a:r>
              <a:rPr lang="en-US" dirty="0" smtClean="0"/>
              <a:t>available, open source, and evolving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11793"/>
            <a:ext cx="8251492" cy="3429702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90599" y="1234440"/>
            <a:ext cx="1447800" cy="304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3200" spc="-50" dirty="0">
                <a:solidFill>
                  <a:srgbClr val="54585A"/>
                </a:solidFill>
              </a:rPr>
              <a:t>stattag.org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66035" y="2895600"/>
            <a:ext cx="838200" cy="457200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8" y="385943"/>
            <a:ext cx="1651164" cy="74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5481688"/>
            <a:ext cx="7831075" cy="10105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50" spc="-50" dirty="0" smtClean="0"/>
              <a:t>Online course available at: </a:t>
            </a:r>
            <a:r>
              <a:rPr lang="en-US" b="1" u="sng" dirty="0" smtClean="0">
                <a:hlinkClick r:id="rId4"/>
              </a:rPr>
              <a:t>https</a:t>
            </a:r>
            <a:r>
              <a:rPr lang="en-US" b="1" u="sng" dirty="0">
                <a:hlinkClick r:id="rId4"/>
              </a:rPr>
              <a:t>://</a:t>
            </a:r>
            <a:r>
              <a:rPr lang="en-US" b="1" u="sng" dirty="0" smtClean="0">
                <a:hlinkClick r:id="rId4"/>
              </a:rPr>
              <a:t>canvas.instructure.com/enroll/DPCLGC</a:t>
            </a:r>
            <a:endParaRPr lang="en-US" b="1" u="sng" dirty="0" smtClean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50" spc="-50" dirty="0" smtClean="0"/>
              <a:t>Or enter code DPCLGC at </a:t>
            </a:r>
            <a:r>
              <a:rPr lang="en-US" b="1" u="sng" dirty="0">
                <a:hlinkClick r:id="rId5"/>
              </a:rPr>
              <a:t>https://canvas.instructure.com/register</a:t>
            </a:r>
            <a:endParaRPr lang="en-US" sz="1850" b="1" spc="-50" dirty="0"/>
          </a:p>
        </p:txBody>
      </p:sp>
    </p:spTree>
    <p:extLst>
      <p:ext uri="{BB962C8B-B14F-4D97-AF65-F5344CB8AC3E}">
        <p14:creationId xmlns:p14="http://schemas.microsoft.com/office/powerpoint/2010/main" val="224803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(Really) Getting </a:t>
            </a:r>
            <a:r>
              <a:rPr lang="en-US" dirty="0" err="1"/>
              <a:t>StatTag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GitHub repo at github.com/</a:t>
            </a:r>
            <a:r>
              <a:rPr lang="en-US" dirty="0" err="1"/>
              <a:t>StatTag</a:t>
            </a:r>
            <a:r>
              <a:rPr lang="en-US" dirty="0"/>
              <a:t>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8" y="385943"/>
            <a:ext cx="1651164" cy="74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1386840"/>
            <a:ext cx="7772400" cy="441865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98169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StatTag</a:t>
            </a:r>
            <a:r>
              <a:rPr lang="en-US" dirty="0"/>
              <a:t>: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911" y="5029200"/>
            <a:ext cx="7049689" cy="1295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Read the code file &amp; parse out the tags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Send commands to the stat program and get individual results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Use Word automation to add results to the document (using native Word formatting for tables and fields).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How we built it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8" y="385943"/>
            <a:ext cx="1651164" cy="74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97243" y="1271107"/>
            <a:ext cx="7399932" cy="3541483"/>
            <a:chOff x="697243" y="1271107"/>
            <a:chExt cx="7399932" cy="35414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243" y="1271107"/>
              <a:ext cx="7399932" cy="354148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38200" y="2224636"/>
              <a:ext cx="648889" cy="3048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1100" spc="-50" dirty="0">
                  <a:solidFill>
                    <a:srgbClr val="000000"/>
                  </a:solidFill>
                </a:rPr>
                <a:t>(.do, .</a:t>
              </a:r>
              <a:r>
                <a:rPr lang="en-US" sz="1100" spc="-50" dirty="0" err="1">
                  <a:solidFill>
                    <a:srgbClr val="000000"/>
                  </a:solidFill>
                </a:rPr>
                <a:t>sas</a:t>
              </a:r>
              <a:r>
                <a:rPr lang="en-US" sz="1100" spc="-50" dirty="0">
                  <a:solidFill>
                    <a:srgbClr val="000000"/>
                  </a:solidFill>
                </a:rPr>
                <a:t>, .r)</a:t>
              </a:r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192086"/>
            <a:ext cx="1219200" cy="3807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67" y="3715486"/>
            <a:ext cx="1109663" cy="87757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31651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37160"/>
            <a:ext cx="7713969" cy="762000"/>
          </a:xfrm>
        </p:spPr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1447800"/>
            <a:ext cx="7049689" cy="4093029"/>
          </a:xfrm>
        </p:spPr>
        <p:txBody>
          <a:bodyPr/>
          <a:lstStyle/>
          <a:p>
            <a:r>
              <a:rPr lang="en-US" dirty="0"/>
              <a:t>Joint work with:</a:t>
            </a:r>
          </a:p>
          <a:p>
            <a:pPr lvl="1"/>
            <a:r>
              <a:rPr lang="en-US" dirty="0"/>
              <a:t>Luke V. Rasmussen, Lead Software Developer</a:t>
            </a:r>
          </a:p>
          <a:p>
            <a:pPr lvl="1"/>
            <a:r>
              <a:rPr lang="en-US" dirty="0"/>
              <a:t>Abigail S. Baldridge, Senior Statistical Analyst</a:t>
            </a:r>
          </a:p>
          <a:p>
            <a:pPr lvl="1"/>
            <a:r>
              <a:rPr lang="en-US" dirty="0"/>
              <a:t>Eric W. Whitley, Software Developer</a:t>
            </a:r>
          </a:p>
          <a:p>
            <a:pPr lvl="1"/>
            <a:endParaRPr lang="en-US" dirty="0"/>
          </a:p>
          <a:p>
            <a:r>
              <a:rPr lang="en-US" sz="1800" dirty="0"/>
              <a:t>This project was supported, in part, by the National Institutes of Health's </a:t>
            </a:r>
            <a:r>
              <a:rPr lang="en-US" sz="1800" u="sng" dirty="0">
                <a:hlinkClick r:id="rId2"/>
              </a:rPr>
              <a:t>National Center for Advancing Translational Sciences</a:t>
            </a:r>
            <a:r>
              <a:rPr lang="en-US" sz="1800" dirty="0"/>
              <a:t>, Grant Number UL1TR001422. </a:t>
            </a:r>
            <a:r>
              <a:rPr lang="en-US" sz="1800" i="1" dirty="0"/>
              <a:t>The content is solely the responsibility of the developers and does not necessarily represent the official views of the National Institutes of Health.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solidFill>
                  <a:srgbClr val="B0A2C5"/>
                </a:solidFill>
              </a:rPr>
              <a:pPr/>
              <a:t>2</a:t>
            </a:fld>
            <a:endParaRPr lang="en-US">
              <a:solidFill>
                <a:srgbClr val="B0A2C5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410200"/>
            <a:ext cx="219551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338250"/>
            <a:ext cx="3657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65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901" y="5090452"/>
            <a:ext cx="2103302" cy="16521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197" y="1621971"/>
            <a:ext cx="7276003" cy="4397829"/>
          </a:xfrm>
        </p:spPr>
        <p:txBody>
          <a:bodyPr/>
          <a:lstStyle/>
          <a:p>
            <a:r>
              <a:rPr lang="en-US" dirty="0"/>
              <a:t>Version Control</a:t>
            </a:r>
          </a:p>
          <a:p>
            <a:pPr lvl="1"/>
            <a:r>
              <a:rPr lang="en-US" dirty="0" err="1"/>
              <a:t>Github</a:t>
            </a:r>
            <a:endParaRPr lang="en-US" dirty="0"/>
          </a:p>
          <a:p>
            <a:pPr lvl="1"/>
            <a:r>
              <a:rPr lang="en-US" dirty="0"/>
              <a:t>Subversion, </a:t>
            </a:r>
            <a:r>
              <a:rPr lang="en-US" dirty="0" err="1"/>
              <a:t>cvs</a:t>
            </a:r>
            <a:r>
              <a:rPr lang="en-US" dirty="0"/>
              <a:t>, etc.</a:t>
            </a:r>
          </a:p>
          <a:p>
            <a:pPr lvl="1"/>
            <a:r>
              <a:rPr lang="en-US" dirty="0"/>
              <a:t>Great tools, but what about WYSISYG or non-plain text files?</a:t>
            </a:r>
          </a:p>
          <a:p>
            <a:pPr marL="206375" lvl="1" indent="0">
              <a:buNone/>
            </a:pPr>
            <a:endParaRPr lang="en-US" dirty="0"/>
          </a:p>
          <a:p>
            <a:r>
              <a:rPr lang="en-US" dirty="0"/>
              <a:t>Electronic “lab notebooks”</a:t>
            </a:r>
          </a:p>
          <a:p>
            <a:pPr lvl="1"/>
            <a:r>
              <a:rPr lang="en-US" dirty="0" err="1"/>
              <a:t>Jupyter</a:t>
            </a:r>
            <a:r>
              <a:rPr lang="en-US" dirty="0"/>
              <a:t> notebook </a:t>
            </a:r>
          </a:p>
          <a:p>
            <a:pPr lvl="1"/>
            <a:r>
              <a:rPr lang="en-US" dirty="0" err="1"/>
              <a:t>iPython</a:t>
            </a:r>
            <a:endParaRPr lang="en-US" dirty="0"/>
          </a:p>
          <a:p>
            <a:pPr marL="206375" lvl="1" indent="0">
              <a:buNone/>
            </a:pPr>
            <a:endParaRPr lang="en-US" dirty="0" smtClean="0"/>
          </a:p>
          <a:p>
            <a:r>
              <a:rPr lang="en-US" dirty="0"/>
              <a:t>“Containers” (e.g. </a:t>
            </a:r>
            <a:r>
              <a:rPr lang="en-US" dirty="0" err="1"/>
              <a:t>docker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Facilitate packaging the code, data, packages, libraries and software program/environment together </a:t>
            </a:r>
          </a:p>
          <a:p>
            <a:pPr marL="206375" lvl="1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Tech savvy tools to adopt for collaborative reproducibility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360" y="3461593"/>
            <a:ext cx="995362" cy="995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3530649"/>
            <a:ext cx="1526323" cy="857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4230" y="1247066"/>
            <a:ext cx="1921170" cy="1123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1833747"/>
            <a:ext cx="3048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3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152400"/>
            <a:ext cx="7713969" cy="762000"/>
          </a:xfrm>
        </p:spPr>
        <p:txBody>
          <a:bodyPr/>
          <a:lstStyle/>
          <a:p>
            <a:r>
              <a:rPr lang="en-US" dirty="0" smtClean="0"/>
              <a:t>Citations and 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576" y="1371600"/>
            <a:ext cx="7049689" cy="4093029"/>
          </a:xfrm>
        </p:spPr>
        <p:txBody>
          <a:bodyPr/>
          <a:lstStyle/>
          <a:p>
            <a:r>
              <a:rPr lang="en-US" dirty="0"/>
              <a:t>Welty, L.J., Rasmussen, L.V., Baldridge, A.S, and Whitley E. (2016). </a:t>
            </a:r>
            <a:r>
              <a:rPr lang="en-US" i="1" dirty="0"/>
              <a:t>StatTag</a:t>
            </a:r>
            <a:r>
              <a:rPr lang="en-US" dirty="0"/>
              <a:t>. Chicago, Illinois, United States: Galter Health Sciences Library. doi:10.18131/G3K76</a:t>
            </a:r>
          </a:p>
          <a:p>
            <a:endParaRPr lang="en-US" dirty="0"/>
          </a:p>
          <a:p>
            <a:r>
              <a:rPr lang="en-US" dirty="0" err="1" smtClean="0"/>
              <a:t>StatTag</a:t>
            </a:r>
            <a:r>
              <a:rPr lang="en-US" dirty="0" smtClean="0"/>
              <a:t> is being developed with funding through a Clinical Translational Sciences Award (CTSA) to Northwestern University. </a:t>
            </a:r>
          </a:p>
          <a:p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E-mail: </a:t>
            </a:r>
            <a:r>
              <a:rPr lang="en-US" dirty="0" smtClean="0">
                <a:hlinkClick r:id="rId2"/>
              </a:rPr>
              <a:t>stattag@northwestern.edu</a:t>
            </a:r>
            <a:endParaRPr lang="en-US" dirty="0" smtClean="0"/>
          </a:p>
          <a:p>
            <a:pPr marL="206375" lvl="1" indent="0">
              <a:buNone/>
            </a:pPr>
            <a:r>
              <a:rPr lang="en-US" i="1" dirty="0" smtClean="0"/>
              <a:t>We love feedback and </a:t>
            </a:r>
          </a:p>
          <a:p>
            <a:pPr marL="206375" lvl="1" indent="0">
              <a:buNone/>
            </a:pPr>
            <a:r>
              <a:rPr lang="en-US" i="1" dirty="0" smtClean="0"/>
              <a:t>recommendations!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57603"/>
            <a:ext cx="3657600" cy="520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628935"/>
            <a:ext cx="219551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3343411"/>
            <a:ext cx="4240810" cy="318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2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AAF88-11F6-4DE2-BAD4-F305CA508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Reproducible Research: Role of the </a:t>
            </a:r>
            <a:r>
              <a:rPr lang="en-US" dirty="0" smtClean="0"/>
              <a:t>Statistician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C2D4-D203-4F8C-9829-8F9F07ED0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41031"/>
            <a:ext cx="7766049" cy="2300041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/>
              <a:t>Reproducible +</a:t>
            </a:r>
          </a:p>
          <a:p>
            <a:pPr marL="282575" lvl="1" indent="0">
              <a:buNone/>
            </a:pPr>
            <a:r>
              <a:rPr lang="en-US" dirty="0" smtClean="0"/>
              <a:t>Investigator/client </a:t>
            </a:r>
            <a:r>
              <a:rPr lang="en-US" dirty="0"/>
              <a:t>comes back in a year with questions, we still know what we did</a:t>
            </a:r>
          </a:p>
          <a:p>
            <a:pPr marL="282575" lvl="1" indent="0">
              <a:buNone/>
            </a:pPr>
            <a:r>
              <a:rPr lang="en-US" dirty="0" smtClean="0"/>
              <a:t>Investigator/client comes </a:t>
            </a:r>
            <a:r>
              <a:rPr lang="en-US" dirty="0"/>
              <a:t>back with updated data, no problem to </a:t>
            </a:r>
            <a:r>
              <a:rPr lang="en-US" dirty="0" smtClean="0"/>
              <a:t>update</a:t>
            </a:r>
            <a:endParaRPr lang="en-US" dirty="0"/>
          </a:p>
          <a:p>
            <a:pPr marL="342900" indent="-342900"/>
            <a:endParaRPr lang="en-US" dirty="0"/>
          </a:p>
          <a:p>
            <a:pPr marL="0" indent="0" algn="ctr">
              <a:buNone/>
            </a:pPr>
            <a:r>
              <a:rPr lang="en-US" u="sng" dirty="0"/>
              <a:t>Reproducible –</a:t>
            </a:r>
          </a:p>
          <a:p>
            <a:pPr marL="282575" lvl="1" indent="0">
              <a:buNone/>
            </a:pPr>
            <a:r>
              <a:rPr lang="en-US" dirty="0"/>
              <a:t>Reproducibility only exists (to our knowledge) in the middle step</a:t>
            </a:r>
          </a:p>
          <a:p>
            <a:pPr marL="282575" lvl="1" indent="0">
              <a:buNone/>
            </a:pPr>
            <a:r>
              <a:rPr lang="en-US" dirty="0"/>
              <a:t>What if we have greater responsibilities and involvement?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61E414-6D79-493F-8FAA-9A619A117E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Challenges with </a:t>
            </a:r>
            <a:r>
              <a:rPr lang="en-US" dirty="0" smtClean="0"/>
              <a:t>Collaborations and Consultations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5D71BD8-2DD3-484A-9919-241382BD2FB1}"/>
              </a:ext>
            </a:extLst>
          </p:cNvPr>
          <p:cNvGrpSpPr/>
          <p:nvPr/>
        </p:nvGrpSpPr>
        <p:grpSpPr>
          <a:xfrm>
            <a:off x="531876" y="1682985"/>
            <a:ext cx="7772400" cy="1846660"/>
            <a:chOff x="533400" y="2590800"/>
            <a:chExt cx="7772400" cy="1846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0427FB-7B7D-4E7D-9AFA-CA3856E737D8}"/>
                </a:ext>
              </a:extLst>
            </p:cNvPr>
            <p:cNvSpPr txBox="1"/>
            <p:nvPr/>
          </p:nvSpPr>
          <p:spPr>
            <a:xfrm>
              <a:off x="533400" y="2729299"/>
              <a:ext cx="1905000" cy="646331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Investigator/client </a:t>
              </a:r>
              <a:r>
                <a:rPr lang="en-US" dirty="0">
                  <a:solidFill>
                    <a:schemeClr val="bg1"/>
                  </a:solidFill>
                </a:rPr>
                <a:t>arrives with data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A83729-5578-40B2-85CA-3372D245B131}"/>
                </a:ext>
              </a:extLst>
            </p:cNvPr>
            <p:cNvSpPr txBox="1"/>
            <p:nvPr/>
          </p:nvSpPr>
          <p:spPr>
            <a:xfrm>
              <a:off x="3429000" y="2590800"/>
              <a:ext cx="1905000" cy="120032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  <a:r>
                <a:rPr lang="en-US" dirty="0" smtClean="0">
                  <a:solidFill>
                    <a:schemeClr val="bg1"/>
                  </a:solidFill>
                </a:rPr>
                <a:t>tatisticians </a:t>
              </a:r>
              <a:r>
                <a:rPr lang="en-US" dirty="0">
                  <a:solidFill>
                    <a:schemeClr val="bg1"/>
                  </a:solidFill>
                </a:rPr>
                <a:t>take data, conduct analyses, generate report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B510945-F7D1-4E73-BADA-045F95E995E7}"/>
                </a:ext>
              </a:extLst>
            </p:cNvPr>
            <p:cNvSpPr txBox="1"/>
            <p:nvPr/>
          </p:nvSpPr>
          <p:spPr>
            <a:xfrm>
              <a:off x="6172200" y="2590800"/>
              <a:ext cx="2133600" cy="120032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(Happy) </a:t>
              </a:r>
              <a:r>
                <a:rPr lang="en-US" dirty="0" smtClean="0">
                  <a:solidFill>
                    <a:schemeClr val="bg1"/>
                  </a:solidFill>
                </a:rPr>
                <a:t>investigator/client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receives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(beautiful) report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F21A3D6-2035-4E76-9CB8-26B23B8681E1}"/>
                </a:ext>
              </a:extLst>
            </p:cNvPr>
            <p:cNvCxnSpPr/>
            <p:nvPr/>
          </p:nvCxnSpPr>
          <p:spPr>
            <a:xfrm>
              <a:off x="2438400" y="3052465"/>
              <a:ext cx="990600" cy="0"/>
            </a:xfrm>
            <a:prstGeom prst="straightConnector1">
              <a:avLst/>
            </a:prstGeom>
            <a:solidFill>
              <a:schemeClr val="tx2"/>
            </a:solidFill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C5D7B65-B0E8-4B87-AE6F-0C1CC208C6F8}"/>
                </a:ext>
              </a:extLst>
            </p:cNvPr>
            <p:cNvCxnSpPr>
              <a:endCxn id="8" idx="1"/>
            </p:cNvCxnSpPr>
            <p:nvPr/>
          </p:nvCxnSpPr>
          <p:spPr>
            <a:xfrm flipV="1">
              <a:off x="5334000" y="3052465"/>
              <a:ext cx="838200" cy="4466"/>
            </a:xfrm>
            <a:prstGeom prst="straightConnector1">
              <a:avLst/>
            </a:prstGeom>
            <a:solidFill>
              <a:schemeClr val="tx2"/>
            </a:solidFill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1469D553-3911-48D1-9099-CD2561A25FA0}"/>
                </a:ext>
              </a:extLst>
            </p:cNvPr>
            <p:cNvSpPr/>
            <p:nvPr/>
          </p:nvSpPr>
          <p:spPr>
            <a:xfrm rot="5400000">
              <a:off x="4267200" y="3249075"/>
              <a:ext cx="266700" cy="1485900"/>
            </a:xfrm>
            <a:prstGeom prst="rightBrac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274741-3498-4833-BFC8-991A7A246564}"/>
                </a:ext>
              </a:extLst>
            </p:cNvPr>
            <p:cNvSpPr txBox="1"/>
            <p:nvPr/>
          </p:nvSpPr>
          <p:spPr>
            <a:xfrm>
              <a:off x="3125724" y="4068128"/>
              <a:ext cx="350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 Markdown (or </a:t>
              </a:r>
              <a:r>
                <a:rPr lang="en-US" dirty="0" err="1" smtClean="0"/>
                <a:t>knitR</a:t>
              </a:r>
              <a:r>
                <a:rPr lang="en-US" dirty="0" smtClean="0"/>
                <a:t>) </a:t>
              </a:r>
              <a:r>
                <a:rPr lang="en-US" dirty="0"/>
                <a:t>ideal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339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 Word is Ubiquitous for Manuscript Preparation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4916657"/>
            <a:ext cx="5701604" cy="457200"/>
          </a:xfrm>
        </p:spPr>
        <p:txBody>
          <a:bodyPr/>
          <a:lstStyle/>
          <a:p>
            <a:pPr indent="0">
              <a:buNone/>
            </a:pPr>
            <a:r>
              <a:rPr lang="en-US" dirty="0"/>
              <a:t>“</a:t>
            </a:r>
            <a:r>
              <a:rPr lang="en-US" i="1" dirty="0"/>
              <a:t>Science</a:t>
            </a:r>
            <a:r>
              <a:rPr lang="en-US" dirty="0"/>
              <a:t> </a:t>
            </a:r>
            <a:r>
              <a:rPr lang="en-US" b="1" dirty="0"/>
              <a:t>prefers to receive files in Word’s .</a:t>
            </a:r>
            <a:r>
              <a:rPr lang="en-US" b="1" dirty="0" err="1"/>
              <a:t>docx</a:t>
            </a:r>
            <a:r>
              <a:rPr lang="en-US" b="1" dirty="0"/>
              <a:t> </a:t>
            </a:r>
            <a:r>
              <a:rPr lang="en-US" dirty="0"/>
              <a:t>format.”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Clinical </a:t>
            </a:r>
            <a:r>
              <a:rPr lang="en-US" smtClean="0"/>
              <a:t>and Basic </a:t>
            </a:r>
            <a:r>
              <a:rPr lang="en-US" dirty="0" smtClean="0"/>
              <a:t>Sciences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50" y="1390650"/>
            <a:ext cx="36671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59" y="2466975"/>
            <a:ext cx="26574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919450" y="3328987"/>
            <a:ext cx="7233950" cy="1014413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174625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5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50825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Symbol" pitchFamily="18" charset="2"/>
              <a:buChar char="-"/>
              <a:defRPr sz="185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0713" indent="-163513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4863" indent="-173038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8375" indent="-163513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Clr>
                <a:srgbClr val="917EAE"/>
              </a:buClr>
              <a:buFont typeface="Arial" pitchFamily="34" charset="0"/>
              <a:buNone/>
            </a:pPr>
            <a:endParaRPr lang="en-US" i="1" dirty="0">
              <a:solidFill>
                <a:srgbClr val="54585A"/>
              </a:solidFill>
            </a:endParaRPr>
          </a:p>
          <a:p>
            <a:pPr indent="0">
              <a:buClr>
                <a:srgbClr val="917EAE"/>
              </a:buClr>
              <a:buFont typeface="Arial" pitchFamily="34" charset="0"/>
              <a:buNone/>
            </a:pPr>
            <a:r>
              <a:rPr lang="en-US" i="1" dirty="0">
                <a:solidFill>
                  <a:srgbClr val="54585A"/>
                </a:solidFill>
              </a:rPr>
              <a:t>“For submission and review, please submit the manuscript as a </a:t>
            </a:r>
            <a:r>
              <a:rPr lang="en-US" b="1" i="1" dirty="0">
                <a:solidFill>
                  <a:srgbClr val="54585A"/>
                </a:solidFill>
              </a:rPr>
              <a:t>Word document</a:t>
            </a:r>
            <a:r>
              <a:rPr lang="en-US" i="1" dirty="0">
                <a:solidFill>
                  <a:srgbClr val="54585A"/>
                </a:solidFill>
              </a:rPr>
              <a:t>.  Do not submit your manuscript in PDF format.”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44850" y="2114551"/>
            <a:ext cx="7208550" cy="70484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174625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5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50825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Symbol" pitchFamily="18" charset="2"/>
              <a:buChar char="-"/>
              <a:defRPr sz="185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0713" indent="-163513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4863" indent="-173038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8375" indent="-163513" algn="l" defTabSz="914400" rtl="0" eaLnBrk="1" latinLnBrk="0" hangingPunct="1">
              <a:spcBef>
                <a:spcPct val="20000"/>
              </a:spcBef>
              <a:buClr>
                <a:srgbClr val="605F62"/>
              </a:buClr>
              <a:buFont typeface="Arial" pitchFamily="34" charset="0"/>
              <a:buChar char="•"/>
              <a:defRPr sz="1400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Clr>
                <a:srgbClr val="917EAE"/>
              </a:buClr>
              <a:buFont typeface="Arial" pitchFamily="34" charset="0"/>
              <a:buNone/>
            </a:pPr>
            <a:r>
              <a:rPr lang="en-US" i="1" dirty="0">
                <a:solidFill>
                  <a:srgbClr val="54585A"/>
                </a:solidFill>
              </a:rPr>
              <a:t>“All text…should be in one double-spaced electronic document (preferably a </a:t>
            </a:r>
            <a:r>
              <a:rPr lang="en-US" b="1" i="1" dirty="0">
                <a:solidFill>
                  <a:srgbClr val="54585A"/>
                </a:solidFill>
              </a:rPr>
              <a:t>Word</a:t>
            </a:r>
            <a:r>
              <a:rPr lang="en-US" i="1" dirty="0">
                <a:solidFill>
                  <a:srgbClr val="54585A"/>
                </a:solidFill>
              </a:rPr>
              <a:t> </a:t>
            </a:r>
            <a:r>
              <a:rPr lang="en-US" b="1" i="1" dirty="0">
                <a:solidFill>
                  <a:srgbClr val="54585A"/>
                </a:solidFill>
              </a:rPr>
              <a:t>Doc</a:t>
            </a:r>
            <a:r>
              <a:rPr lang="en-US" i="1" dirty="0">
                <a:solidFill>
                  <a:srgbClr val="54585A"/>
                </a:solidFill>
              </a:rPr>
              <a:t>)”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599" y="4554707"/>
            <a:ext cx="1497874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9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34" y="1295400"/>
            <a:ext cx="6714066" cy="46482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 Markdown and Microsoft Word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Rmd</a:t>
            </a:r>
            <a:r>
              <a:rPr lang="en-US" dirty="0"/>
              <a:t> file can generate a .rtf (.</a:t>
            </a:r>
            <a:r>
              <a:rPr lang="en-US" dirty="0" err="1"/>
              <a:t>docx</a:t>
            </a:r>
            <a:r>
              <a:rPr lang="en-US" dirty="0"/>
              <a:t>) file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16" y="1390650"/>
            <a:ext cx="5615552" cy="509058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13163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Limitations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 send my collaborators the dynamic document, they send back: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86839"/>
            <a:ext cx="7315200" cy="483054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95300" y="3200400"/>
            <a:ext cx="7696200" cy="101566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Two bad choices: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Continue in Word, and </a:t>
            </a:r>
            <a:r>
              <a:rPr lang="en-US" sz="2000" dirty="0" smtClean="0">
                <a:solidFill>
                  <a:srgbClr val="FFFFFF"/>
                </a:solidFill>
              </a:rPr>
              <a:t>lose reproducibility.</a:t>
            </a:r>
            <a:endParaRPr lang="en-US" sz="2000" dirty="0">
              <a:solidFill>
                <a:srgbClr val="FFFF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FFFFFF"/>
                </a:solidFill>
              </a:rPr>
              <a:t>Re-enter all of their changes in my source “.</a:t>
            </a:r>
            <a:r>
              <a:rPr lang="en-US" sz="2000" dirty="0" err="1">
                <a:solidFill>
                  <a:srgbClr val="FFFFFF"/>
                </a:solidFill>
              </a:rPr>
              <a:t>rmd</a:t>
            </a:r>
            <a:r>
              <a:rPr lang="en-US" sz="2000" dirty="0">
                <a:solidFill>
                  <a:srgbClr val="FFFFFF"/>
                </a:solidFill>
              </a:rPr>
              <a:t>” file.</a:t>
            </a:r>
          </a:p>
        </p:txBody>
      </p:sp>
    </p:spTree>
    <p:extLst>
      <p:ext uri="{BB962C8B-B14F-4D97-AF65-F5344CB8AC3E}">
        <p14:creationId xmlns:p14="http://schemas.microsoft.com/office/powerpoint/2010/main" val="58262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Limitations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" t="6751"/>
          <a:stretch/>
        </p:blipFill>
        <p:spPr>
          <a:xfrm>
            <a:off x="838200" y="2133600"/>
            <a:ext cx="7619999" cy="2347851"/>
          </a:xfr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Collaborators and plain text editors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1682710"/>
            <a:ext cx="6858000" cy="3746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50" spc="-50" dirty="0" smtClean="0">
                <a:solidFill>
                  <a:srgbClr val="54585A"/>
                </a:solidFill>
              </a:rPr>
              <a:t>Markdown and </a:t>
            </a:r>
            <a:r>
              <a:rPr lang="en-US" sz="1850" spc="-50" dirty="0" err="1" smtClean="0">
                <a:solidFill>
                  <a:srgbClr val="54585A"/>
                </a:solidFill>
              </a:rPr>
              <a:t>knitR</a:t>
            </a:r>
            <a:r>
              <a:rPr lang="en-US" sz="1850" spc="-50" dirty="0" smtClean="0">
                <a:solidFill>
                  <a:srgbClr val="54585A"/>
                </a:solidFill>
              </a:rPr>
              <a:t> require drafting documents in a plain text editor:</a:t>
            </a:r>
            <a:endParaRPr lang="en-US" sz="1850" spc="-50" dirty="0">
              <a:solidFill>
                <a:srgbClr val="54585A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4792561"/>
            <a:ext cx="5766352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Are your collaborators willing to </a:t>
            </a:r>
            <a:r>
              <a:rPr lang="en-US" dirty="0">
                <a:solidFill>
                  <a:prstClr val="white"/>
                </a:solidFill>
              </a:rPr>
              <a:t>work this way?  My collaborators (primarily doctors and social scientists) are not. </a:t>
            </a:r>
          </a:p>
        </p:txBody>
      </p:sp>
    </p:spTree>
    <p:extLst>
      <p:ext uri="{BB962C8B-B14F-4D97-AF65-F5344CB8AC3E}">
        <p14:creationId xmlns:p14="http://schemas.microsoft.com/office/powerpoint/2010/main" val="142694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StatTag</a:t>
            </a:r>
            <a:r>
              <a:rPr lang="en-US" dirty="0" smtClean="0"/>
              <a:t>: A complementary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576" y="1500302"/>
            <a:ext cx="7239000" cy="4953000"/>
          </a:xfrm>
        </p:spPr>
        <p:txBody>
          <a:bodyPr/>
          <a:lstStyle/>
          <a:p>
            <a:r>
              <a:rPr lang="en-US" dirty="0" smtClean="0"/>
              <a:t>StatTag </a:t>
            </a:r>
            <a:r>
              <a:rPr lang="en-US" dirty="0"/>
              <a:t>creates </a:t>
            </a:r>
            <a:r>
              <a:rPr lang="en-US" dirty="0" smtClean="0"/>
              <a:t>a link </a:t>
            </a:r>
            <a:r>
              <a:rPr lang="en-US" dirty="0"/>
              <a:t>between </a:t>
            </a:r>
            <a:r>
              <a:rPr lang="en-US" dirty="0" smtClean="0"/>
              <a:t>a statistical code file and a Word document</a:t>
            </a:r>
          </a:p>
          <a:p>
            <a:endParaRPr lang="en-US" dirty="0"/>
          </a:p>
          <a:p>
            <a:r>
              <a:rPr lang="en-US" dirty="0" smtClean="0"/>
              <a:t>Embeds output (values, tables, figures, verbatim) in document</a:t>
            </a:r>
          </a:p>
          <a:p>
            <a:endParaRPr lang="en-US" dirty="0" smtClean="0"/>
          </a:p>
          <a:p>
            <a:r>
              <a:rPr lang="en-US" dirty="0" smtClean="0"/>
              <a:t>Can </a:t>
            </a:r>
            <a:r>
              <a:rPr lang="en-US" dirty="0"/>
              <a:t>work </a:t>
            </a:r>
            <a:r>
              <a:rPr lang="en-US" u="sng" dirty="0"/>
              <a:t>separately</a:t>
            </a:r>
            <a:r>
              <a:rPr lang="en-US" dirty="0"/>
              <a:t> on the code and the Word document but retain </a:t>
            </a:r>
            <a:r>
              <a:rPr lang="en-US" dirty="0" smtClean="0"/>
              <a:t>link</a:t>
            </a:r>
            <a:endParaRPr lang="en-US" dirty="0"/>
          </a:p>
          <a:p>
            <a:endParaRPr lang="en-US" u="sng" dirty="0" smtClean="0"/>
          </a:p>
          <a:p>
            <a:r>
              <a:rPr lang="en-US" u="sng" dirty="0" smtClean="0"/>
              <a:t>Software </a:t>
            </a:r>
            <a:r>
              <a:rPr lang="en-US" u="sng" dirty="0"/>
              <a:t>agnostic</a:t>
            </a:r>
            <a:r>
              <a:rPr lang="en-US" dirty="0"/>
              <a:t>: connects </a:t>
            </a:r>
            <a:r>
              <a:rPr lang="en-US" dirty="0" smtClean="0"/>
              <a:t>R, R Markdown (or Stata</a:t>
            </a:r>
            <a:r>
              <a:rPr lang="en-US" dirty="0"/>
              <a:t>, </a:t>
            </a:r>
            <a:r>
              <a:rPr lang="en-US" dirty="0" smtClean="0"/>
              <a:t>SAS) to </a:t>
            </a:r>
            <a:r>
              <a:rPr lang="en-US" dirty="0"/>
              <a:t>Word </a:t>
            </a:r>
            <a:r>
              <a:rPr lang="en-US" dirty="0" smtClean="0"/>
              <a:t>document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Can </a:t>
            </a:r>
            <a:r>
              <a:rPr lang="en-US" dirty="0"/>
              <a:t>connect multiple code files </a:t>
            </a:r>
            <a:r>
              <a:rPr lang="en-US" dirty="0" smtClean="0"/>
              <a:t>to </a:t>
            </a:r>
            <a:r>
              <a:rPr lang="en-US" dirty="0"/>
              <a:t>the same </a:t>
            </a:r>
            <a:r>
              <a:rPr lang="en-US" dirty="0" smtClean="0"/>
              <a:t>document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06375" lvl="1" indent="0">
              <a:buNone/>
            </a:pPr>
            <a:endParaRPr lang="en-US" dirty="0"/>
          </a:p>
          <a:p>
            <a:pPr marL="206375" lvl="1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Incorporate existing strengths, pragmatic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28666" y="5986577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850" spc="-5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8" y="385943"/>
            <a:ext cx="1651164" cy="74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5182756"/>
            <a:ext cx="1230708" cy="93486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846583" y="5023035"/>
            <a:ext cx="5029200" cy="1455576"/>
            <a:chOff x="3456051" y="4997726"/>
            <a:chExt cx="5029200" cy="145557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051" y="4997726"/>
              <a:ext cx="5029200" cy="1455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56051" y="4997726"/>
              <a:ext cx="1123950" cy="1304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086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FDBB1-1B09-4387-BA6B-7BE5D93A0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StatTag: How it Works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97707-2C6E-4364-BA30-3F3AAECE4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863" y="1447800"/>
            <a:ext cx="7049689" cy="409302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Step 1: Write </a:t>
            </a:r>
            <a:r>
              <a:rPr lang="en-US" dirty="0"/>
              <a:t>your </a:t>
            </a:r>
            <a:r>
              <a:rPr lang="en-US" dirty="0" smtClean="0"/>
              <a:t>R/R Markdown code.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131" y="399224"/>
            <a:ext cx="1646063" cy="7437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28" y="1935480"/>
            <a:ext cx="4622003" cy="371202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09890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rthwestern Medicine Low Brand">
  <a:themeElements>
    <a:clrScheme name="NM Colors">
      <a:dk1>
        <a:srgbClr val="54585A"/>
      </a:dk1>
      <a:lt1>
        <a:sysClr val="window" lastClr="FFFFFF"/>
      </a:lt1>
      <a:dk2>
        <a:srgbClr val="61468B"/>
      </a:dk2>
      <a:lt2>
        <a:srgbClr val="CFC7DC"/>
      </a:lt2>
      <a:accent1>
        <a:srgbClr val="917EAE"/>
      </a:accent1>
      <a:accent2>
        <a:srgbClr val="B0A2C5"/>
      </a:accent2>
      <a:accent3>
        <a:srgbClr val="00A144"/>
      </a:accent3>
      <a:accent4>
        <a:srgbClr val="CFD641"/>
      </a:accent4>
      <a:accent5>
        <a:srgbClr val="EDAC1A"/>
      </a:accent5>
      <a:accent6>
        <a:srgbClr val="DF6426"/>
      </a:accent6>
      <a:hlink>
        <a:srgbClr val="B1ACCE"/>
      </a:hlink>
      <a:folHlink>
        <a:srgbClr val="D4D5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>
          <a:lnSpc>
            <a:spcPct val="90000"/>
          </a:lnSpc>
          <a:spcBef>
            <a:spcPts val="600"/>
          </a:spcBef>
          <a:defRPr sz="1850" spc="-5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17448</TotalTime>
  <Words>1054</Words>
  <Application>Microsoft Office PowerPoint</Application>
  <PresentationFormat>Affichage à l'écran (4:3)</PresentationFormat>
  <Paragraphs>143</Paragraphs>
  <Slides>21</Slides>
  <Notes>10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Courier New</vt:lpstr>
      <vt:lpstr>Symbol</vt:lpstr>
      <vt:lpstr>Northwestern Medicine Low Brand</vt:lpstr>
      <vt:lpstr>Connecting R/R Markdown and Microsoft Word using StatTag for Collaborative Reproducibility</vt:lpstr>
      <vt:lpstr>Disclosures</vt:lpstr>
      <vt:lpstr>Reproducible Research: Role of the Statistician</vt:lpstr>
      <vt:lpstr>MS Word is Ubiquitous for Manuscript Preparation</vt:lpstr>
      <vt:lpstr>R Markdown and Microsoft Word</vt:lpstr>
      <vt:lpstr>Practical Limitations</vt:lpstr>
      <vt:lpstr>Practical Limitations</vt:lpstr>
      <vt:lpstr>StatTag: A complementary approach</vt:lpstr>
      <vt:lpstr>StatTag: How it Works</vt:lpstr>
      <vt:lpstr>StatTag: How it Works</vt:lpstr>
      <vt:lpstr>StatTag: How it Works</vt:lpstr>
      <vt:lpstr>StatTag: How it Works</vt:lpstr>
      <vt:lpstr>StatTag: How it Works</vt:lpstr>
      <vt:lpstr>Présentation PowerPoint</vt:lpstr>
      <vt:lpstr>StatTag: How it Works</vt:lpstr>
      <vt:lpstr>StatTag: How it works</vt:lpstr>
      <vt:lpstr>Getting StatTag</vt:lpstr>
      <vt:lpstr>(Really) Getting StatTag</vt:lpstr>
      <vt:lpstr>StatTag: Architecture</vt:lpstr>
      <vt:lpstr>Future directions</vt:lpstr>
      <vt:lpstr>Citations and Acknowledgements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Northwestern Medicine</dc:title>
  <dc:creator>Landor Associates Chicago</dc:creator>
  <cp:lastModifiedBy>preview</cp:lastModifiedBy>
  <cp:revision>602</cp:revision>
  <cp:lastPrinted>2016-09-27T18:57:32Z</cp:lastPrinted>
  <dcterms:created xsi:type="dcterms:W3CDTF">2013-12-16T14:50:03Z</dcterms:created>
  <dcterms:modified xsi:type="dcterms:W3CDTF">2019-07-10T11:43:35Z</dcterms:modified>
</cp:coreProperties>
</file>