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642" r:id="rId5"/>
  </p:sldMasterIdLst>
  <p:notesMasterIdLst>
    <p:notesMasterId r:id="rId27"/>
  </p:notesMasterIdLst>
  <p:handoutMasterIdLst>
    <p:handoutMasterId r:id="rId28"/>
  </p:handoutMasterIdLst>
  <p:sldIdLst>
    <p:sldId id="1720" r:id="rId6"/>
    <p:sldId id="1884" r:id="rId7"/>
    <p:sldId id="257" r:id="rId8"/>
    <p:sldId id="1885" r:id="rId9"/>
    <p:sldId id="270" r:id="rId10"/>
    <p:sldId id="273" r:id="rId11"/>
    <p:sldId id="275" r:id="rId12"/>
    <p:sldId id="277" r:id="rId13"/>
    <p:sldId id="271" r:id="rId14"/>
    <p:sldId id="1886" r:id="rId15"/>
    <p:sldId id="274" r:id="rId16"/>
    <p:sldId id="279" r:id="rId17"/>
    <p:sldId id="278" r:id="rId18"/>
    <p:sldId id="280" r:id="rId19"/>
    <p:sldId id="1887" r:id="rId20"/>
    <p:sldId id="281" r:id="rId21"/>
    <p:sldId id="1888" r:id="rId22"/>
    <p:sldId id="1889" r:id="rId23"/>
    <p:sldId id="284" r:id="rId24"/>
    <p:sldId id="1890" r:id="rId25"/>
    <p:sldId id="1532" r:id="rId26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2"/>
    <a:srgbClr val="DF6C47"/>
    <a:srgbClr val="40787C"/>
    <a:srgbClr val="D2D2D2"/>
    <a:srgbClr val="000000"/>
    <a:srgbClr val="0078D4"/>
    <a:srgbClr val="FFFFFF"/>
    <a:srgbClr val="1A1A1A"/>
    <a:srgbClr val="107C1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8" autoAdjust="0"/>
    <p:restoredTop sz="92077" autoAdjust="0"/>
  </p:normalViewPr>
  <p:slideViewPr>
    <p:cSldViewPr snapToGrid="0">
      <p:cViewPr varScale="1">
        <p:scale>
          <a:sx n="74" d="100"/>
          <a:sy n="74" d="100"/>
        </p:scale>
        <p:origin x="1164" y="66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 showGuides="1">
      <p:cViewPr varScale="1">
        <p:scale>
          <a:sx n="84" d="100"/>
          <a:sy n="84" d="100"/>
        </p:scale>
        <p:origin x="2934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7/11/2019 9:55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7/11/2019 9:54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072DC8-D49D-432C-9D46-A7718B5F5490}" type="datetime8">
              <a:rPr lang="en-US" smtClean="0"/>
              <a:t>7/11/2019 9:54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0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7/11/2019 10:40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D3453B0B-33DE-4ED0-A610-D76D0E610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4572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4572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1C0FF7-08A2-4D33-80AC-371DB3C37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98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8454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 userDrawn="1">
          <p15:clr>
            <a:srgbClr val="5ACBF0"/>
          </p15:clr>
        </p15:guide>
        <p15:guide id="29" orient="horz" pos="1271" userDrawn="1">
          <p15:clr>
            <a:srgbClr val="5ACBF0"/>
          </p15:clr>
        </p15:guide>
        <p15:guide id="30" orient="horz" pos="288" userDrawn="1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7286650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 userDrawn="1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 userDrawn="1">
          <p15:clr>
            <a:srgbClr val="C35EA4"/>
          </p15:clr>
        </p15:guide>
        <p15:guide id="11" pos="2993">
          <p15:clr>
            <a:srgbClr val="5ACBF0"/>
          </p15:clr>
        </p15:guide>
        <p15:guide id="12" pos="3543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26892293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 userDrawn="1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 userDrawn="1">
          <p15:clr>
            <a:srgbClr val="C35EA4"/>
          </p15:clr>
        </p15:guide>
        <p15:guide id="8" pos="3544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242951245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 userDrawn="1">
          <p15:clr>
            <a:srgbClr val="C35EA4"/>
          </p15:clr>
        </p15:guide>
        <p15:guide id="5" pos="2993">
          <p15:clr>
            <a:srgbClr val="5ACBF0"/>
          </p15:clr>
        </p15:guide>
        <p15:guide id="6" pos="3547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E20F66-3D69-4869-830F-8175356FD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74405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7E6547-3ED1-4E86-946E-ABAE87453F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10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 userDrawn="1">
          <p15:clr>
            <a:srgbClr val="5ACBF0"/>
          </p15:clr>
        </p15:guide>
        <p15:guide id="3" orient="horz" pos="1914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72114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053E6D-3022-4F5D-B16F-2D826F1E8E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58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27" userDrawn="1">
          <p15:clr>
            <a:srgbClr val="5ACBF0"/>
          </p15:clr>
        </p15:guide>
        <p15:guide id="3" orient="horz" pos="1911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9" name="MS logo gray - EMF" descr="Microsoft logo, gray text version">
            <a:extLst>
              <a:ext uri="{FF2B5EF4-FFF2-40B4-BE49-F238E27FC236}">
                <a16:creationId xmlns:a16="http://schemas.microsoft.com/office/drawing/2014/main" id="{D03FE64B-525F-4B73-8C45-B4BC3BAD6A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DC53B0-2DDE-4181-A709-C2651853C0C6}"/>
              </a:ext>
            </a:extLst>
          </p:cNvPr>
          <p:cNvSpPr/>
          <p:nvPr userDrawn="1"/>
        </p:nvSpPr>
        <p:spPr bwMode="auto">
          <a:xfrm>
            <a:off x="5326062" y="0"/>
            <a:ext cx="6865937" cy="6865937"/>
          </a:xfrm>
          <a:prstGeom prst="rect">
            <a:avLst/>
          </a:prstGeom>
          <a:solidFill>
            <a:srgbClr val="D2D2D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1E4C37-27AF-4034-9B37-48F67F301B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30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 userDrawn="1">
          <p15:clr>
            <a:srgbClr val="5ACBF0"/>
          </p15:clr>
        </p15:guide>
        <p15:guide id="3" pos="3355" userDrawn="1">
          <p15:clr>
            <a:srgbClr val="FBAE40"/>
          </p15:clr>
        </p15:guide>
        <p15:guide id="5" orient="horz" pos="2160" userDrawn="1">
          <p15:clr>
            <a:srgbClr val="FBAE40"/>
          </p15:clr>
        </p15:guide>
        <p15:guide id="6" orient="horz" pos="2229" userDrawn="1">
          <p15:clr>
            <a:srgbClr val="5ACBF0"/>
          </p15:clr>
        </p15:guide>
        <p15:guide id="7" pos="2996" userDrawn="1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82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4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87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4" name="MS logo gray - EMF" descr="Microsoft logo, gray text version">
            <a:extLst>
              <a:ext uri="{FF2B5EF4-FFF2-40B4-BE49-F238E27FC236}">
                <a16:creationId xmlns:a16="http://schemas.microsoft.com/office/drawing/2014/main" id="{59104CAE-91B8-4A7E-9F8E-214C5F880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288" userDrawn="1">
          <p15:clr>
            <a:srgbClr val="5ACBF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49C-4ABC-43B1-ACCB-CCF6CA62D617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1BA-7950-4690-98D4-45FF3148F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07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49C-4ABC-43B1-ACCB-CCF6CA62D617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1BA-7950-4690-98D4-45FF3148F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01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4572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4572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11527229-DBED-4F7D-9D9A-03EC2258F2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A12647-7FD7-4932-9C98-FBEC14526F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12" name="MS logo white - EMF" descr="Microsoft logo white text version">
            <a:extLst>
              <a:ext uri="{FF2B5EF4-FFF2-40B4-BE49-F238E27FC236}">
                <a16:creationId xmlns:a16="http://schemas.microsoft.com/office/drawing/2014/main" id="{788172BF-1F8C-429F-A472-2CEAB69292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175A47-8182-4670-B2D6-00FA669A5BB4}"/>
              </a:ext>
            </a:extLst>
          </p:cNvPr>
          <p:cNvSpPr/>
          <p:nvPr userDrawn="1"/>
        </p:nvSpPr>
        <p:spPr bwMode="auto">
          <a:xfrm>
            <a:off x="5326062" y="0"/>
            <a:ext cx="6865937" cy="6865937"/>
          </a:xfrm>
          <a:prstGeom prst="rect">
            <a:avLst/>
          </a:prstGeom>
          <a:solidFill>
            <a:srgbClr val="D2D2D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B3939-6EBD-404A-BE46-D596AFDB5E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8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79F1C9-08E0-4C79-B89A-07D37713CC81}"/>
              </a:ext>
            </a:extLst>
          </p:cNvPr>
          <p:cNvSpPr/>
          <p:nvPr userDrawn="1"/>
        </p:nvSpPr>
        <p:spPr bwMode="auto">
          <a:xfrm>
            <a:off x="5326062" y="0"/>
            <a:ext cx="6865937" cy="6865937"/>
          </a:xfrm>
          <a:prstGeom prst="rect">
            <a:avLst/>
          </a:prstGeom>
          <a:solidFill>
            <a:srgbClr val="DF6C4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DC08157-A48C-4ACA-A5BB-EE2A866E10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13F888-410B-4A69-B710-9CC4CD3643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3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 userDrawn="1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10" name="MS logo white - EMF" descr="Microsoft logo white text version">
            <a:extLst>
              <a:ext uri="{FF2B5EF4-FFF2-40B4-BE49-F238E27FC236}">
                <a16:creationId xmlns:a16="http://schemas.microsoft.com/office/drawing/2014/main" id="{CA27734F-A502-4B5B-8EC7-6E115B31C6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7C96EA2-D6B1-409C-B45A-17BE3FC054D5}"/>
              </a:ext>
            </a:extLst>
          </p:cNvPr>
          <p:cNvSpPr/>
          <p:nvPr userDrawn="1"/>
        </p:nvSpPr>
        <p:spPr bwMode="auto">
          <a:xfrm>
            <a:off x="5326062" y="0"/>
            <a:ext cx="6865937" cy="6865937"/>
          </a:xfrm>
          <a:prstGeom prst="rect">
            <a:avLst/>
          </a:prstGeom>
          <a:solidFill>
            <a:srgbClr val="DF6C4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BBDE3B-BB9B-4B47-A02F-BD18978221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0470" y="886333"/>
            <a:ext cx="3939065" cy="5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1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  <p:pic>
        <p:nvPicPr>
          <p:cNvPr id="10" name="MS logo white - EMF" descr="Microsoft logo white text version">
            <a:extLst>
              <a:ext uri="{FF2B5EF4-FFF2-40B4-BE49-F238E27FC236}">
                <a16:creationId xmlns:a16="http://schemas.microsoft.com/office/drawing/2014/main" id="{CC434C0E-1C79-42AF-9F32-26BBBFEF9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36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281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0607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734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5004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88545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014188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814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9521633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D3453B0B-33DE-4ED0-A610-D76D0E610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</p:spTree>
    <p:extLst>
      <p:ext uri="{BB962C8B-B14F-4D97-AF65-F5344CB8AC3E}">
        <p14:creationId xmlns:p14="http://schemas.microsoft.com/office/powerpoint/2010/main" val="3481403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89815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3730838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399504-2866-446F-A3DB-56B74A101E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88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8863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0CA38-BAD9-45F6-AF49-D0E433A8ED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80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1712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5EFE0-896A-4AE0-BEAD-F7806D4970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28" y="3623190"/>
            <a:ext cx="2136160" cy="32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7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1657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09340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4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680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4" orient="horz" pos="1272" userDrawn="1">
          <p15:clr>
            <a:srgbClr val="5ACBF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25626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5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6EB48F5B-FA46-418B-8BEE-9F0C23C84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2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8330381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  <p15:guide id="5" orient="horz" pos="904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6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 userDrawn="1">
          <p15:clr>
            <a:srgbClr val="5ACBF0"/>
          </p15:clr>
        </p15:guide>
        <p15:guide id="4" orient="horz" pos="1276" userDrawn="1">
          <p15:clr>
            <a:srgbClr val="5ACBF0"/>
          </p15:clr>
        </p15:guide>
        <p15:guide id="5" orient="horz" pos="2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80" r:id="rId2"/>
    <p:sldLayoutId id="2147484609" r:id="rId3"/>
    <p:sldLayoutId id="2147484741" r:id="rId4"/>
    <p:sldLayoutId id="2147484240" r:id="rId5"/>
    <p:sldLayoutId id="2147484241" r:id="rId6"/>
    <p:sldLayoutId id="2147484474" r:id="rId7"/>
    <p:sldLayoutId id="2147484245" r:id="rId8"/>
    <p:sldLayoutId id="2147484247" r:id="rId9"/>
    <p:sldLayoutId id="2147484639" r:id="rId10"/>
    <p:sldLayoutId id="2147484603" r:id="rId11"/>
    <p:sldLayoutId id="2147484700" r:id="rId12"/>
    <p:sldLayoutId id="2147484701" r:id="rId13"/>
    <p:sldLayoutId id="2147484702" r:id="rId14"/>
    <p:sldLayoutId id="2147484249" r:id="rId15"/>
    <p:sldLayoutId id="2147484640" r:id="rId16"/>
    <p:sldLayoutId id="2147484582" r:id="rId17"/>
    <p:sldLayoutId id="2147484641" r:id="rId18"/>
    <p:sldLayoutId id="2147484584" r:id="rId19"/>
    <p:sldLayoutId id="2147484583" r:id="rId20"/>
    <p:sldLayoutId id="2147484256" r:id="rId21"/>
    <p:sldLayoutId id="2147484257" r:id="rId22"/>
    <p:sldLayoutId id="2147484585" r:id="rId23"/>
    <p:sldLayoutId id="2147484299" r:id="rId24"/>
    <p:sldLayoutId id="2147484263" r:id="rId25"/>
    <p:sldLayoutId id="2147484742" r:id="rId26"/>
    <p:sldLayoutId id="2147484744" r:id="rId2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8" userDrawn="1">
          <p15:clr>
            <a:srgbClr val="C35EA4"/>
          </p15:clr>
        </p15:guide>
        <p15:guide id="17" pos="7313" userDrawn="1">
          <p15:clr>
            <a:srgbClr val="C35EA4"/>
          </p15:clr>
        </p15:guide>
        <p15:guide id="25" orient="horz" pos="369" userDrawn="1">
          <p15:clr>
            <a:srgbClr val="C35EA4"/>
          </p15:clr>
        </p15:guide>
        <p15:guide id="26" orient="horz" pos="3949" userDrawn="1">
          <p15:clr>
            <a:srgbClr val="C35EA4"/>
          </p15:clr>
        </p15:guide>
        <p15:guide id="27" orient="horz" pos="184" userDrawn="1">
          <p15:clr>
            <a:srgbClr val="A4A3A4"/>
          </p15:clr>
        </p15:guide>
        <p15:guide id="28" pos="185" userDrawn="1">
          <p15:clr>
            <a:srgbClr val="A4A3A4"/>
          </p15:clr>
        </p15:guide>
        <p15:guide id="29" orient="horz" pos="4135" userDrawn="1">
          <p15:clr>
            <a:srgbClr val="A4A3A4"/>
          </p15:clr>
        </p15:guide>
        <p15:guide id="30" pos="7495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57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45" r:id="rId1"/>
    <p:sldLayoutId id="2147484643" r:id="rId2"/>
    <p:sldLayoutId id="2147484644" r:id="rId3"/>
    <p:sldLayoutId id="2147484646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738" r:id="rId12"/>
    <p:sldLayoutId id="2147484739" r:id="rId13"/>
    <p:sldLayoutId id="2147484740" r:id="rId14"/>
    <p:sldLayoutId id="2147484660" r:id="rId15"/>
    <p:sldLayoutId id="2147484661" r:id="rId16"/>
    <p:sldLayoutId id="2147484662" r:id="rId17"/>
    <p:sldLayoutId id="2147484663" r:id="rId18"/>
    <p:sldLayoutId id="2147484664" r:id="rId19"/>
    <p:sldLayoutId id="2147484665" r:id="rId20"/>
    <p:sldLayoutId id="2147484666" r:id="rId21"/>
    <p:sldLayoutId id="2147484667" r:id="rId22"/>
    <p:sldLayoutId id="2147484668" r:id="rId23"/>
    <p:sldLayoutId id="2147484669" r:id="rId24"/>
    <p:sldLayoutId id="2147484670" r:id="rId25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zure/RealtimeRDeploy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github.com/Azure/RBatchScor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199" y="2425780"/>
            <a:ext cx="5776843" cy="1107996"/>
          </a:xfrm>
        </p:spPr>
        <p:txBody>
          <a:bodyPr/>
          <a:lstStyle/>
          <a:p>
            <a:r>
              <a:rPr lang="en-US" dirty="0"/>
              <a:t>Deploying machine learning models at scale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Angus Taylor</a:t>
            </a:r>
          </a:p>
        </p:txBody>
      </p:sp>
    </p:spTree>
    <p:extLst>
      <p:ext uri="{BB962C8B-B14F-4D97-AF65-F5344CB8AC3E}">
        <p14:creationId xmlns:p14="http://schemas.microsoft.com/office/powerpoint/2010/main" val="31822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71CA-AFC5-49A4-8867-7D3C5ADE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Architectures for batch inferencing</a:t>
            </a:r>
          </a:p>
        </p:txBody>
      </p:sp>
    </p:spTree>
    <p:extLst>
      <p:ext uri="{BB962C8B-B14F-4D97-AF65-F5344CB8AC3E}">
        <p14:creationId xmlns:p14="http://schemas.microsoft.com/office/powerpoint/2010/main" val="69485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77BD-C930-4B20-8D25-FC12220D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57199"/>
            <a:ext cx="11018520" cy="553998"/>
          </a:xfrm>
        </p:spPr>
        <p:txBody>
          <a:bodyPr/>
          <a:lstStyle/>
          <a:p>
            <a:r>
              <a:rPr lang="en-GB" dirty="0"/>
              <a:t>Example use case: product sales forecasting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27598-2B0C-4827-9184-C4B75D99C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908313"/>
            <a:ext cx="7101676" cy="3607141"/>
          </a:xfrm>
        </p:spPr>
        <p:txBody>
          <a:bodyPr/>
          <a:lstStyle/>
          <a:p>
            <a:r>
              <a:rPr lang="en-GB" dirty="0"/>
              <a:t>Forecast sales of 1,000s of products</a:t>
            </a:r>
          </a:p>
          <a:p>
            <a:r>
              <a:rPr lang="en-GB" dirty="0"/>
              <a:t>Produce forecasts on a schedule every week</a:t>
            </a:r>
          </a:p>
          <a:p>
            <a:r>
              <a:rPr lang="en-GB" dirty="0"/>
              <a:t>Size of product range changes over time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Requirements:</a:t>
            </a:r>
          </a:p>
          <a:p>
            <a:pPr lvl="1"/>
            <a:r>
              <a:rPr lang="en-GB" dirty="0"/>
              <a:t>Efficiency</a:t>
            </a:r>
          </a:p>
          <a:p>
            <a:pPr lvl="1"/>
            <a:r>
              <a:rPr lang="en-GB" dirty="0"/>
              <a:t>Scalability</a:t>
            </a:r>
          </a:p>
          <a:p>
            <a:pPr lvl="1"/>
            <a:r>
              <a:rPr lang="en-GB" dirty="0"/>
              <a:t>Cost!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C0950-F09D-45EC-B469-B3450C569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876" y="1737360"/>
            <a:ext cx="4506124" cy="450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8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8B26-FBFA-42C9-9F0F-8838240D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Azure Batch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D54F7-AF09-4457-A9B2-F65F3A0E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3" y="1417320"/>
            <a:ext cx="10058400" cy="1982081"/>
          </a:xfrm>
        </p:spPr>
        <p:txBody>
          <a:bodyPr/>
          <a:lstStyle/>
          <a:p>
            <a:r>
              <a:rPr lang="en-GB" dirty="0"/>
              <a:t>Cluster of VMs in the cloud</a:t>
            </a:r>
          </a:p>
          <a:p>
            <a:r>
              <a:rPr lang="en-GB" dirty="0"/>
              <a:t>Each VM runs scoring job in a docker container</a:t>
            </a:r>
          </a:p>
          <a:p>
            <a:r>
              <a:rPr lang="en-GB" dirty="0"/>
              <a:t>Only pay while they’re running</a:t>
            </a:r>
          </a:p>
          <a:p>
            <a:r>
              <a:rPr lang="en-GB" dirty="0"/>
              <a:t>Cluster auto-scales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08220F-8720-4C77-8C7D-F8255DFFC2E8}"/>
              </a:ext>
            </a:extLst>
          </p:cNvPr>
          <p:cNvGrpSpPr/>
          <p:nvPr/>
        </p:nvGrpSpPr>
        <p:grpSpPr>
          <a:xfrm>
            <a:off x="1249919" y="4452220"/>
            <a:ext cx="1731277" cy="1823334"/>
            <a:chOff x="1976427" y="4154134"/>
            <a:chExt cx="1731277" cy="182333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A566BEA-B229-447B-AC71-C1DA3461E31C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AE68319-703B-4507-9477-F77E1204E143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FAA84177-3F38-4E8B-A91D-F5F31E477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5F59B0C-E6FF-430F-AF0D-D72A05261D08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5A9B568-0F74-41FC-9AD9-CC56FFF8D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E2E67E-6946-46FC-9E48-00781ED06D19}"/>
              </a:ext>
            </a:extLst>
          </p:cNvPr>
          <p:cNvGrpSpPr/>
          <p:nvPr/>
        </p:nvGrpSpPr>
        <p:grpSpPr>
          <a:xfrm>
            <a:off x="3229919" y="4452220"/>
            <a:ext cx="1731277" cy="1823334"/>
            <a:chOff x="1976427" y="4154134"/>
            <a:chExt cx="1731277" cy="1823334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C230704-1EE0-4775-B99B-659728635A95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9C8AA76-C278-47BD-A23E-0A9DDAEF996B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A1200D4A-CA16-4101-A4C5-79FBD45B9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5821FCC-413E-44AC-B46D-E921356DFF94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9F571F1-C199-4DA6-B88D-9A292C5B32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161FC7-BC4A-49BA-8769-36D71C658E54}"/>
              </a:ext>
            </a:extLst>
          </p:cNvPr>
          <p:cNvGrpSpPr/>
          <p:nvPr/>
        </p:nvGrpSpPr>
        <p:grpSpPr>
          <a:xfrm>
            <a:off x="5209919" y="4452220"/>
            <a:ext cx="1731277" cy="1823334"/>
            <a:chOff x="1976427" y="4154134"/>
            <a:chExt cx="1731277" cy="1823334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FD5369F6-3D74-44EC-83F8-41E40C91AD18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9124D7C-91FC-4171-8BFD-59B521D37B38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9D676D4B-8ADD-43F1-AA11-EAF45DD44E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13004E1-6B5A-4047-B5CE-12D42E7BF0F9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0A86D8E-6BD6-4D0D-AABF-D2911828C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7D17FE-8483-46C5-A23C-397653F173E7}"/>
              </a:ext>
            </a:extLst>
          </p:cNvPr>
          <p:cNvGrpSpPr/>
          <p:nvPr/>
        </p:nvGrpSpPr>
        <p:grpSpPr>
          <a:xfrm>
            <a:off x="7189919" y="4452220"/>
            <a:ext cx="1731277" cy="1823334"/>
            <a:chOff x="1976427" y="4154134"/>
            <a:chExt cx="1731277" cy="1823334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F7AAADB-3530-4354-A9E9-3EA3C109E34C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942E688-72E1-44DF-AC82-D19A809C784A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8F42C2FD-3D65-4882-95D4-FEC9892225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758C0B8-610E-48F2-B4F9-B919FB3FA643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1CCFF2F-C6A8-4EBE-8755-434A924B7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E179998-9044-487E-9BF2-2563D83CA127}"/>
              </a:ext>
            </a:extLst>
          </p:cNvPr>
          <p:cNvGrpSpPr/>
          <p:nvPr/>
        </p:nvGrpSpPr>
        <p:grpSpPr>
          <a:xfrm>
            <a:off x="9169919" y="4452220"/>
            <a:ext cx="1731277" cy="1823334"/>
            <a:chOff x="1976427" y="4154134"/>
            <a:chExt cx="1731277" cy="182333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1FCD0F44-868B-4995-8271-1A94538D4388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5CDCFAE-A757-4835-A894-0FDC47AF3F70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31C13FA9-5997-4B98-A23C-88AAA9BE2B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A916811-8833-4E04-906C-066469185CD9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24D3C39-2E65-4EEE-BE8E-552732E24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E7C4E136-E5D8-4FE7-AE5B-0AD8C045C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274" y="258219"/>
            <a:ext cx="951960" cy="9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D6BF-AFEB-475E-B62A-D546A59F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Azure Container Instance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9E791-CB28-418A-8EE0-D7D8B229D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3" y="1417320"/>
            <a:ext cx="7919633" cy="473975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Serverless compute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Runs a docker container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Use as the “master node” to trigger scoring jobs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 err="1"/>
              <a:t>doAzureParallel</a:t>
            </a:r>
            <a:r>
              <a:rPr lang="en-GB" dirty="0"/>
              <a:t> package within ACI job to trigger scoring jobs on Azure Batch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Only pay for the time it runs</a:t>
            </a:r>
          </a:p>
          <a:p>
            <a:endParaRPr lang="en-GB" dirty="0"/>
          </a:p>
        </p:txBody>
      </p:sp>
      <p:pic>
        <p:nvPicPr>
          <p:cNvPr id="4" name="Picture 2" descr="https://azure.microsoft.com/svghandler/container-instances/?width=600&amp;height=315">
            <a:extLst>
              <a:ext uri="{FF2B5EF4-FFF2-40B4-BE49-F238E27FC236}">
                <a16:creationId xmlns:a16="http://schemas.microsoft.com/office/drawing/2014/main" id="{C08D53C6-4F08-4AE1-A82C-5DC72C9D45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3" r="23602"/>
          <a:stretch/>
        </p:blipFill>
        <p:spPr bwMode="auto">
          <a:xfrm>
            <a:off x="8847033" y="2893569"/>
            <a:ext cx="1900298" cy="188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52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0B37-F171-4D77-A0E7-7B1FF40B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Batch inferencing architecture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FCB449-61AA-42FA-80D3-50F25E1A7696}"/>
              </a:ext>
            </a:extLst>
          </p:cNvPr>
          <p:cNvGrpSpPr/>
          <p:nvPr/>
        </p:nvGrpSpPr>
        <p:grpSpPr>
          <a:xfrm>
            <a:off x="2743202" y="4071563"/>
            <a:ext cx="864297" cy="823609"/>
            <a:chOff x="1976427" y="4154134"/>
            <a:chExt cx="1731277" cy="182333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280253B-EDDB-4DDF-8CA6-1DAE254CAB73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8546CBB-FB1B-4D9F-8018-39BEBE10CC85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D5EF0B1C-E7E6-45A7-898E-B7B26677E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B51073D-9994-4F3E-9681-58545A1D73A4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5A14A14-4C03-4668-A934-0C14CD8F4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401DFB0-92F7-4A30-AD65-EAF64DF360ED}"/>
              </a:ext>
            </a:extLst>
          </p:cNvPr>
          <p:cNvGrpSpPr/>
          <p:nvPr/>
        </p:nvGrpSpPr>
        <p:grpSpPr>
          <a:xfrm>
            <a:off x="3703177" y="4071563"/>
            <a:ext cx="864297" cy="823609"/>
            <a:chOff x="1976427" y="4154134"/>
            <a:chExt cx="1731277" cy="1823334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8B7B189-703D-42B5-A6FD-95969D3A8C20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8932F29-BDC5-4949-9906-D88B09532ECC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816929F2-DA59-4413-BA98-EDF8DF6633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D4B8CA5-2221-49D9-BE65-B473B6D68312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4585148-04CA-47C1-96A6-A4F63535B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F026BE7-57AE-4D92-96CA-0C86EDDC4D19}"/>
              </a:ext>
            </a:extLst>
          </p:cNvPr>
          <p:cNvGrpSpPr/>
          <p:nvPr/>
        </p:nvGrpSpPr>
        <p:grpSpPr>
          <a:xfrm>
            <a:off x="4663152" y="4071563"/>
            <a:ext cx="864297" cy="823609"/>
            <a:chOff x="1976427" y="4154134"/>
            <a:chExt cx="1731277" cy="182333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3A491A6-8BAA-435B-B0A3-CBD5C8CD68A4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A7118BE-4B34-4087-9C4E-F4BBD583131A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401DB329-AED7-4911-8C32-F547466DF8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6599629-605D-4592-A5EE-BD332768E12C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4DB1176-F03C-4295-9776-728103BD4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9060A7D-C7DB-4C72-9D7E-464D5BD4EA9F}"/>
              </a:ext>
            </a:extLst>
          </p:cNvPr>
          <p:cNvGrpSpPr/>
          <p:nvPr/>
        </p:nvGrpSpPr>
        <p:grpSpPr>
          <a:xfrm>
            <a:off x="5623127" y="4071563"/>
            <a:ext cx="864297" cy="823609"/>
            <a:chOff x="1976427" y="4154134"/>
            <a:chExt cx="1731277" cy="1823334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0D861999-8F76-408D-A83C-43655C71CB9A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A41D350-8762-40DE-9368-5D1DB5EE8DF6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D4ACC174-3C3B-46E4-AAF4-8DD3DAC7FA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3938E9C-9DCE-4E0F-AF4D-A044863FAAD7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CECFBA94-F98F-4D3E-A981-CDC04CF4E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7D500CB-5E41-4CC6-8A8C-620A63A986D2}"/>
              </a:ext>
            </a:extLst>
          </p:cNvPr>
          <p:cNvGrpSpPr/>
          <p:nvPr/>
        </p:nvGrpSpPr>
        <p:grpSpPr>
          <a:xfrm>
            <a:off x="6583102" y="4071563"/>
            <a:ext cx="864297" cy="823609"/>
            <a:chOff x="1976427" y="4154134"/>
            <a:chExt cx="1731277" cy="1823334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A3AF202A-E4F9-4344-BA2D-4B65E4C6A496}"/>
                </a:ext>
              </a:extLst>
            </p:cNvPr>
            <p:cNvSpPr/>
            <p:nvPr/>
          </p:nvSpPr>
          <p:spPr>
            <a:xfrm>
              <a:off x="1976427" y="4357468"/>
              <a:ext cx="1620000" cy="162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2F80BDE-BEFE-4F81-A88E-37A07BBA9F36}"/>
                </a:ext>
              </a:extLst>
            </p:cNvPr>
            <p:cNvGrpSpPr/>
            <p:nvPr/>
          </p:nvGrpSpPr>
          <p:grpSpPr>
            <a:xfrm>
              <a:off x="2336427" y="4842968"/>
              <a:ext cx="900000" cy="900000"/>
              <a:chOff x="4599709" y="4988155"/>
              <a:chExt cx="623655" cy="676894"/>
            </a:xfrm>
          </p:grpSpPr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00305884-C151-471C-93C1-FC849C353F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DED3F34-7A65-4A23-9EDB-7C42300C3965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EAE44DF-C240-4FEB-BA73-B6B387357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996" y="4154134"/>
              <a:ext cx="562708" cy="562708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A0B14486-E6F1-4534-A481-DCD48F1F4F28}"/>
              </a:ext>
            </a:extLst>
          </p:cNvPr>
          <p:cNvSpPr txBox="1"/>
          <p:nvPr/>
        </p:nvSpPr>
        <p:spPr>
          <a:xfrm>
            <a:off x="463965" y="4224564"/>
            <a:ext cx="232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Azure Batch cluster</a:t>
            </a:r>
          </a:p>
          <a:p>
            <a:r>
              <a:rPr lang="en-GB" dirty="0"/>
              <a:t>runs </a:t>
            </a:r>
            <a:r>
              <a:rPr lang="en-GB" dirty="0" err="1"/>
              <a:t>score.R</a:t>
            </a:r>
            <a:endParaRPr lang="en-GB" dirty="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97A9C76-555B-48AC-816F-21E57137EAAC}"/>
              </a:ext>
            </a:extLst>
          </p:cNvPr>
          <p:cNvSpPr/>
          <p:nvPr/>
        </p:nvSpPr>
        <p:spPr>
          <a:xfrm>
            <a:off x="2741947" y="5227835"/>
            <a:ext cx="4649900" cy="960023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84A4FC2C-D26D-46D8-BFDE-8C44E06EE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07" y="5317701"/>
            <a:ext cx="780290" cy="78029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DF5CE873-1DA9-47AF-8437-75154C9E9343}"/>
              </a:ext>
            </a:extLst>
          </p:cNvPr>
          <p:cNvSpPr txBox="1"/>
          <p:nvPr/>
        </p:nvSpPr>
        <p:spPr>
          <a:xfrm>
            <a:off x="463965" y="5317701"/>
            <a:ext cx="2326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Azure blob storage </a:t>
            </a:r>
            <a:r>
              <a:rPr lang="en-GB" dirty="0"/>
              <a:t>holds data and R models</a:t>
            </a:r>
          </a:p>
        </p:txBody>
      </p:sp>
      <p:pic>
        <p:nvPicPr>
          <p:cNvPr id="61" name="Picture 2" descr="https://azure.microsoft.com/svghandler/container-instances/?width=600&amp;height=315">
            <a:extLst>
              <a:ext uri="{FF2B5EF4-FFF2-40B4-BE49-F238E27FC236}">
                <a16:creationId xmlns:a16="http://schemas.microsoft.com/office/drawing/2014/main" id="{3A98B9CF-2AE9-476C-8B8C-FFC248E7F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3" r="23602"/>
          <a:stretch/>
        </p:blipFill>
        <p:spPr bwMode="auto">
          <a:xfrm>
            <a:off x="4663152" y="2368421"/>
            <a:ext cx="808745" cy="80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5DEF7BF-CFEE-41B9-BE1D-36A94A39EC8B}"/>
              </a:ext>
            </a:extLst>
          </p:cNvPr>
          <p:cNvSpPr txBox="1"/>
          <p:nvPr/>
        </p:nvSpPr>
        <p:spPr>
          <a:xfrm>
            <a:off x="463965" y="2445779"/>
            <a:ext cx="306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Azure Container Instance</a:t>
            </a:r>
          </a:p>
          <a:p>
            <a:r>
              <a:rPr lang="en-GB" dirty="0"/>
              <a:t>triggers parallel scoring jobs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226A94F3-ECEE-4BA1-ADB1-849A7C04E628}"/>
              </a:ext>
            </a:extLst>
          </p:cNvPr>
          <p:cNvSpPr/>
          <p:nvPr/>
        </p:nvSpPr>
        <p:spPr>
          <a:xfrm>
            <a:off x="8378327" y="2424450"/>
            <a:ext cx="1270719" cy="247072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024D5B-C120-43D3-BF2F-62BFDD4D583F}"/>
              </a:ext>
            </a:extLst>
          </p:cNvPr>
          <p:cNvGrpSpPr/>
          <p:nvPr/>
        </p:nvGrpSpPr>
        <p:grpSpPr>
          <a:xfrm>
            <a:off x="8701858" y="2618603"/>
            <a:ext cx="623655" cy="676894"/>
            <a:chOff x="6019011" y="2685863"/>
            <a:chExt cx="623655" cy="676894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2A2BD78B-6E23-4091-8E6F-E6B2A7BD4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tretch>
              <a:fillRect/>
            </a:stretch>
          </p:blipFill>
          <p:spPr>
            <a:xfrm>
              <a:off x="6019011" y="2685863"/>
              <a:ext cx="623655" cy="676894"/>
            </a:xfrm>
            <a:prstGeom prst="rect">
              <a:avLst/>
            </a:prstGeom>
          </p:spPr>
        </p:pic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D0784FE-86B0-4BB2-A34E-536EA3E22031}"/>
                </a:ext>
              </a:extLst>
            </p:cNvPr>
            <p:cNvSpPr/>
            <p:nvPr/>
          </p:nvSpPr>
          <p:spPr>
            <a:xfrm>
              <a:off x="6019011" y="2685863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DC336F-A02D-451B-996F-DCBC7FC53A9F}"/>
              </a:ext>
            </a:extLst>
          </p:cNvPr>
          <p:cNvGrpSpPr/>
          <p:nvPr/>
        </p:nvGrpSpPr>
        <p:grpSpPr>
          <a:xfrm>
            <a:off x="8703070" y="4124996"/>
            <a:ext cx="623655" cy="676894"/>
            <a:chOff x="6019011" y="2685863"/>
            <a:chExt cx="623655" cy="676894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792FF302-269F-4D45-BAEF-F4DBDE977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tretch>
              <a:fillRect/>
            </a:stretch>
          </p:blipFill>
          <p:spPr>
            <a:xfrm>
              <a:off x="6019011" y="2685863"/>
              <a:ext cx="623655" cy="676894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ED98B49-5149-46F8-BF06-261643B75E12}"/>
                </a:ext>
              </a:extLst>
            </p:cNvPr>
            <p:cNvSpPr/>
            <p:nvPr/>
          </p:nvSpPr>
          <p:spPr>
            <a:xfrm>
              <a:off x="6019011" y="2685863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15B42B26-09C6-4694-B844-AF361AB6C08A}"/>
              </a:ext>
            </a:extLst>
          </p:cNvPr>
          <p:cNvSpPr txBox="1"/>
          <p:nvPr/>
        </p:nvSpPr>
        <p:spPr>
          <a:xfrm>
            <a:off x="7823468" y="1999089"/>
            <a:ext cx="28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Azure Container Registry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3F63D3-FE4D-4151-A242-EE55BD2263A1}"/>
              </a:ext>
            </a:extLst>
          </p:cNvPr>
          <p:cNvSpPr txBox="1"/>
          <p:nvPr/>
        </p:nvSpPr>
        <p:spPr>
          <a:xfrm>
            <a:off x="9726751" y="2480817"/>
            <a:ext cx="282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Master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doAzureParallel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run_jobs.R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BE4F66-DAE8-4E73-B284-9EFDC04C2B2B}"/>
              </a:ext>
            </a:extLst>
          </p:cNvPr>
          <p:cNvSpPr txBox="1"/>
          <p:nvPr/>
        </p:nvSpPr>
        <p:spPr>
          <a:xfrm>
            <a:off x="9726750" y="3996407"/>
            <a:ext cx="282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Worker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ML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score.R</a:t>
            </a:r>
            <a:endParaRPr lang="en-GB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547D964-0040-4522-AD79-599B80BFB042}"/>
              </a:ext>
            </a:extLst>
          </p:cNvPr>
          <p:cNvCxnSpPr>
            <a:cxnSpLocks/>
            <a:stCxn id="66" idx="1"/>
          </p:cNvCxnSpPr>
          <p:nvPr/>
        </p:nvCxnSpPr>
        <p:spPr>
          <a:xfrm flipH="1">
            <a:off x="5527449" y="2957050"/>
            <a:ext cx="317440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0FCC583-6DC8-4D4B-B7A4-109606BF5F0D}"/>
              </a:ext>
            </a:extLst>
          </p:cNvPr>
          <p:cNvCxnSpPr>
            <a:cxnSpLocks/>
            <a:endCxn id="56" idx="3"/>
          </p:cNvCxnSpPr>
          <p:nvPr/>
        </p:nvCxnSpPr>
        <p:spPr>
          <a:xfrm flipH="1">
            <a:off x="7212126" y="4585980"/>
            <a:ext cx="148973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F66ACC0-ADFB-4DB1-BA05-65469DF56141}"/>
              </a:ext>
            </a:extLst>
          </p:cNvPr>
          <p:cNvCxnSpPr>
            <a:cxnSpLocks/>
            <a:endCxn id="52" idx="2"/>
          </p:cNvCxnSpPr>
          <p:nvPr/>
        </p:nvCxnSpPr>
        <p:spPr>
          <a:xfrm flipV="1">
            <a:off x="6987475" y="4895172"/>
            <a:ext cx="0" cy="3326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EF5786A-6C92-41EC-83F9-55D78D183C14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6027500" y="4895172"/>
            <a:ext cx="0" cy="3326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379E0BC-B6B5-4172-A2BE-28B3A43794AA}"/>
              </a:ext>
            </a:extLst>
          </p:cNvPr>
          <p:cNvCxnSpPr>
            <a:cxnSpLocks/>
          </p:cNvCxnSpPr>
          <p:nvPr/>
        </p:nvCxnSpPr>
        <p:spPr>
          <a:xfrm flipV="1">
            <a:off x="5065083" y="4895172"/>
            <a:ext cx="0" cy="3326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0DBBE75-174A-44AF-9DA5-6ED0BAF41465}"/>
              </a:ext>
            </a:extLst>
          </p:cNvPr>
          <p:cNvCxnSpPr>
            <a:cxnSpLocks/>
          </p:cNvCxnSpPr>
          <p:nvPr/>
        </p:nvCxnSpPr>
        <p:spPr>
          <a:xfrm flipV="1">
            <a:off x="4102666" y="4895172"/>
            <a:ext cx="0" cy="3326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CE13268-60BC-469E-823B-0A553E5B0B3B}"/>
              </a:ext>
            </a:extLst>
          </p:cNvPr>
          <p:cNvCxnSpPr>
            <a:cxnSpLocks/>
          </p:cNvCxnSpPr>
          <p:nvPr/>
        </p:nvCxnSpPr>
        <p:spPr>
          <a:xfrm flipV="1">
            <a:off x="3140249" y="4895172"/>
            <a:ext cx="0" cy="3326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A0B15A5-1BE4-465B-A00C-D091B97C17B2}"/>
              </a:ext>
            </a:extLst>
          </p:cNvPr>
          <p:cNvCxnSpPr>
            <a:cxnSpLocks/>
            <a:stCxn id="61" idx="2"/>
            <a:endCxn id="4" idx="0"/>
          </p:cNvCxnSpPr>
          <p:nvPr/>
        </p:nvCxnSpPr>
        <p:spPr>
          <a:xfrm flipH="1">
            <a:off x="3147575" y="3169469"/>
            <a:ext cx="1919950" cy="9939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27E71DE-C0D9-4B39-9072-E70AC6CF8DB1}"/>
              </a:ext>
            </a:extLst>
          </p:cNvPr>
          <p:cNvCxnSpPr>
            <a:cxnSpLocks/>
            <a:stCxn id="61" idx="2"/>
            <a:endCxn id="34" idx="0"/>
          </p:cNvCxnSpPr>
          <p:nvPr/>
        </p:nvCxnSpPr>
        <p:spPr>
          <a:xfrm flipH="1">
            <a:off x="4107550" y="3169469"/>
            <a:ext cx="959975" cy="9939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A76073D-6841-487A-BB20-F582A8D6A6BA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067525" y="3169469"/>
            <a:ext cx="1" cy="9939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8AB5756-9106-4CA6-BA58-02699A8EF628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067525" y="3169469"/>
            <a:ext cx="959976" cy="9939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554E99F-4C0C-41FD-B9E0-1C0321ECB91C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067525" y="3169469"/>
            <a:ext cx="1899887" cy="97698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5533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71CA-AFC5-49A4-8867-7D3C5ADE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Architectures for real-time inferencing</a:t>
            </a:r>
          </a:p>
        </p:txBody>
      </p:sp>
    </p:spTree>
    <p:extLst>
      <p:ext uri="{BB962C8B-B14F-4D97-AF65-F5344CB8AC3E}">
        <p14:creationId xmlns:p14="http://schemas.microsoft.com/office/powerpoint/2010/main" val="10223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77BD-C930-4B20-8D25-FC12220D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GB" dirty="0"/>
              <a:t>Example use case: product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27598-2B0C-4827-9184-C4B75D99C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2" y="1779473"/>
            <a:ext cx="10092989" cy="43211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Provide product recommendations to users of a retail website</a:t>
            </a:r>
          </a:p>
          <a:p>
            <a:pPr>
              <a:lnSpc>
                <a:spcPct val="150000"/>
              </a:lnSpc>
            </a:pPr>
            <a:r>
              <a:rPr lang="en-GB" dirty="0"/>
              <a:t>Potentially 1,000s of users at any one time</a:t>
            </a:r>
          </a:p>
          <a:p>
            <a:pPr>
              <a:lnSpc>
                <a:spcPct val="150000"/>
              </a:lnSpc>
            </a:pPr>
            <a:r>
              <a:rPr lang="en-GB" dirty="0"/>
              <a:t>Highly elastic demand</a:t>
            </a:r>
          </a:p>
          <a:p>
            <a:pPr>
              <a:lnSpc>
                <a:spcPct val="150000"/>
              </a:lnSpc>
            </a:pPr>
            <a:r>
              <a:rPr lang="en-GB" dirty="0"/>
              <a:t>Requirements:</a:t>
            </a:r>
          </a:p>
          <a:p>
            <a:pPr lvl="1"/>
            <a:r>
              <a:rPr lang="en-GB" dirty="0"/>
              <a:t>Availability</a:t>
            </a:r>
          </a:p>
          <a:p>
            <a:pPr lvl="1"/>
            <a:r>
              <a:rPr lang="en-GB" dirty="0"/>
              <a:t>Latency</a:t>
            </a:r>
          </a:p>
          <a:p>
            <a:pPr lvl="1"/>
            <a:r>
              <a:rPr lang="en-GB" dirty="0"/>
              <a:t>Elasticity</a:t>
            </a:r>
          </a:p>
          <a:p>
            <a:pPr lvl="1"/>
            <a:r>
              <a:rPr lang="en-GB" dirty="0"/>
              <a:t>Cost!</a:t>
            </a:r>
          </a:p>
        </p:txBody>
      </p:sp>
    </p:spTree>
    <p:extLst>
      <p:ext uri="{BB962C8B-B14F-4D97-AF65-F5344CB8AC3E}">
        <p14:creationId xmlns:p14="http://schemas.microsoft.com/office/powerpoint/2010/main" val="106864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5CB7-D572-4C97-A14E-80F9A727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Azure Kubernetes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DEADB-F1CD-4FAB-96B6-E6616225B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05034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Highly available containerized deployment</a:t>
            </a:r>
          </a:p>
          <a:p>
            <a:endParaRPr lang="en-GB" dirty="0"/>
          </a:p>
          <a:p>
            <a:r>
              <a:rPr lang="en-GB" dirty="0"/>
              <a:t>Serves HTTP requests at very low latency</a:t>
            </a:r>
          </a:p>
          <a:p>
            <a:endParaRPr lang="en-GB" dirty="0"/>
          </a:p>
          <a:p>
            <a:r>
              <a:rPr lang="en-GB" dirty="0"/>
              <a:t>Load balancing for elasticity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57FBBA-58AC-4AFE-9EA6-A7AAB7814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927" y="3073666"/>
            <a:ext cx="2073753" cy="207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2269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5CB7-D572-4C97-A14E-80F9A727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Machine Learning Server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DEADB-F1CD-4FAB-96B6-E6616225B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199" y="1435497"/>
            <a:ext cx="6151451" cy="47887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Host a machine learning model as a web service</a:t>
            </a:r>
          </a:p>
          <a:p>
            <a:pPr>
              <a:lnSpc>
                <a:spcPct val="150000"/>
              </a:lnSpc>
            </a:pPr>
            <a:r>
              <a:rPr lang="en-GB" dirty="0"/>
              <a:t>Listens for HTTPs requests</a:t>
            </a:r>
          </a:p>
          <a:p>
            <a:pPr>
              <a:lnSpc>
                <a:spcPct val="150000"/>
              </a:lnSpc>
            </a:pPr>
            <a:r>
              <a:rPr lang="en-GB" dirty="0"/>
              <a:t>Makes predictions with scoring code</a:t>
            </a:r>
          </a:p>
          <a:p>
            <a:pPr>
              <a:lnSpc>
                <a:spcPct val="150000"/>
              </a:lnSpc>
            </a:pPr>
            <a:r>
              <a:rPr lang="en-GB" dirty="0"/>
              <a:t>Returns response</a:t>
            </a:r>
          </a:p>
          <a:p>
            <a:pPr>
              <a:lnSpc>
                <a:spcPct val="150000"/>
              </a:lnSpc>
            </a:pPr>
            <a:r>
              <a:rPr lang="en-GB" dirty="0"/>
              <a:t>Alternative: plumber package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945FD72-040E-46CA-B8F3-1FD07B3F8CB1}"/>
              </a:ext>
            </a:extLst>
          </p:cNvPr>
          <p:cNvSpPr txBox="1">
            <a:spLocks/>
          </p:cNvSpPr>
          <p:nvPr/>
        </p:nvSpPr>
        <p:spPr>
          <a:xfrm>
            <a:off x="7572777" y="1818190"/>
            <a:ext cx="4407494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GB" sz="1800" dirty="0">
              <a:latin typeface="Consolas" panose="020B06090202040302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library(</a:t>
            </a:r>
            <a:r>
              <a:rPr lang="en-GB" sz="1800" dirty="0" err="1">
                <a:latin typeface="Consolas" panose="020B0609020204030204" pitchFamily="49" charset="0"/>
              </a:rPr>
              <a:t>mrsdeploy</a:t>
            </a:r>
            <a:r>
              <a:rPr lang="en-GB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model &lt;- </a:t>
            </a:r>
            <a:r>
              <a:rPr lang="en-GB" sz="1800" dirty="0" err="1">
                <a:latin typeface="Consolas" panose="020B0609020204030204" pitchFamily="49" charset="0"/>
              </a:rPr>
              <a:t>readRDS</a:t>
            </a:r>
            <a:r>
              <a:rPr lang="en-GB" sz="1800" dirty="0">
                <a:latin typeface="Consolas" panose="020B0609020204030204" pitchFamily="49" charset="0"/>
              </a:rPr>
              <a:t>("</a:t>
            </a:r>
            <a:r>
              <a:rPr lang="en-GB" sz="1800" dirty="0" err="1">
                <a:latin typeface="Consolas" panose="020B0609020204030204" pitchFamily="49" charset="0"/>
              </a:rPr>
              <a:t>model.rds</a:t>
            </a:r>
            <a:r>
              <a:rPr lang="en-GB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sz="1800" dirty="0">
              <a:latin typeface="Consolas" panose="020B06090202040302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 err="1">
                <a:latin typeface="Consolas" panose="020B0609020204030204" pitchFamily="49" charset="0"/>
              </a:rPr>
              <a:t>publishService</a:t>
            </a:r>
            <a:r>
              <a:rPr lang="en-GB" sz="18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	“model-service”,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	v=“1.0.0”,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	code=“</a:t>
            </a:r>
            <a:r>
              <a:rPr lang="en-GB" sz="1800" dirty="0" err="1">
                <a:latin typeface="Consolas" panose="020B0609020204030204" pitchFamily="49" charset="0"/>
              </a:rPr>
              <a:t>score.R</a:t>
            </a:r>
            <a:r>
              <a:rPr lang="en-GB" sz="1800" dirty="0">
                <a:latin typeface="Consolas" panose="020B0609020204030204" pitchFamily="49" charset="0"/>
              </a:rPr>
              <a:t>”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	model=model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latin typeface="Consolas" panose="020B0609020204030204" pitchFamily="49" charset="0"/>
              </a:rPr>
              <a:t>)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2160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C698A1A0-59E9-432F-85EC-9D99ABDCC710}"/>
              </a:ext>
            </a:extLst>
          </p:cNvPr>
          <p:cNvSpPr/>
          <p:nvPr/>
        </p:nvSpPr>
        <p:spPr>
          <a:xfrm>
            <a:off x="1227584" y="1912253"/>
            <a:ext cx="6975840" cy="3537996"/>
          </a:xfrm>
          <a:prstGeom prst="roundRect">
            <a:avLst/>
          </a:prstGeom>
          <a:solidFill>
            <a:schemeClr val="bg2">
              <a:lumMod val="90000"/>
              <a:alpha val="25000"/>
            </a:schemeClr>
          </a:solidFill>
          <a:ln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A9852-9217-4B0E-B0D8-7BDE064E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Real-time inferencing architecture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8F974EA-F472-4EA4-8364-4E1A66C4574A}"/>
              </a:ext>
            </a:extLst>
          </p:cNvPr>
          <p:cNvGrpSpPr/>
          <p:nvPr/>
        </p:nvGrpSpPr>
        <p:grpSpPr>
          <a:xfrm>
            <a:off x="8980136" y="3629660"/>
            <a:ext cx="1270719" cy="1004550"/>
            <a:chOff x="8586559" y="3267681"/>
            <a:chExt cx="1270719" cy="100455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3AE2E106-4089-4710-B76E-39F391DB1EA5}"/>
                </a:ext>
              </a:extLst>
            </p:cNvPr>
            <p:cNvSpPr/>
            <p:nvPr/>
          </p:nvSpPr>
          <p:spPr>
            <a:xfrm>
              <a:off x="8586559" y="3267681"/>
              <a:ext cx="1270719" cy="100455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2FE4626-5BAE-4167-9C30-85DF2A8C9B6C}"/>
                </a:ext>
              </a:extLst>
            </p:cNvPr>
            <p:cNvGrpSpPr/>
            <p:nvPr/>
          </p:nvGrpSpPr>
          <p:grpSpPr>
            <a:xfrm>
              <a:off x="8910090" y="3461834"/>
              <a:ext cx="623655" cy="676894"/>
              <a:chOff x="6019011" y="2685863"/>
              <a:chExt cx="623655" cy="67689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B63FB280-36FD-41AE-8480-7A563BD4EB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alphaModFix amt="20000"/>
              </a:blip>
              <a:stretch>
                <a:fillRect/>
              </a:stretch>
            </p:blipFill>
            <p:spPr>
              <a:xfrm>
                <a:off x="6019011" y="2685863"/>
                <a:ext cx="623655" cy="676894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01BED79-7687-4BD2-9348-BBD3E4606201}"/>
                  </a:ext>
                </a:extLst>
              </p:cNvPr>
              <p:cNvSpPr/>
              <p:nvPr/>
            </p:nvSpPr>
            <p:spPr>
              <a:xfrm>
                <a:off x="6019011" y="2685863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9723F4C-0FFE-4DFD-AE77-17BA0DA39171}"/>
              </a:ext>
            </a:extLst>
          </p:cNvPr>
          <p:cNvSpPr txBox="1"/>
          <p:nvPr/>
        </p:nvSpPr>
        <p:spPr>
          <a:xfrm>
            <a:off x="10250854" y="3808769"/>
            <a:ext cx="194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Azure Container Registry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9BADD6-BDF7-4478-944C-FD16CB45F17F}"/>
              </a:ext>
            </a:extLst>
          </p:cNvPr>
          <p:cNvSpPr txBox="1"/>
          <p:nvPr/>
        </p:nvSpPr>
        <p:spPr>
          <a:xfrm>
            <a:off x="8972398" y="4734207"/>
            <a:ext cx="2828725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Docker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Model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Prediction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MMLS / plumber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00E98D2-A49F-4D3B-89BB-D7A74B34C01F}"/>
              </a:ext>
            </a:extLst>
          </p:cNvPr>
          <p:cNvGrpSpPr/>
          <p:nvPr/>
        </p:nvGrpSpPr>
        <p:grpSpPr>
          <a:xfrm>
            <a:off x="3047785" y="3624508"/>
            <a:ext cx="1535677" cy="1531847"/>
            <a:chOff x="5623126" y="4071563"/>
            <a:chExt cx="1535677" cy="1531847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5A26B32-B687-4CB9-ADF2-73EC6722441E}"/>
                </a:ext>
              </a:extLst>
            </p:cNvPr>
            <p:cNvSpPr/>
            <p:nvPr/>
          </p:nvSpPr>
          <p:spPr>
            <a:xfrm>
              <a:off x="5623126" y="4163410"/>
              <a:ext cx="1440000" cy="144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0FC53A9-96EA-41AA-B146-70B812F344A4}"/>
                </a:ext>
              </a:extLst>
            </p:cNvPr>
            <p:cNvGrpSpPr/>
            <p:nvPr/>
          </p:nvGrpSpPr>
          <p:grpSpPr>
            <a:xfrm>
              <a:off x="5802847" y="4382713"/>
              <a:ext cx="449303" cy="406534"/>
              <a:chOff x="4599709" y="4988155"/>
              <a:chExt cx="623655" cy="676894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98B5EA16-D20E-4011-A569-E327F992CA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23A3E0A-7EB4-4A33-B880-703CBB6FCD29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E9FFEA7-03D1-4E1E-819D-74E3FB4AB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885" y="4071563"/>
              <a:ext cx="280918" cy="254178"/>
            </a:xfrm>
            <a:prstGeom prst="rect">
              <a:avLst/>
            </a:prstGeom>
          </p:spPr>
        </p:pic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6B43C4B-2266-4E2E-A90B-AA8088B402B4}"/>
                </a:ext>
              </a:extLst>
            </p:cNvPr>
            <p:cNvGrpSpPr/>
            <p:nvPr/>
          </p:nvGrpSpPr>
          <p:grpSpPr>
            <a:xfrm>
              <a:off x="6437010" y="4382713"/>
              <a:ext cx="449303" cy="406534"/>
              <a:chOff x="4599709" y="4988155"/>
              <a:chExt cx="623655" cy="676894"/>
            </a:xfrm>
          </p:grpSpPr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6FC80041-0E5D-46B7-BF01-6BD9FE5D11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4F2EEAC-C343-478C-BA27-96E0AB83E3EC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C1121AD-51B4-4A96-B77B-1B797C75C8B7}"/>
                </a:ext>
              </a:extLst>
            </p:cNvPr>
            <p:cNvGrpSpPr/>
            <p:nvPr/>
          </p:nvGrpSpPr>
          <p:grpSpPr>
            <a:xfrm>
              <a:off x="5802846" y="5008550"/>
              <a:ext cx="449303" cy="406534"/>
              <a:chOff x="4599709" y="4988155"/>
              <a:chExt cx="623655" cy="676894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81B83606-8F74-40E6-8019-65B8D8D35B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4CFE519-6B92-4A82-AB25-7494531F57B6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6281FC0-F9CD-46A0-B141-FF64A0D835E9}"/>
                </a:ext>
              </a:extLst>
            </p:cNvPr>
            <p:cNvGrpSpPr/>
            <p:nvPr/>
          </p:nvGrpSpPr>
          <p:grpSpPr>
            <a:xfrm>
              <a:off x="6437010" y="5008550"/>
              <a:ext cx="449303" cy="406534"/>
              <a:chOff x="4599709" y="4988155"/>
              <a:chExt cx="623655" cy="676894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74C8F04F-CD06-4E2B-9B41-E5B9CA3D7C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96259C-BB2F-4E06-BFB8-08831540AF10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770AC00-CA0C-4C13-A798-F5F055F6FAC6}"/>
              </a:ext>
            </a:extLst>
          </p:cNvPr>
          <p:cNvGrpSpPr/>
          <p:nvPr/>
        </p:nvGrpSpPr>
        <p:grpSpPr>
          <a:xfrm>
            <a:off x="6225194" y="3624508"/>
            <a:ext cx="1535677" cy="1531847"/>
            <a:chOff x="5623126" y="4071563"/>
            <a:chExt cx="1535677" cy="1531847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C78B13A9-78CD-4300-BF00-093B5CCAED07}"/>
                </a:ext>
              </a:extLst>
            </p:cNvPr>
            <p:cNvSpPr/>
            <p:nvPr/>
          </p:nvSpPr>
          <p:spPr>
            <a:xfrm>
              <a:off x="5623126" y="4163410"/>
              <a:ext cx="1440000" cy="144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51E9D97-E7E8-4007-93B6-B2113570FAA5}"/>
                </a:ext>
              </a:extLst>
            </p:cNvPr>
            <p:cNvGrpSpPr/>
            <p:nvPr/>
          </p:nvGrpSpPr>
          <p:grpSpPr>
            <a:xfrm>
              <a:off x="5802847" y="4382713"/>
              <a:ext cx="449303" cy="406534"/>
              <a:chOff x="4599709" y="4988155"/>
              <a:chExt cx="623655" cy="676894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F5727E14-D1FC-4CB4-A01A-ED6B62DBED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D846D65-A48A-4513-A6F7-A3AA3C677E63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6856FB8-45EE-41AA-A58D-0ABF45CF2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885" y="4071563"/>
              <a:ext cx="280918" cy="254178"/>
            </a:xfrm>
            <a:prstGeom prst="rect">
              <a:avLst/>
            </a:prstGeom>
          </p:spPr>
        </p:pic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2FE02F3-E4E8-4F7E-9F7E-476D02DE0699}"/>
                </a:ext>
              </a:extLst>
            </p:cNvPr>
            <p:cNvGrpSpPr/>
            <p:nvPr/>
          </p:nvGrpSpPr>
          <p:grpSpPr>
            <a:xfrm>
              <a:off x="6437010" y="4382713"/>
              <a:ext cx="449303" cy="406534"/>
              <a:chOff x="4599709" y="4988155"/>
              <a:chExt cx="623655" cy="676894"/>
            </a:xfrm>
          </p:grpSpPr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569BA405-128D-437C-B8B7-3B077A3A1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62D7EC5-2AE7-457E-8FAB-D6DC5999D5FE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71BE459-2849-4C25-AC21-FC2650A0020F}"/>
                </a:ext>
              </a:extLst>
            </p:cNvPr>
            <p:cNvGrpSpPr/>
            <p:nvPr/>
          </p:nvGrpSpPr>
          <p:grpSpPr>
            <a:xfrm>
              <a:off x="5802846" y="5008550"/>
              <a:ext cx="449303" cy="406534"/>
              <a:chOff x="4599709" y="4988155"/>
              <a:chExt cx="623655" cy="676894"/>
            </a:xfrm>
          </p:grpSpPr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A9624EDB-F3EF-437E-8D72-8FB65096C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4E95E50-33D0-4935-93CF-E94E2D5C650E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86B4093-F571-43F1-A81E-18A5ED219220}"/>
                </a:ext>
              </a:extLst>
            </p:cNvPr>
            <p:cNvGrpSpPr/>
            <p:nvPr/>
          </p:nvGrpSpPr>
          <p:grpSpPr>
            <a:xfrm>
              <a:off x="6437010" y="5008550"/>
              <a:ext cx="449303" cy="406534"/>
              <a:chOff x="4599709" y="4988155"/>
              <a:chExt cx="623655" cy="676894"/>
            </a:xfrm>
          </p:grpSpPr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B23F8475-2D2B-4BE4-BA59-E6549F9FD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56EB9-D94F-48DD-BF0E-4AAC44EFCED7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63FB3BB-9B29-4F29-9B49-28913BAE6C52}"/>
              </a:ext>
            </a:extLst>
          </p:cNvPr>
          <p:cNvGrpSpPr/>
          <p:nvPr/>
        </p:nvGrpSpPr>
        <p:grpSpPr>
          <a:xfrm>
            <a:off x="1447150" y="3624508"/>
            <a:ext cx="1535677" cy="1531847"/>
            <a:chOff x="5623126" y="4071563"/>
            <a:chExt cx="1535677" cy="1531847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2AED494C-632B-4B8B-9BB6-7793E3B9BA22}"/>
                </a:ext>
              </a:extLst>
            </p:cNvPr>
            <p:cNvSpPr/>
            <p:nvPr/>
          </p:nvSpPr>
          <p:spPr>
            <a:xfrm>
              <a:off x="5623126" y="4163410"/>
              <a:ext cx="1440000" cy="144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05927CEA-089A-4916-B6F5-6C5422EBFE32}"/>
                </a:ext>
              </a:extLst>
            </p:cNvPr>
            <p:cNvGrpSpPr/>
            <p:nvPr/>
          </p:nvGrpSpPr>
          <p:grpSpPr>
            <a:xfrm>
              <a:off x="5802847" y="4382713"/>
              <a:ext cx="449303" cy="406534"/>
              <a:chOff x="4599709" y="4988155"/>
              <a:chExt cx="623655" cy="676894"/>
            </a:xfrm>
          </p:grpSpPr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67A310A4-371E-40CD-9CFC-BEC80497EC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02C87E0-3973-4A71-9986-6E6DABF4D11F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8FD7F95-1510-470C-93C4-B60A92650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885" y="4071563"/>
              <a:ext cx="280918" cy="254178"/>
            </a:xfrm>
            <a:prstGeom prst="rect">
              <a:avLst/>
            </a:prstGeom>
          </p:spPr>
        </p:pic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6A082641-EEBA-402B-A6E5-1182B4629C9B}"/>
                </a:ext>
              </a:extLst>
            </p:cNvPr>
            <p:cNvGrpSpPr/>
            <p:nvPr/>
          </p:nvGrpSpPr>
          <p:grpSpPr>
            <a:xfrm>
              <a:off x="6437010" y="4382713"/>
              <a:ext cx="449303" cy="406534"/>
              <a:chOff x="4599709" y="4988155"/>
              <a:chExt cx="623655" cy="676894"/>
            </a:xfrm>
          </p:grpSpPr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7414DFCD-FB5C-4C83-A554-FFFA9B3CD9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4E8C830-BD97-4ED6-B604-ADD9F5326D02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CB51023-9A3C-4B12-90C3-B8CB3836E5C8}"/>
                </a:ext>
              </a:extLst>
            </p:cNvPr>
            <p:cNvGrpSpPr/>
            <p:nvPr/>
          </p:nvGrpSpPr>
          <p:grpSpPr>
            <a:xfrm>
              <a:off x="5802846" y="5008550"/>
              <a:ext cx="449303" cy="406534"/>
              <a:chOff x="4599709" y="4988155"/>
              <a:chExt cx="623655" cy="676894"/>
            </a:xfrm>
          </p:grpSpPr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DE593D4C-EC64-414E-BC5F-5B87E0991A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241DCED7-CA86-4E5F-9442-D6AB063FAE22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D3888368-3334-4472-AB0E-DC3DA12A7E0B}"/>
                </a:ext>
              </a:extLst>
            </p:cNvPr>
            <p:cNvGrpSpPr/>
            <p:nvPr/>
          </p:nvGrpSpPr>
          <p:grpSpPr>
            <a:xfrm>
              <a:off x="6437010" y="5008550"/>
              <a:ext cx="449303" cy="406534"/>
              <a:chOff x="4599709" y="4988155"/>
              <a:chExt cx="623655" cy="676894"/>
            </a:xfrm>
          </p:grpSpPr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691AB229-9F5F-463A-9B82-39A1918C1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E863C3E-1529-4AD4-86EA-96AB695CB160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6B61BB2-9E25-4934-ABF0-79B767D1CED5}"/>
              </a:ext>
            </a:extLst>
          </p:cNvPr>
          <p:cNvGrpSpPr/>
          <p:nvPr/>
        </p:nvGrpSpPr>
        <p:grpSpPr>
          <a:xfrm>
            <a:off x="4625521" y="3624508"/>
            <a:ext cx="1535677" cy="1531847"/>
            <a:chOff x="5623126" y="4071563"/>
            <a:chExt cx="1535677" cy="1531847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0DE8CE77-AD84-4480-91A9-4F8284A5F9F5}"/>
                </a:ext>
              </a:extLst>
            </p:cNvPr>
            <p:cNvSpPr/>
            <p:nvPr/>
          </p:nvSpPr>
          <p:spPr>
            <a:xfrm>
              <a:off x="5623126" y="4163410"/>
              <a:ext cx="1440000" cy="1440000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B68D32F-F099-4476-9310-721DBD2AD894}"/>
                </a:ext>
              </a:extLst>
            </p:cNvPr>
            <p:cNvGrpSpPr/>
            <p:nvPr/>
          </p:nvGrpSpPr>
          <p:grpSpPr>
            <a:xfrm>
              <a:off x="5802847" y="4382713"/>
              <a:ext cx="449303" cy="406534"/>
              <a:chOff x="4599709" y="4988155"/>
              <a:chExt cx="623655" cy="676894"/>
            </a:xfrm>
          </p:grpSpPr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71F99143-C40C-49B9-8142-3859B3E899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F2C2D116-E124-431F-9DBA-D0AB691B9F12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857786B4-0576-4033-9DD6-0557209B9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885" y="4071563"/>
              <a:ext cx="280918" cy="254178"/>
            </a:xfrm>
            <a:prstGeom prst="rect">
              <a:avLst/>
            </a:prstGeom>
          </p:spPr>
        </p:pic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271A23E-57DF-4988-A3CF-45CDC9A584BD}"/>
                </a:ext>
              </a:extLst>
            </p:cNvPr>
            <p:cNvGrpSpPr/>
            <p:nvPr/>
          </p:nvGrpSpPr>
          <p:grpSpPr>
            <a:xfrm>
              <a:off x="6437010" y="4382713"/>
              <a:ext cx="449303" cy="406534"/>
              <a:chOff x="4599709" y="4988155"/>
              <a:chExt cx="623655" cy="676894"/>
            </a:xfrm>
          </p:grpSpPr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88C7F2DF-E12D-49C3-B458-3FE28A6BF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D033FC27-90F9-4D25-9571-8B5B54D68202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C49A3E71-9AAA-45EC-A80A-72824E644625}"/>
                </a:ext>
              </a:extLst>
            </p:cNvPr>
            <p:cNvGrpSpPr/>
            <p:nvPr/>
          </p:nvGrpSpPr>
          <p:grpSpPr>
            <a:xfrm>
              <a:off x="5802846" y="5008550"/>
              <a:ext cx="449303" cy="406534"/>
              <a:chOff x="4599709" y="4988155"/>
              <a:chExt cx="623655" cy="676894"/>
            </a:xfrm>
          </p:grpSpPr>
          <p:pic>
            <p:nvPicPr>
              <p:cNvPr id="109" name="Picture 108">
                <a:extLst>
                  <a:ext uri="{FF2B5EF4-FFF2-40B4-BE49-F238E27FC236}">
                    <a16:creationId xmlns:a16="http://schemas.microsoft.com/office/drawing/2014/main" id="{CA79E56C-F747-464B-8F54-86781B4305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981F732-01B6-4F88-BE11-FFF6E2CB4508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E445716-95E4-4630-8DFC-2F44E0C320EC}"/>
                </a:ext>
              </a:extLst>
            </p:cNvPr>
            <p:cNvGrpSpPr/>
            <p:nvPr/>
          </p:nvGrpSpPr>
          <p:grpSpPr>
            <a:xfrm>
              <a:off x="6437010" y="5008550"/>
              <a:ext cx="449303" cy="406534"/>
              <a:chOff x="4599709" y="4988155"/>
              <a:chExt cx="623655" cy="676894"/>
            </a:xfrm>
          </p:grpSpPr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24EEFCAA-6CB6-4761-955A-F992805FDD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99709" y="4988155"/>
                <a:ext cx="623655" cy="676894"/>
              </a:xfrm>
              <a:prstGeom prst="rect">
                <a:avLst/>
              </a:prstGeom>
            </p:spPr>
          </p:pic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57ED3CC-6943-4392-980A-3BCA8A0FFCC5}"/>
                  </a:ext>
                </a:extLst>
              </p:cNvPr>
              <p:cNvSpPr/>
              <p:nvPr/>
            </p:nvSpPr>
            <p:spPr>
              <a:xfrm>
                <a:off x="4599709" y="4988155"/>
                <a:ext cx="623655" cy="676894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116" name="Picture 115">
            <a:extLst>
              <a:ext uri="{FF2B5EF4-FFF2-40B4-BE49-F238E27FC236}">
                <a16:creationId xmlns:a16="http://schemas.microsoft.com/office/drawing/2014/main" id="{2387C598-8C5D-43C0-8173-A4CB0FB93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71" y="1753460"/>
            <a:ext cx="623656" cy="623656"/>
          </a:xfrm>
          <a:prstGeom prst="rect">
            <a:avLst/>
          </a:prstGeom>
        </p:spPr>
      </p:pic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6549BA12-0103-4F79-A27F-62292D0B713C}"/>
              </a:ext>
            </a:extLst>
          </p:cNvPr>
          <p:cNvSpPr/>
          <p:nvPr/>
        </p:nvSpPr>
        <p:spPr>
          <a:xfrm>
            <a:off x="1561620" y="2269090"/>
            <a:ext cx="6127801" cy="73176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Ingress controller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for load balancing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C6AB4842-404D-4660-8345-E85CD402FDDC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3767785" y="3000852"/>
            <a:ext cx="0" cy="7155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8EC8A586-8B58-4B2A-B839-53C59D390138}"/>
              </a:ext>
            </a:extLst>
          </p:cNvPr>
          <p:cNvSpPr txBox="1"/>
          <p:nvPr/>
        </p:nvSpPr>
        <p:spPr>
          <a:xfrm>
            <a:off x="2998123" y="3128014"/>
            <a:ext cx="93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D1CDFB6-14EE-4541-A486-DB577B920393}"/>
              </a:ext>
            </a:extLst>
          </p:cNvPr>
          <p:cNvSpPr txBox="1"/>
          <p:nvPr/>
        </p:nvSpPr>
        <p:spPr>
          <a:xfrm>
            <a:off x="5433962" y="3143756"/>
            <a:ext cx="130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Predictions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ADC3A5A-2588-42AB-B6B8-64E53A32D2AF}"/>
              </a:ext>
            </a:extLst>
          </p:cNvPr>
          <p:cNvCxnSpPr>
            <a:cxnSpLocks/>
            <a:stCxn id="101" idx="0"/>
          </p:cNvCxnSpPr>
          <p:nvPr/>
        </p:nvCxnSpPr>
        <p:spPr>
          <a:xfrm flipV="1">
            <a:off x="5345521" y="2968570"/>
            <a:ext cx="0" cy="74778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2D1C1E1-C65C-469D-9622-92C9879607D4}"/>
              </a:ext>
            </a:extLst>
          </p:cNvPr>
          <p:cNvCxnSpPr>
            <a:cxnSpLocks/>
          </p:cNvCxnSpPr>
          <p:nvPr/>
        </p:nvCxnSpPr>
        <p:spPr>
          <a:xfrm flipV="1">
            <a:off x="368135" y="2668353"/>
            <a:ext cx="1193485" cy="359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6A0383EC-B907-4558-87C1-C19C306B6027}"/>
              </a:ext>
            </a:extLst>
          </p:cNvPr>
          <p:cNvCxnSpPr>
            <a:cxnSpLocks/>
          </p:cNvCxnSpPr>
          <p:nvPr/>
        </p:nvCxnSpPr>
        <p:spPr>
          <a:xfrm flipV="1">
            <a:off x="7688542" y="2616878"/>
            <a:ext cx="1193485" cy="359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1F3FBFAF-B68C-4DE5-9C0F-84947868FBCA}"/>
              </a:ext>
            </a:extLst>
          </p:cNvPr>
          <p:cNvSpPr txBox="1"/>
          <p:nvPr/>
        </p:nvSpPr>
        <p:spPr>
          <a:xfrm>
            <a:off x="8923424" y="2173306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Predictions</a:t>
            </a:r>
          </a:p>
          <a:p>
            <a:r>
              <a:rPr lang="en-GB" dirty="0"/>
              <a:t>HTTP response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C573D0B-66ED-4800-9E25-64455A7A43EE}"/>
              </a:ext>
            </a:extLst>
          </p:cNvPr>
          <p:cNvSpPr txBox="1"/>
          <p:nvPr/>
        </p:nvSpPr>
        <p:spPr>
          <a:xfrm>
            <a:off x="206487" y="2757178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</a:t>
            </a:r>
          </a:p>
          <a:p>
            <a:r>
              <a:rPr lang="en-GB" dirty="0"/>
              <a:t>HTTP request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085B7CFC-AB1A-444B-957D-A16A1F4E59AA}"/>
              </a:ext>
            </a:extLst>
          </p:cNvPr>
          <p:cNvCxnSpPr>
            <a:cxnSpLocks/>
            <a:stCxn id="3" idx="1"/>
            <a:endCxn id="67" idx="3"/>
          </p:cNvCxnSpPr>
          <p:nvPr/>
        </p:nvCxnSpPr>
        <p:spPr>
          <a:xfrm flipH="1">
            <a:off x="7488381" y="4131935"/>
            <a:ext cx="1491755" cy="699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62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69AD-6B96-4F79-AB0D-27F2A351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AC138-2873-411A-B1CA-05E5A0D4A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1" y="1435497"/>
            <a:ext cx="9899202" cy="43581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b="1" dirty="0"/>
              <a:t>Deploy</a:t>
            </a:r>
            <a:r>
              <a:rPr lang="en-GB" sz="2400" dirty="0"/>
              <a:t> machine learning: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Put machine learning models into production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Score data and serve the results to users or other systems</a:t>
            </a:r>
          </a:p>
          <a:p>
            <a:pPr marL="22860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Production systems for business applications need to be: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scalable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elastic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consistent</a:t>
            </a:r>
          </a:p>
          <a:p>
            <a:pPr marL="22860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Cloud-based architectures meet these requirements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012830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E0FA-1A92-472E-A6D5-5F0F84B0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5EAC0-9AE4-410A-9660-60AB66062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2179427"/>
            <a:ext cx="11018520" cy="2499146"/>
          </a:xfrm>
        </p:spPr>
        <p:txBody>
          <a:bodyPr/>
          <a:lstStyle/>
          <a:p>
            <a:r>
              <a:rPr lang="en-GB" dirty="0"/>
              <a:t>Use Docker to create consistent and portable ML deployments</a:t>
            </a:r>
          </a:p>
          <a:p>
            <a:endParaRPr lang="en-GB" dirty="0"/>
          </a:p>
          <a:p>
            <a:r>
              <a:rPr lang="en-GB" dirty="0"/>
              <a:t>Use containerized VM clusters for batch inferencing</a:t>
            </a:r>
          </a:p>
          <a:p>
            <a:endParaRPr lang="en-GB" dirty="0"/>
          </a:p>
          <a:p>
            <a:r>
              <a:rPr lang="en-GB" dirty="0"/>
              <a:t>Use Kubernetes clusters for real-time inferencing</a:t>
            </a:r>
          </a:p>
        </p:txBody>
      </p:sp>
    </p:spTree>
    <p:extLst>
      <p:ext uri="{BB962C8B-B14F-4D97-AF65-F5344CB8AC3E}">
        <p14:creationId xmlns:p14="http://schemas.microsoft.com/office/powerpoint/2010/main" val="263750334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7E39EF6-37B9-4EE8-828F-AE42ED65F53C}"/>
              </a:ext>
            </a:extLst>
          </p:cNvPr>
          <p:cNvSpPr txBox="1">
            <a:spLocks/>
          </p:cNvSpPr>
          <p:nvPr/>
        </p:nvSpPr>
        <p:spPr>
          <a:xfrm>
            <a:off x="586740" y="2040032"/>
            <a:ext cx="11018520" cy="2777936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hlinkClick r:id="rId3"/>
            </a:endParaRP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https://github.com/Azure/RealtimeRDeployment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GB" dirty="0">
                <a:hlinkClick r:id="rId4"/>
              </a:rPr>
              <a:t>https://github.com/Azure/RBatchScoring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9944-6115-4411-BE65-93399318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469B-0FE0-4DFC-8F55-6D6320BF7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5503"/>
            <a:ext cx="11018520" cy="3016210"/>
          </a:xfrm>
        </p:spPr>
        <p:txBody>
          <a:bodyPr/>
          <a:lstStyle/>
          <a:p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Docker for 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Architectures for batch inferencing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Architectures for real-time inferencing</a:t>
            </a:r>
          </a:p>
        </p:txBody>
      </p:sp>
    </p:spTree>
    <p:extLst>
      <p:ext uri="{BB962C8B-B14F-4D97-AF65-F5344CB8AC3E}">
        <p14:creationId xmlns:p14="http://schemas.microsoft.com/office/powerpoint/2010/main" val="12029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71CA-AFC5-49A4-8867-7D3C5ADE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for R</a:t>
            </a:r>
          </a:p>
        </p:txBody>
      </p:sp>
    </p:spTree>
    <p:extLst>
      <p:ext uri="{BB962C8B-B14F-4D97-AF65-F5344CB8AC3E}">
        <p14:creationId xmlns:p14="http://schemas.microsoft.com/office/powerpoint/2010/main" val="116679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42B0-5B08-4D3F-8C33-155A1409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Docker?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A536E-4467-443F-A0FD-C8C6A620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5503"/>
            <a:ext cx="11018520" cy="405034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Production applications need to be </a:t>
            </a:r>
            <a:r>
              <a:rPr lang="en-GB" b="1" dirty="0"/>
              <a:t>consistent</a:t>
            </a:r>
          </a:p>
          <a:p>
            <a:pPr lvl="1"/>
            <a:r>
              <a:rPr lang="en-GB" dirty="0"/>
              <a:t>consistent R code</a:t>
            </a:r>
          </a:p>
          <a:p>
            <a:pPr lvl="1"/>
            <a:r>
              <a:rPr lang="en-GB" dirty="0"/>
              <a:t>consistent R packages </a:t>
            </a:r>
          </a:p>
          <a:p>
            <a:pPr lvl="1"/>
            <a:r>
              <a:rPr lang="en-GB" dirty="0"/>
              <a:t>consistent R version</a:t>
            </a:r>
          </a:p>
          <a:p>
            <a:pPr lvl="1"/>
            <a:r>
              <a:rPr lang="en-GB" dirty="0"/>
              <a:t>consistent OS dependencies</a:t>
            </a:r>
          </a:p>
          <a:p>
            <a:pPr marL="228600" lvl="1" indent="0">
              <a:buNone/>
            </a:pPr>
            <a:endParaRPr lang="en-GB" b="1" dirty="0"/>
          </a:p>
          <a:p>
            <a:r>
              <a:rPr lang="en-GB" dirty="0"/>
              <a:t>Production applications need to be </a:t>
            </a:r>
            <a:r>
              <a:rPr lang="en-GB" b="1" dirty="0"/>
              <a:t>portable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transition seamlessly from development to production</a:t>
            </a:r>
          </a:p>
          <a:p>
            <a:pPr lvl="1"/>
            <a:r>
              <a:rPr lang="en-GB" dirty="0"/>
              <a:t>run on multiple (virtual) machines</a:t>
            </a:r>
          </a:p>
        </p:txBody>
      </p:sp>
    </p:spTree>
    <p:extLst>
      <p:ext uri="{BB962C8B-B14F-4D97-AF65-F5344CB8AC3E}">
        <p14:creationId xmlns:p14="http://schemas.microsoft.com/office/powerpoint/2010/main" val="348523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B52A-6A57-44F4-9B4D-9F73124B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BCCB-8BB6-4F01-B047-977B9501B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3" y="1559990"/>
            <a:ext cx="7685436" cy="396416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 Docker </a:t>
            </a:r>
            <a:r>
              <a:rPr lang="en-GB" b="1" dirty="0"/>
              <a:t>container </a:t>
            </a:r>
            <a:r>
              <a:rPr lang="en-GB" dirty="0"/>
              <a:t>encompasses everything needed to run an application</a:t>
            </a:r>
          </a:p>
          <a:p>
            <a:endParaRPr lang="en-GB" dirty="0"/>
          </a:p>
          <a:p>
            <a:r>
              <a:rPr lang="en-GB" dirty="0"/>
              <a:t>Deploys anywhere that Docker is installed</a:t>
            </a:r>
          </a:p>
          <a:p>
            <a:endParaRPr lang="en-GB" dirty="0"/>
          </a:p>
          <a:p>
            <a:r>
              <a:rPr lang="en-GB" dirty="0"/>
              <a:t>Development environment matches production</a:t>
            </a:r>
          </a:p>
          <a:p>
            <a:endParaRPr lang="en-GB" dirty="0"/>
          </a:p>
        </p:txBody>
      </p:sp>
      <p:pic>
        <p:nvPicPr>
          <p:cNvPr id="1026" name="Picture 2" descr="Image result for docker">
            <a:extLst>
              <a:ext uri="{FF2B5EF4-FFF2-40B4-BE49-F238E27FC236}">
                <a16:creationId xmlns:a16="http://schemas.microsoft.com/office/drawing/2014/main" id="{2425C18F-DC96-489F-815C-086A36012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676" y="913181"/>
            <a:ext cx="961656" cy="82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998075-3E58-4164-A618-C17823A06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9835" y="2978549"/>
            <a:ext cx="623655" cy="6768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83E067-3467-4195-ADB5-9D4C9E7A1BB5}"/>
              </a:ext>
            </a:extLst>
          </p:cNvPr>
          <p:cNvSpPr/>
          <p:nvPr/>
        </p:nvSpPr>
        <p:spPr>
          <a:xfrm>
            <a:off x="8514332" y="2857285"/>
            <a:ext cx="2880000" cy="288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C2B3C3-A89F-44D8-AE65-E2820BAF9083}"/>
              </a:ext>
            </a:extLst>
          </p:cNvPr>
          <p:cNvSpPr txBox="1"/>
          <p:nvPr/>
        </p:nvSpPr>
        <p:spPr>
          <a:xfrm>
            <a:off x="8754964" y="3026103"/>
            <a:ext cx="2398735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score.R</a:t>
            </a:r>
            <a:endParaRPr lang="en-GB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 installation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 packages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OS kernel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OS dependencies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 models?</a:t>
            </a:r>
          </a:p>
        </p:txBody>
      </p:sp>
    </p:spTree>
    <p:extLst>
      <p:ext uri="{BB962C8B-B14F-4D97-AF65-F5344CB8AC3E}">
        <p14:creationId xmlns:p14="http://schemas.microsoft.com/office/powerpoint/2010/main" val="182033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2D318AD-3011-4FB3-8078-69FA6D215ACB}"/>
              </a:ext>
            </a:extLst>
          </p:cNvPr>
          <p:cNvSpPr/>
          <p:nvPr/>
        </p:nvSpPr>
        <p:spPr>
          <a:xfrm>
            <a:off x="5813751" y="4840646"/>
            <a:ext cx="1205416" cy="12698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DC62109-3074-4A65-8547-7F160C1F8834}"/>
              </a:ext>
            </a:extLst>
          </p:cNvPr>
          <p:cNvSpPr/>
          <p:nvPr/>
        </p:nvSpPr>
        <p:spPr>
          <a:xfrm>
            <a:off x="7233054" y="4827922"/>
            <a:ext cx="1205416" cy="12698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EDB11EA-53C4-4A19-BF15-7CB0E7D24589}"/>
              </a:ext>
            </a:extLst>
          </p:cNvPr>
          <p:cNvSpPr txBox="1"/>
          <p:nvPr/>
        </p:nvSpPr>
        <p:spPr>
          <a:xfrm>
            <a:off x="7562429" y="5702763"/>
            <a:ext cx="54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VM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3C965C0-D04F-4678-AA4D-4B9641091BDB}"/>
              </a:ext>
            </a:extLst>
          </p:cNvPr>
          <p:cNvSpPr/>
          <p:nvPr/>
        </p:nvSpPr>
        <p:spPr>
          <a:xfrm>
            <a:off x="4394448" y="4853370"/>
            <a:ext cx="1205416" cy="12698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26BF109-0524-4ADF-8E8D-AE3EB72DA8E6}"/>
              </a:ext>
            </a:extLst>
          </p:cNvPr>
          <p:cNvSpPr/>
          <p:nvPr/>
        </p:nvSpPr>
        <p:spPr>
          <a:xfrm>
            <a:off x="588263" y="1270351"/>
            <a:ext cx="2564810" cy="22696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95FAF35-D2EA-4ACE-B470-B7092DB982D7}"/>
              </a:ext>
            </a:extLst>
          </p:cNvPr>
          <p:cNvSpPr/>
          <p:nvPr/>
        </p:nvSpPr>
        <p:spPr>
          <a:xfrm>
            <a:off x="5023003" y="1299544"/>
            <a:ext cx="2914084" cy="22775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CB52A-6A57-44F4-9B4D-9F73124B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concepts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B419CA7-3D52-4A9F-ADDF-E8990B2B3456}"/>
              </a:ext>
            </a:extLst>
          </p:cNvPr>
          <p:cNvGrpSpPr/>
          <p:nvPr/>
        </p:nvGrpSpPr>
        <p:grpSpPr>
          <a:xfrm>
            <a:off x="4685329" y="4995544"/>
            <a:ext cx="623655" cy="676894"/>
            <a:chOff x="4599709" y="4988155"/>
            <a:chExt cx="623655" cy="67689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AAEFBAC-270F-42B9-BA4D-92409F2EE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99709" y="4988155"/>
              <a:ext cx="623655" cy="676894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202894-62AA-42D8-9864-25CAA9C9E927}"/>
                </a:ext>
              </a:extLst>
            </p:cNvPr>
            <p:cNvSpPr/>
            <p:nvPr/>
          </p:nvSpPr>
          <p:spPr>
            <a:xfrm>
              <a:off x="4599709" y="4988155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" name="Picture 2" descr="Image result for docker image symbol">
            <a:extLst>
              <a:ext uri="{FF2B5EF4-FFF2-40B4-BE49-F238E27FC236}">
                <a16:creationId xmlns:a16="http://schemas.microsoft.com/office/drawing/2014/main" id="{8030B903-8005-4263-AD80-5B484D9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0" t="11128" r="21183" b="20757"/>
          <a:stretch/>
        </p:blipFill>
        <p:spPr bwMode="auto">
          <a:xfrm>
            <a:off x="1512368" y="1862217"/>
            <a:ext cx="712644" cy="83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4FDD549E-08B4-477D-93C4-34CEE48669E4}"/>
              </a:ext>
            </a:extLst>
          </p:cNvPr>
          <p:cNvGrpSpPr/>
          <p:nvPr/>
        </p:nvGrpSpPr>
        <p:grpSpPr>
          <a:xfrm>
            <a:off x="6146267" y="2065905"/>
            <a:ext cx="623655" cy="676894"/>
            <a:chOff x="6019011" y="2685863"/>
            <a:chExt cx="623655" cy="67689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02D691A-F87A-428B-AA0B-6C74F0D52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tretch>
              <a:fillRect/>
            </a:stretch>
          </p:blipFill>
          <p:spPr>
            <a:xfrm>
              <a:off x="6019011" y="2685863"/>
              <a:ext cx="623655" cy="67689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E9E3AA6-D537-4970-BF01-DC6C00B0FD44}"/>
                </a:ext>
              </a:extLst>
            </p:cNvPr>
            <p:cNvSpPr/>
            <p:nvPr/>
          </p:nvSpPr>
          <p:spPr>
            <a:xfrm>
              <a:off x="6019011" y="2685863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14FE34-FAFF-4CCB-8DEA-939FA0F2B2D4}"/>
              </a:ext>
            </a:extLst>
          </p:cNvPr>
          <p:cNvGrpSpPr/>
          <p:nvPr/>
        </p:nvGrpSpPr>
        <p:grpSpPr>
          <a:xfrm>
            <a:off x="6104631" y="4995544"/>
            <a:ext cx="623655" cy="676894"/>
            <a:chOff x="6019011" y="4988155"/>
            <a:chExt cx="623655" cy="67689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BB713A0-0660-45C9-920C-4394E048B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9011" y="4988155"/>
              <a:ext cx="623655" cy="676894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E88B4B1-39FE-4E7F-A0D4-917203B39EA0}"/>
                </a:ext>
              </a:extLst>
            </p:cNvPr>
            <p:cNvSpPr/>
            <p:nvPr/>
          </p:nvSpPr>
          <p:spPr>
            <a:xfrm>
              <a:off x="6019011" y="4988155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4FA2D5B-4CB2-467E-94A8-332B70239C49}"/>
              </a:ext>
            </a:extLst>
          </p:cNvPr>
          <p:cNvGrpSpPr/>
          <p:nvPr/>
        </p:nvGrpSpPr>
        <p:grpSpPr>
          <a:xfrm>
            <a:off x="7523933" y="4995544"/>
            <a:ext cx="623655" cy="676894"/>
            <a:chOff x="7438313" y="4988155"/>
            <a:chExt cx="623655" cy="67689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A543450-05C7-4777-AF6D-1DB1ECDFF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8313" y="4988155"/>
              <a:ext cx="623655" cy="676894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A36B11-5D9C-4B8D-B729-0D02EF027CA7}"/>
                </a:ext>
              </a:extLst>
            </p:cNvPr>
            <p:cNvSpPr/>
            <p:nvPr/>
          </p:nvSpPr>
          <p:spPr>
            <a:xfrm>
              <a:off x="7438313" y="4988155"/>
              <a:ext cx="623655" cy="676894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F4C0FF-D88C-4C92-A867-D0BA0CFB8392}"/>
              </a:ext>
            </a:extLst>
          </p:cNvPr>
          <p:cNvCxnSpPr>
            <a:cxnSpLocks/>
          </p:cNvCxnSpPr>
          <p:nvPr/>
        </p:nvCxnSpPr>
        <p:spPr>
          <a:xfrm>
            <a:off x="2343955" y="2338479"/>
            <a:ext cx="357053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2284A5-931B-4067-9607-153DD2BBF744}"/>
              </a:ext>
            </a:extLst>
          </p:cNvPr>
          <p:cNvCxnSpPr>
            <a:cxnSpLocks/>
          </p:cNvCxnSpPr>
          <p:nvPr/>
        </p:nvCxnSpPr>
        <p:spPr>
          <a:xfrm flipH="1">
            <a:off x="5023003" y="3236117"/>
            <a:ext cx="1419299" cy="1452849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8D8471F-316E-4741-9426-A7B69FC30518}"/>
              </a:ext>
            </a:extLst>
          </p:cNvPr>
          <p:cNvCxnSpPr>
            <a:cxnSpLocks/>
          </p:cNvCxnSpPr>
          <p:nvPr/>
        </p:nvCxnSpPr>
        <p:spPr>
          <a:xfrm>
            <a:off x="6442303" y="3236117"/>
            <a:ext cx="0" cy="1452849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5EBB1D6-6384-48FC-BFEC-8B7BD882B364}"/>
              </a:ext>
            </a:extLst>
          </p:cNvPr>
          <p:cNvCxnSpPr>
            <a:cxnSpLocks/>
          </p:cNvCxnSpPr>
          <p:nvPr/>
        </p:nvCxnSpPr>
        <p:spPr>
          <a:xfrm>
            <a:off x="6442302" y="3236117"/>
            <a:ext cx="1419303" cy="142419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FE774F0-7815-4A45-9107-A95AD4266901}"/>
              </a:ext>
            </a:extLst>
          </p:cNvPr>
          <p:cNvSpPr txBox="1"/>
          <p:nvPr/>
        </p:nvSpPr>
        <p:spPr>
          <a:xfrm>
            <a:off x="1251236" y="2706078"/>
            <a:ext cx="149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Dockerfile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0D363C2-F7CD-4016-8106-0DEAF0090338}"/>
              </a:ext>
            </a:extLst>
          </p:cNvPr>
          <p:cNvSpPr txBox="1"/>
          <p:nvPr/>
        </p:nvSpPr>
        <p:spPr>
          <a:xfrm>
            <a:off x="3648350" y="1908222"/>
            <a:ext cx="103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build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D9F337-7C25-4787-881E-74B53D951833}"/>
              </a:ext>
            </a:extLst>
          </p:cNvPr>
          <p:cNvSpPr txBox="1"/>
          <p:nvPr/>
        </p:nvSpPr>
        <p:spPr>
          <a:xfrm>
            <a:off x="5710935" y="2855728"/>
            <a:ext cx="161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Docker image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7E80BE-68A0-499F-BEA8-D7B460569E87}"/>
              </a:ext>
            </a:extLst>
          </p:cNvPr>
          <p:cNvSpPr txBox="1"/>
          <p:nvPr/>
        </p:nvSpPr>
        <p:spPr>
          <a:xfrm>
            <a:off x="5445965" y="6212437"/>
            <a:ext cx="199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Docker containers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6FB4AA-B8B7-4E71-AED2-6A8148FF502A}"/>
              </a:ext>
            </a:extLst>
          </p:cNvPr>
          <p:cNvSpPr txBox="1"/>
          <p:nvPr/>
        </p:nvSpPr>
        <p:spPr>
          <a:xfrm>
            <a:off x="5023004" y="1359769"/>
            <a:ext cx="2914083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Docker Hub /</a:t>
            </a:r>
          </a:p>
          <a:p>
            <a:pPr algn="ctr"/>
            <a:r>
              <a:rPr lang="en-GB" b="1" dirty="0"/>
              <a:t>Azure Container Registry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9C6DB91-0E4A-4F52-829C-780E7A5E3E05}"/>
              </a:ext>
            </a:extLst>
          </p:cNvPr>
          <p:cNvSpPr txBox="1"/>
          <p:nvPr/>
        </p:nvSpPr>
        <p:spPr>
          <a:xfrm>
            <a:off x="518673" y="1398859"/>
            <a:ext cx="256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Git repository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0915AD5-2AC7-4A73-9DB4-0E4FDA72AA96}"/>
              </a:ext>
            </a:extLst>
          </p:cNvPr>
          <p:cNvSpPr txBox="1"/>
          <p:nvPr/>
        </p:nvSpPr>
        <p:spPr>
          <a:xfrm>
            <a:off x="4723823" y="5728211"/>
            <a:ext cx="54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2DEA21-3CFA-4E8A-9256-ACD8B99F1200}"/>
              </a:ext>
            </a:extLst>
          </p:cNvPr>
          <p:cNvSpPr txBox="1"/>
          <p:nvPr/>
        </p:nvSpPr>
        <p:spPr>
          <a:xfrm>
            <a:off x="6143126" y="5715487"/>
            <a:ext cx="54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C7B5B1F-ACF7-49B9-9503-F00E295AAA0B}"/>
              </a:ext>
            </a:extLst>
          </p:cNvPr>
          <p:cNvSpPr txBox="1"/>
          <p:nvPr/>
        </p:nvSpPr>
        <p:spPr>
          <a:xfrm>
            <a:off x="8652357" y="5093494"/>
            <a:ext cx="103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420A76-3343-486A-B95B-23D279927806}"/>
              </a:ext>
            </a:extLst>
          </p:cNvPr>
          <p:cNvSpPr txBox="1"/>
          <p:nvPr/>
        </p:nvSpPr>
        <p:spPr>
          <a:xfrm>
            <a:off x="7523933" y="3843792"/>
            <a:ext cx="103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pull</a:t>
            </a:r>
          </a:p>
        </p:txBody>
      </p:sp>
    </p:spTree>
    <p:extLst>
      <p:ext uri="{BB962C8B-B14F-4D97-AF65-F5344CB8AC3E}">
        <p14:creationId xmlns:p14="http://schemas.microsoft.com/office/powerpoint/2010/main" val="346286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5" grpId="0"/>
      <p:bldP spid="50" grpId="0" animBg="1"/>
      <p:bldP spid="48" grpId="0" animBg="1"/>
      <p:bldP spid="43" grpId="0" animBg="1"/>
      <p:bldP spid="33" grpId="0"/>
      <p:bldP spid="33" grpId="1"/>
      <p:bldP spid="35" grpId="0"/>
      <p:bldP spid="36" grpId="0"/>
      <p:bldP spid="36" grpId="1"/>
      <p:bldP spid="40" grpId="0"/>
      <p:bldP spid="40" grpId="1"/>
      <p:bldP spid="46" grpId="0"/>
      <p:bldP spid="49" grpId="0"/>
      <p:bldP spid="51" grpId="0"/>
      <p:bldP spid="53" grpId="0"/>
      <p:bldP spid="58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C989-9C46-4065-8354-C49ED0257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623" y="1714283"/>
            <a:ext cx="5368458" cy="58169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Instructions for building a docker image</a:t>
            </a:r>
          </a:p>
          <a:p>
            <a:pPr>
              <a:lnSpc>
                <a:spcPct val="150000"/>
              </a:lnSpc>
            </a:pPr>
            <a:r>
              <a:rPr lang="en-GB" dirty="0"/>
              <a:t>Use </a:t>
            </a:r>
            <a:r>
              <a:rPr lang="en-GB" b="1" dirty="0"/>
              <a:t>rocker </a:t>
            </a:r>
            <a:r>
              <a:rPr lang="en-GB" dirty="0"/>
              <a:t>base images</a:t>
            </a:r>
          </a:p>
          <a:p>
            <a:pPr>
              <a:lnSpc>
                <a:spcPct val="150000"/>
              </a:lnSpc>
            </a:pPr>
            <a:r>
              <a:rPr lang="en-GB" dirty="0"/>
              <a:t>Install all necessary dependencies</a:t>
            </a:r>
          </a:p>
          <a:p>
            <a:pPr>
              <a:lnSpc>
                <a:spcPct val="150000"/>
              </a:lnSpc>
            </a:pPr>
            <a:r>
              <a:rPr lang="en-GB" dirty="0"/>
              <a:t>Specify the scoring script to run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E0512-A62E-42C2-A334-2314F0672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9023" y="1911996"/>
            <a:ext cx="49377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FROM rocker/tidyverse:3.5.1</a:t>
            </a:r>
          </a:p>
          <a:p>
            <a:pPr marL="0" indent="0">
              <a:buNone/>
            </a:pPr>
            <a:endParaRPr lang="en-GB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RUN R –e “</a:t>
            </a:r>
            <a:r>
              <a:rPr lang="en-GB" sz="1800" dirty="0" err="1">
                <a:latin typeface="Consolas" panose="020B0609020204030204" pitchFamily="49" charset="0"/>
              </a:rPr>
              <a:t>devtools</a:t>
            </a:r>
            <a:r>
              <a:rPr lang="en-GB" sz="1800" dirty="0">
                <a:latin typeface="Consolas" panose="020B0609020204030204" pitchFamily="49" charset="0"/>
              </a:rPr>
              <a:t>::</a:t>
            </a:r>
            <a:r>
              <a:rPr lang="en-GB" sz="1800" dirty="0" err="1">
                <a:latin typeface="Consolas" panose="020B0609020204030204" pitchFamily="49" charset="0"/>
              </a:rPr>
              <a:t>install_github</a:t>
            </a:r>
            <a:r>
              <a:rPr lang="en-GB" sz="1800" dirty="0">
                <a:latin typeface="Consolas" panose="020B0609020204030204" pitchFamily="49" charset="0"/>
              </a:rPr>
              <a:t>(</a:t>
            </a:r>
          </a:p>
          <a:p>
            <a:pPr marL="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	“Azure/</a:t>
            </a:r>
            <a:r>
              <a:rPr lang="en-GB" dirty="0" err="1">
                <a:latin typeface="Consolas" panose="020B0609020204030204" pitchFamily="49" charset="0"/>
              </a:rPr>
              <a:t>doAzureParallel</a:t>
            </a:r>
            <a:r>
              <a:rPr lang="en-GB" dirty="0">
                <a:latin typeface="Consolas" panose="020B0609020204030204" pitchFamily="49" charset="0"/>
              </a:rPr>
              <a:t>”)</a:t>
            </a:r>
          </a:p>
          <a:p>
            <a:pPr marL="87313" lvl="1" indent="-87313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87313" lvl="1" indent="-87313">
              <a:buNone/>
            </a:pPr>
            <a:r>
              <a:rPr lang="en-GB" dirty="0">
                <a:latin typeface="Consolas" panose="020B0609020204030204" pitchFamily="49" charset="0"/>
              </a:rPr>
              <a:t>RUN R install2.r </a:t>
            </a:r>
            <a:r>
              <a:rPr lang="en-GB" dirty="0" err="1">
                <a:latin typeface="Consolas" panose="020B0609020204030204" pitchFamily="49" charset="0"/>
              </a:rPr>
              <a:t>jsonlite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dotenv</a:t>
            </a:r>
            <a:endParaRPr lang="en-GB" dirty="0">
              <a:latin typeface="Consolas" panose="020B0609020204030204" pitchFamily="49" charset="0"/>
            </a:endParaRPr>
          </a:p>
          <a:p>
            <a:pPr marL="87313" lvl="1" indent="-87313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87313" lvl="1" indent="-87313">
              <a:buNone/>
            </a:pPr>
            <a:r>
              <a:rPr lang="en-GB" dirty="0">
                <a:latin typeface="Consolas" panose="020B0609020204030204" pitchFamily="49" charset="0"/>
              </a:rPr>
              <a:t>CMD [“</a:t>
            </a:r>
            <a:r>
              <a:rPr lang="en-GB" dirty="0" err="1">
                <a:latin typeface="Consolas" panose="020B0609020204030204" pitchFamily="49" charset="0"/>
              </a:rPr>
              <a:t>Rscript</a:t>
            </a:r>
            <a:r>
              <a:rPr lang="en-GB" dirty="0">
                <a:latin typeface="Consolas" panose="020B0609020204030204" pitchFamily="49" charset="0"/>
              </a:rPr>
              <a:t>”, “</a:t>
            </a:r>
            <a:r>
              <a:rPr lang="en-GB" dirty="0" err="1">
                <a:latin typeface="Consolas" panose="020B0609020204030204" pitchFamily="49" charset="0"/>
              </a:rPr>
              <a:t>score.R</a:t>
            </a:r>
            <a:r>
              <a:rPr lang="en-GB" dirty="0">
                <a:latin typeface="Consolas" panose="020B0609020204030204" pitchFamily="49" charset="0"/>
              </a:rPr>
              <a:t>”]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312580-CBA2-4C6D-8436-B552A333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GB" dirty="0" err="1"/>
              <a:t>Dockerfile</a:t>
            </a:r>
            <a:endParaRPr lang="en-GB" dirty="0"/>
          </a:p>
        </p:txBody>
      </p:sp>
      <p:pic>
        <p:nvPicPr>
          <p:cNvPr id="8" name="Picture 2" descr="Image result for docker image symbol">
            <a:extLst>
              <a:ext uri="{FF2B5EF4-FFF2-40B4-BE49-F238E27FC236}">
                <a16:creationId xmlns:a16="http://schemas.microsoft.com/office/drawing/2014/main" id="{FF9ACC9B-F1F0-42B1-9099-A51BE76130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0" t="11128" r="21183" b="20757"/>
          <a:stretch/>
        </p:blipFill>
        <p:spPr bwMode="auto">
          <a:xfrm>
            <a:off x="11113273" y="318862"/>
            <a:ext cx="712644" cy="83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0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B35F-5B8F-495C-B699-512665F1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 management for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373E5-F54F-40E7-8235-BB3F8FB7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5503"/>
            <a:ext cx="11018520" cy="382874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Recommendations</a:t>
            </a:r>
          </a:p>
          <a:p>
            <a:pPr lvl="1"/>
            <a:r>
              <a:rPr lang="en-GB" dirty="0"/>
              <a:t>Packrat package</a:t>
            </a:r>
          </a:p>
          <a:p>
            <a:pPr lvl="1"/>
            <a:r>
              <a:rPr lang="en-GB" dirty="0"/>
              <a:t>Snapshot package</a:t>
            </a:r>
          </a:p>
          <a:p>
            <a:pPr lvl="1"/>
            <a:r>
              <a:rPr lang="en-GB" dirty="0"/>
              <a:t>MRAN (daily archive of CRAN)</a:t>
            </a:r>
          </a:p>
          <a:p>
            <a:pPr lvl="1"/>
            <a:r>
              <a:rPr lang="en-GB" dirty="0" err="1"/>
              <a:t>devtools</a:t>
            </a:r>
            <a:r>
              <a:rPr lang="en-GB" dirty="0"/>
              <a:t>::</a:t>
            </a:r>
            <a:r>
              <a:rPr lang="en-GB" dirty="0" err="1"/>
              <a:t>install_github</a:t>
            </a:r>
            <a:r>
              <a:rPr lang="en-GB" dirty="0"/>
              <a:t>(“package”, ref = “commit”)</a:t>
            </a:r>
          </a:p>
          <a:p>
            <a:pPr lvl="1"/>
            <a:r>
              <a:rPr lang="en-GB" dirty="0"/>
              <a:t>Anaconda</a:t>
            </a:r>
          </a:p>
          <a:p>
            <a:endParaRPr lang="en-GB" dirty="0"/>
          </a:p>
          <a:p>
            <a:r>
              <a:rPr lang="en-GB" dirty="0"/>
              <a:t>Use these to “pin” package versions in your </a:t>
            </a:r>
            <a:r>
              <a:rPr lang="en-GB" dirty="0" err="1"/>
              <a:t>Dockerfile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99434352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TEMPLATE">
  <a:themeElements>
    <a:clrScheme name="Custom 23">
      <a:dk1>
        <a:srgbClr val="1A1A1A"/>
      </a:dk1>
      <a:lt1>
        <a:srgbClr val="FFFFFF"/>
      </a:lt1>
      <a:dk2>
        <a:srgbClr val="0D0D0D"/>
      </a:dk2>
      <a:lt2>
        <a:srgbClr val="D2D2D2"/>
      </a:lt2>
      <a:accent1>
        <a:srgbClr val="0078D4"/>
      </a:accent1>
      <a:accent2>
        <a:srgbClr val="002050"/>
      </a:accent2>
      <a:accent3>
        <a:srgbClr val="D83B01"/>
      </a:accent3>
      <a:accent4>
        <a:srgbClr val="FF8C00"/>
      </a:accent4>
      <a:accent5>
        <a:srgbClr val="737373"/>
      </a:accent5>
      <a:accent6>
        <a:srgbClr val="E6E6E6"/>
      </a:accent6>
      <a:hlink>
        <a:srgbClr val="0078D4"/>
      </a:hlink>
      <a:folHlink>
        <a:srgbClr val="0078D4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Illustration_2018_Data_006.potx" id="{4D7E286F-13EA-4BD8-A7B2-0CA309BBD451}" vid="{94428FB3-FCDF-4BFD-B252-489A02EEC544}"/>
    </a:ext>
  </a:extLst>
</a:theme>
</file>

<file path=ppt/theme/theme2.xml><?xml version="1.0" encoding="utf-8"?>
<a:theme xmlns:a="http://schemas.openxmlformats.org/drawingml/2006/main" name="SOFT BLACK TEMPLATE">
  <a:themeElements>
    <a:clrScheme name="Custom 26">
      <a:dk1>
        <a:srgbClr val="1A1A1A"/>
      </a:dk1>
      <a:lt1>
        <a:srgbClr val="FFFFFF"/>
      </a:lt1>
      <a:dk2>
        <a:srgbClr val="0D0D0D"/>
      </a:dk2>
      <a:lt2>
        <a:srgbClr val="D2D2D2"/>
      </a:lt2>
      <a:accent1>
        <a:srgbClr val="0078D4"/>
      </a:accent1>
      <a:accent2>
        <a:srgbClr val="00BCF2"/>
      </a:accent2>
      <a:accent3>
        <a:srgbClr val="D83B01"/>
      </a:accent3>
      <a:accent4>
        <a:srgbClr val="FF8C00"/>
      </a:accent4>
      <a:accent5>
        <a:srgbClr val="BEBEBE"/>
      </a:accent5>
      <a:accent6>
        <a:srgbClr val="E6E6E6"/>
      </a:accent6>
      <a:hlink>
        <a:srgbClr val="00BCF2"/>
      </a:hlink>
      <a:folHlink>
        <a:srgbClr val="00BCF2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Illustration_2018_Data_006.potx" id="{4D7E286F-13EA-4BD8-A7B2-0CA309BBD451}" vid="{D1C9BB07-021B-4D5B-925E-A1E5E239A0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0BB5962AB3C45A9A1CE1EC4C4F647" ma:contentTypeVersion="3" ma:contentTypeDescription="Create a new document." ma:contentTypeScope="" ma:versionID="f0876370c90de824ab54c09b0bd2a056">
  <xsd:schema xmlns:xsd="http://www.w3.org/2001/XMLSchema" xmlns:xs="http://www.w3.org/2001/XMLSchema" xmlns:p="http://schemas.microsoft.com/office/2006/metadata/properties" xmlns:ns3="630a2e83-186a-4a0f-ab27-bee8a8096abc" targetNamespace="http://schemas.microsoft.com/office/2006/metadata/properties" ma:root="true" ma:fieldsID="a2a3b5ed8b4accd7c8a398d0cb075271" ns3:_="">
    <xsd:import namespace="630a2e83-186a-4a0f-ab27-bee8a8096a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a2e83-186a-4a0f-ab27-bee8a8096a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30841A-A209-44E7-824E-9DDB4DE0DC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630a2e83-186a-4a0f-ab27-bee8a8096abc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16-9_Illustration_2018_Data_006</Template>
  <TotalTime>5168</TotalTime>
  <Words>608</Words>
  <Application>Microsoft Office PowerPoint</Application>
  <PresentationFormat>Widescreen</PresentationFormat>
  <Paragraphs>180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Consolas</vt:lpstr>
      <vt:lpstr>Segoe UI</vt:lpstr>
      <vt:lpstr>Segoe UI Light</vt:lpstr>
      <vt:lpstr>Segoe UI Semibold</vt:lpstr>
      <vt:lpstr>Segoe UI Semilight</vt:lpstr>
      <vt:lpstr>Wingdings</vt:lpstr>
      <vt:lpstr>WHITE TEMPLATE</vt:lpstr>
      <vt:lpstr>SOFT BLACK TEMPLATE</vt:lpstr>
      <vt:lpstr>Deploying machine learning models at scale</vt:lpstr>
      <vt:lpstr>Introduction</vt:lpstr>
      <vt:lpstr>Outline</vt:lpstr>
      <vt:lpstr>Docker for R</vt:lpstr>
      <vt:lpstr>Why Docker?</vt:lpstr>
      <vt:lpstr>Docker containers</vt:lpstr>
      <vt:lpstr>Docker concepts</vt:lpstr>
      <vt:lpstr>Dockerfile</vt:lpstr>
      <vt:lpstr>Package management for R</vt:lpstr>
      <vt:lpstr>Architectures for batch inferencing</vt:lpstr>
      <vt:lpstr>Example use case: product sales forecasting</vt:lpstr>
      <vt:lpstr>Azure Batch</vt:lpstr>
      <vt:lpstr>Azure Container Instance</vt:lpstr>
      <vt:lpstr>Batch inferencing architecture</vt:lpstr>
      <vt:lpstr>Architectures for real-time inferencing</vt:lpstr>
      <vt:lpstr>Example use case: product recommendation</vt:lpstr>
      <vt:lpstr>Azure Kubernetes Service</vt:lpstr>
      <vt:lpstr>Microsoft Machine Learning Server</vt:lpstr>
      <vt:lpstr>Real-time inferencing architecture</vt:lpstr>
      <vt:lpstr>Conclusion</vt:lpstr>
      <vt:lpstr>PowerPoint Presentation</vt:lpstr>
    </vt:vector>
  </TitlesOfParts>
  <Manager>&lt;Comms manager name here&gt;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brand illustration template</dc:title>
  <dc:subject>&lt;Event name&gt;</dc:subject>
  <dc:creator>Angus Taylor</dc:creator>
  <cp:keywords/>
  <dc:description/>
  <cp:lastModifiedBy>Angus Taylor</cp:lastModifiedBy>
  <cp:revision>95</cp:revision>
  <dcterms:created xsi:type="dcterms:W3CDTF">2018-07-02T12:56:52Z</dcterms:created>
  <dcterms:modified xsi:type="dcterms:W3CDTF">2019-07-12T07:05:44Z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0x010100A2B0BB5962AB3C45A9A1CE1EC4C4F647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</Properties>
</file>