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handoutMasterIdLst>
    <p:handoutMasterId r:id="rId60"/>
  </p:handoutMasterIdLst>
  <p:sldIdLst>
    <p:sldId id="256" r:id="rId2"/>
    <p:sldId id="257" r:id="rId3"/>
    <p:sldId id="258" r:id="rId4"/>
    <p:sldId id="259" r:id="rId5"/>
    <p:sldId id="284" r:id="rId6"/>
    <p:sldId id="260" r:id="rId7"/>
    <p:sldId id="285" r:id="rId8"/>
    <p:sldId id="262" r:id="rId9"/>
    <p:sldId id="273" r:id="rId10"/>
    <p:sldId id="274" r:id="rId11"/>
    <p:sldId id="275" r:id="rId12"/>
    <p:sldId id="317" r:id="rId13"/>
    <p:sldId id="263" r:id="rId14"/>
    <p:sldId id="291" r:id="rId15"/>
    <p:sldId id="276" r:id="rId16"/>
    <p:sldId id="290" r:id="rId17"/>
    <p:sldId id="292" r:id="rId18"/>
    <p:sldId id="288" r:id="rId19"/>
    <p:sldId id="289" r:id="rId20"/>
    <p:sldId id="293" r:id="rId21"/>
    <p:sldId id="264" r:id="rId22"/>
    <p:sldId id="294" r:id="rId23"/>
    <p:sldId id="295" r:id="rId24"/>
    <p:sldId id="296" r:id="rId25"/>
    <p:sldId id="315" r:id="rId26"/>
    <p:sldId id="265" r:id="rId27"/>
    <p:sldId id="297" r:id="rId28"/>
    <p:sldId id="298" r:id="rId29"/>
    <p:sldId id="266" r:id="rId30"/>
    <p:sldId id="300" r:id="rId31"/>
    <p:sldId id="267" r:id="rId32"/>
    <p:sldId id="299" r:id="rId33"/>
    <p:sldId id="302" r:id="rId34"/>
    <p:sldId id="268" r:id="rId35"/>
    <p:sldId id="301" r:id="rId36"/>
    <p:sldId id="269" r:id="rId37"/>
    <p:sldId id="303" r:id="rId38"/>
    <p:sldId id="306" r:id="rId39"/>
    <p:sldId id="308" r:id="rId40"/>
    <p:sldId id="309" r:id="rId41"/>
    <p:sldId id="307" r:id="rId42"/>
    <p:sldId id="312" r:id="rId43"/>
    <p:sldId id="311" r:id="rId44"/>
    <p:sldId id="313" r:id="rId45"/>
    <p:sldId id="310" r:id="rId46"/>
    <p:sldId id="319" r:id="rId47"/>
    <p:sldId id="270" r:id="rId48"/>
    <p:sldId id="278" r:id="rId49"/>
    <p:sldId id="323" r:id="rId50"/>
    <p:sldId id="320" r:id="rId51"/>
    <p:sldId id="321" r:id="rId52"/>
    <p:sldId id="322" r:id="rId53"/>
    <p:sldId id="325" r:id="rId54"/>
    <p:sldId id="282" r:id="rId55"/>
    <p:sldId id="283" r:id="rId56"/>
    <p:sldId id="324" r:id="rId57"/>
    <p:sldId id="316" r:id="rId5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EEC"/>
    <a:srgbClr val="FF6600"/>
    <a:srgbClr val="66FF66"/>
    <a:srgbClr val="FFFFFF"/>
    <a:srgbClr val="ED7D31"/>
    <a:srgbClr val="A0178B"/>
    <a:srgbClr val="E8EEF8"/>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0" autoAdjust="0"/>
    <p:restoredTop sz="88543" autoAdjust="0"/>
  </p:normalViewPr>
  <p:slideViewPr>
    <p:cSldViewPr snapToGrid="0">
      <p:cViewPr varScale="1">
        <p:scale>
          <a:sx n="76" d="100"/>
          <a:sy n="76" d="100"/>
        </p:scale>
        <p:origin x="1099" y="6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134"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1370C99C-E220-4334-8F7E-FF778721FA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87160B85-E86E-4E69-A39F-DAA5DCEC2F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F3A97A-209A-47A0-AE88-9CD7AEDF6241}" type="datetimeFigureOut">
              <a:rPr lang="ko-KR" altLang="en-US" smtClean="0"/>
              <a:t>2019-07-10</a:t>
            </a:fld>
            <a:endParaRPr lang="ko-KR" altLang="en-US"/>
          </a:p>
        </p:txBody>
      </p:sp>
      <p:sp>
        <p:nvSpPr>
          <p:cNvPr id="4" name="바닥글 개체 틀 3">
            <a:extLst>
              <a:ext uri="{FF2B5EF4-FFF2-40B4-BE49-F238E27FC236}">
                <a16:creationId xmlns:a16="http://schemas.microsoft.com/office/drawing/2014/main" id="{7E2D84A0-9E2E-47A4-9CA0-48A58A220B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CA612DDC-C736-4D0E-897B-029629C495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8FA221-8E0C-4D70-83FC-764D0557C2E0}" type="slidenum">
              <a:rPr lang="ko-KR" altLang="en-US" smtClean="0"/>
              <a:t>‹#›</a:t>
            </a:fld>
            <a:endParaRPr lang="ko-KR" altLang="en-US"/>
          </a:p>
        </p:txBody>
      </p:sp>
    </p:spTree>
    <p:extLst>
      <p:ext uri="{BB962C8B-B14F-4D97-AF65-F5344CB8AC3E}">
        <p14:creationId xmlns:p14="http://schemas.microsoft.com/office/powerpoint/2010/main" val="183439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787B3-FF71-4433-8168-08D0FF68184F}" type="datetimeFigureOut">
              <a:rPr lang="ko-KR" altLang="en-US" smtClean="0"/>
              <a:t>2019-07-10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9580B-5E96-4031-9CB7-7FCB4E9F2058}" type="slidenum">
              <a:rPr lang="ko-KR" altLang="en-US" smtClean="0"/>
              <a:t>‹#›</a:t>
            </a:fld>
            <a:endParaRPr lang="ko-KR" altLang="en-US"/>
          </a:p>
        </p:txBody>
      </p:sp>
    </p:spTree>
    <p:extLst>
      <p:ext uri="{BB962C8B-B14F-4D97-AF65-F5344CB8AC3E}">
        <p14:creationId xmlns:p14="http://schemas.microsoft.com/office/powerpoint/2010/main" val="330830189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Today, I want to talk about simulation of physical movement for machine learning with R, simulation of robot gait optimization. I’m </a:t>
            </a:r>
            <a:r>
              <a:rPr lang="en-US" altLang="ko-KR" sz="1200" kern="1200" dirty="0" err="1">
                <a:solidFill>
                  <a:schemeClr val="tx1"/>
                </a:solidFill>
                <a:effectLst/>
                <a:latin typeface="+mn-lt"/>
                <a:ea typeface="+mn-ea"/>
                <a:cs typeface="+mn-cs"/>
              </a:rPr>
              <a:t>Haeyoon</a:t>
            </a:r>
            <a:r>
              <a:rPr lang="en-US" altLang="ko-KR" sz="1200" kern="1200" dirty="0">
                <a:solidFill>
                  <a:schemeClr val="tx1"/>
                </a:solidFill>
                <a:effectLst/>
                <a:latin typeface="+mn-lt"/>
                <a:ea typeface="+mn-ea"/>
                <a:cs typeface="+mn-cs"/>
              </a:rPr>
              <a:t> Jung. We study statistics at the </a:t>
            </a:r>
            <a:r>
              <a:rPr lang="en-US" altLang="ko-KR" sz="1200" kern="1200" dirty="0" err="1">
                <a:solidFill>
                  <a:schemeClr val="tx1"/>
                </a:solidFill>
                <a:effectLst/>
                <a:latin typeface="+mn-lt"/>
                <a:ea typeface="+mn-ea"/>
                <a:cs typeface="+mn-cs"/>
              </a:rPr>
              <a:t>Ewha</a:t>
            </a:r>
            <a:r>
              <a:rPr lang="en-US" altLang="ko-KR" sz="1200" kern="1200" dirty="0">
                <a:solidFill>
                  <a:schemeClr val="tx1"/>
                </a:solidFill>
                <a:effectLst/>
                <a:latin typeface="+mn-lt"/>
                <a:ea typeface="+mn-ea"/>
                <a:cs typeface="+mn-cs"/>
              </a:rPr>
              <a:t> </a:t>
            </a:r>
            <a:r>
              <a:rPr lang="en-US" altLang="ko-KR" sz="1200" kern="1200" dirty="0" err="1">
                <a:solidFill>
                  <a:schemeClr val="tx1"/>
                </a:solidFill>
                <a:effectLst/>
                <a:latin typeface="+mn-lt"/>
                <a:ea typeface="+mn-ea"/>
                <a:cs typeface="+mn-cs"/>
              </a:rPr>
              <a:t>Womans</a:t>
            </a:r>
            <a:r>
              <a:rPr lang="en-US" altLang="ko-KR" sz="1200" kern="1200" dirty="0">
                <a:solidFill>
                  <a:schemeClr val="tx1"/>
                </a:solidFill>
                <a:effectLst/>
                <a:latin typeface="+mn-lt"/>
                <a:ea typeface="+mn-ea"/>
                <a:cs typeface="+mn-cs"/>
              </a:rPr>
              <a:t> University in South Korea. We were interested in physical simulation while studying calculation algorithms using R. So, we started this project. Before beginning talk, I inform you that we are not physics experts. Then let's get started</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a:t>
            </a:fld>
            <a:endParaRPr lang="ko-KR" altLang="en-US"/>
          </a:p>
        </p:txBody>
      </p:sp>
    </p:spTree>
    <p:extLst>
      <p:ext uri="{BB962C8B-B14F-4D97-AF65-F5344CB8AC3E}">
        <p14:creationId xmlns:p14="http://schemas.microsoft.com/office/powerpoint/2010/main" val="281519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As we pressed for time, I would like to skip the detailed.</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10</a:t>
            </a:fld>
            <a:endParaRPr lang="ko-KR" altLang="en-US"/>
          </a:p>
        </p:txBody>
      </p:sp>
    </p:spTree>
    <p:extLst>
      <p:ext uri="{BB962C8B-B14F-4D97-AF65-F5344CB8AC3E}">
        <p14:creationId xmlns:p14="http://schemas.microsoft.com/office/powerpoint/2010/main" val="268810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following is about parameters and settings of robot.</a:t>
            </a:r>
          </a:p>
          <a:p>
            <a:r>
              <a:rPr lang="en-US" altLang="ko-KR" dirty="0"/>
              <a:t>There are 6 settings. They are dimensions of robot.</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11</a:t>
            </a:fld>
            <a:endParaRPr lang="ko-KR" altLang="en-US"/>
          </a:p>
        </p:txBody>
      </p:sp>
    </p:spTree>
    <p:extLst>
      <p:ext uri="{BB962C8B-B14F-4D97-AF65-F5344CB8AC3E}">
        <p14:creationId xmlns:p14="http://schemas.microsoft.com/office/powerpoint/2010/main" val="2950727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And we made two assumptions for the convenience of physical calculation.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First, the weight of any part except head are negligible. So, the center of mass is always the head.</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Second, each foot is made up of two points, toe and heel not soles. </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12</a:t>
            </a:fld>
            <a:endParaRPr lang="ko-KR" altLang="en-US"/>
          </a:p>
        </p:txBody>
      </p:sp>
    </p:spTree>
    <p:extLst>
      <p:ext uri="{BB962C8B-B14F-4D97-AF65-F5344CB8AC3E}">
        <p14:creationId xmlns:p14="http://schemas.microsoft.com/office/powerpoint/2010/main" val="360496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Assumed robot’s gait cycle is as follows. </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13</a:t>
            </a:fld>
            <a:endParaRPr lang="ko-KR" altLang="en-US"/>
          </a:p>
        </p:txBody>
      </p:sp>
    </p:spTree>
    <p:extLst>
      <p:ext uri="{BB962C8B-B14F-4D97-AF65-F5344CB8AC3E}">
        <p14:creationId xmlns:p14="http://schemas.microsoft.com/office/powerpoint/2010/main" val="153892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Two graphs show the center position of foot coordinates over time. x-value and y-value of the left foot and right foot intersect perfectly.</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14</a:t>
            </a:fld>
            <a:endParaRPr lang="ko-KR" altLang="en-US"/>
          </a:p>
        </p:txBody>
      </p:sp>
    </p:spTree>
    <p:extLst>
      <p:ext uri="{BB962C8B-B14F-4D97-AF65-F5344CB8AC3E}">
        <p14:creationId xmlns:p14="http://schemas.microsoft.com/office/powerpoint/2010/main" val="907135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We can look at the movement of the foot. The soles of the feet were constructed parallel to the angle of sight.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15</a:t>
            </a:fld>
            <a:endParaRPr lang="ko-KR" altLang="en-US"/>
          </a:p>
        </p:txBody>
      </p:sp>
    </p:spTree>
    <p:extLst>
      <p:ext uri="{BB962C8B-B14F-4D97-AF65-F5344CB8AC3E}">
        <p14:creationId xmlns:p14="http://schemas.microsoft.com/office/powerpoint/2010/main" val="470610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 mentioned the robot's settings and the trajectory of gait. And now I'm going to introduce to create a walking algorithm for the robot.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16</a:t>
            </a:fld>
            <a:endParaRPr lang="ko-KR" altLang="en-US"/>
          </a:p>
        </p:txBody>
      </p:sp>
    </p:spTree>
    <p:extLst>
      <p:ext uri="{BB962C8B-B14F-4D97-AF65-F5344CB8AC3E}">
        <p14:creationId xmlns:p14="http://schemas.microsoft.com/office/powerpoint/2010/main" val="1623984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As the robot moves, it generates rotational force, so the angle of sight is not always zero</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17</a:t>
            </a:fld>
            <a:endParaRPr lang="ko-KR" altLang="en-US"/>
          </a:p>
        </p:txBody>
      </p:sp>
    </p:spTree>
    <p:extLst>
      <p:ext uri="{BB962C8B-B14F-4D97-AF65-F5344CB8AC3E}">
        <p14:creationId xmlns:p14="http://schemas.microsoft.com/office/powerpoint/2010/main" val="1918620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We mentioned the trajectory of foot. As the robot moves, the angle of sight changes. And, the positions of the feet change accordingly. This is the center of foot point vector.</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And this is rotation matrix. Theta is angle of sight.</a:t>
            </a:r>
            <a:endParaRPr lang="ko-KR"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18</a:t>
            </a:fld>
            <a:endParaRPr lang="ko-KR" altLang="en-US"/>
          </a:p>
        </p:txBody>
      </p:sp>
    </p:spTree>
    <p:extLst>
      <p:ext uri="{BB962C8B-B14F-4D97-AF65-F5344CB8AC3E}">
        <p14:creationId xmlns:p14="http://schemas.microsoft.com/office/powerpoint/2010/main" val="3929926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And, this is the toes and heel point vector.</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19</a:t>
            </a:fld>
            <a:endParaRPr lang="ko-KR" altLang="en-US"/>
          </a:p>
        </p:txBody>
      </p:sp>
    </p:spTree>
    <p:extLst>
      <p:ext uri="{BB962C8B-B14F-4D97-AF65-F5344CB8AC3E}">
        <p14:creationId xmlns:p14="http://schemas.microsoft.com/office/powerpoint/2010/main" val="1458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Suppose there is a ball. When we fix the coordinate in R, the ball stays in that position.</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a:t>
            </a:fld>
            <a:endParaRPr lang="ko-KR" altLang="en-US"/>
          </a:p>
        </p:txBody>
      </p:sp>
    </p:spTree>
    <p:extLst>
      <p:ext uri="{BB962C8B-B14F-4D97-AF65-F5344CB8AC3E}">
        <p14:creationId xmlns:p14="http://schemas.microsoft.com/office/powerpoint/2010/main" val="681095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Now, we know the coordinates of the feet. We can see how many points touch the ground.</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20</a:t>
            </a:fld>
            <a:endParaRPr lang="ko-KR" altLang="en-US"/>
          </a:p>
        </p:txBody>
      </p:sp>
    </p:spTree>
    <p:extLst>
      <p:ext uri="{BB962C8B-B14F-4D97-AF65-F5344CB8AC3E}">
        <p14:creationId xmlns:p14="http://schemas.microsoft.com/office/powerpoint/2010/main" val="320090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case, no point touch the ground. In this case 1 point touch the ground, In this case 2 points touch the ground and they are same foot.</a:t>
            </a:r>
          </a:p>
          <a:p>
            <a:r>
              <a:rPr lang="en-US" altLang="ko-KR" dirty="0"/>
              <a:t>In this case 2 points touch the ground and they are different feet</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21</a:t>
            </a:fld>
            <a:endParaRPr lang="ko-KR" altLang="en-US"/>
          </a:p>
        </p:txBody>
      </p:sp>
    </p:spTree>
    <p:extLst>
      <p:ext uri="{BB962C8B-B14F-4D97-AF65-F5344CB8AC3E}">
        <p14:creationId xmlns:p14="http://schemas.microsoft.com/office/powerpoint/2010/main" val="2993495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this case 3 points touch the ground. In this case 4 points touch the ground.</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22</a:t>
            </a:fld>
            <a:endParaRPr lang="ko-KR" altLang="en-US"/>
          </a:p>
        </p:txBody>
      </p:sp>
    </p:spTree>
    <p:extLst>
      <p:ext uri="{BB962C8B-B14F-4D97-AF65-F5344CB8AC3E}">
        <p14:creationId xmlns:p14="http://schemas.microsoft.com/office/powerpoint/2010/main" val="2214128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let’s solve the force of the cases that a robot can have</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23</a:t>
            </a:fld>
            <a:endParaRPr lang="ko-KR" altLang="en-US"/>
          </a:p>
        </p:txBody>
      </p:sp>
    </p:spTree>
    <p:extLst>
      <p:ext uri="{BB962C8B-B14F-4D97-AF65-F5344CB8AC3E}">
        <p14:creationId xmlns:p14="http://schemas.microsoft.com/office/powerpoint/2010/main" val="116806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The forces we considered are friction force, gravity force, normal force, moment. Based on these forces, we solved the forces acting on robots according the case.</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24</a:t>
            </a:fld>
            <a:endParaRPr lang="ko-KR" altLang="en-US"/>
          </a:p>
        </p:txBody>
      </p:sp>
    </p:spTree>
    <p:extLst>
      <p:ext uri="{BB962C8B-B14F-4D97-AF65-F5344CB8AC3E}">
        <p14:creationId xmlns:p14="http://schemas.microsoft.com/office/powerpoint/2010/main" val="1329060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If the robot doesn’t touch the ground, only gravity acts.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25</a:t>
            </a:fld>
            <a:endParaRPr lang="ko-KR" altLang="en-US"/>
          </a:p>
        </p:txBody>
      </p:sp>
    </p:spTree>
    <p:extLst>
      <p:ext uri="{BB962C8B-B14F-4D97-AF65-F5344CB8AC3E}">
        <p14:creationId xmlns:p14="http://schemas.microsoft.com/office/powerpoint/2010/main" val="2667475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The force when one point touched is as follows.</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Force acting on x-axis is friction force, force acting on y-axis is sum of gravity force and normal force. Force acting on angle is moment which is rotational force. It's a bit difficult to solve.</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26</a:t>
            </a:fld>
            <a:endParaRPr lang="ko-KR" altLang="en-US"/>
          </a:p>
        </p:txBody>
      </p:sp>
    </p:spTree>
    <p:extLst>
      <p:ext uri="{BB962C8B-B14F-4D97-AF65-F5344CB8AC3E}">
        <p14:creationId xmlns:p14="http://schemas.microsoft.com/office/powerpoint/2010/main" val="1300383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We can solve it by recalling the law of the right hand</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27</a:t>
            </a:fld>
            <a:endParaRPr lang="ko-KR" altLang="en-US"/>
          </a:p>
        </p:txBody>
      </p:sp>
    </p:spTree>
    <p:extLst>
      <p:ext uri="{BB962C8B-B14F-4D97-AF65-F5344CB8AC3E}">
        <p14:creationId xmlns:p14="http://schemas.microsoft.com/office/powerpoint/2010/main" val="4033406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Forces acting on x and y-axis are the same if 1 point or 2 points touched. But, it is difficult to calculate normal force in this case. Because two points don’t have exact same normal force. Therefore, we used zero moment point. If </a:t>
                </a:r>
                <a:r>
                  <a:rPr lang="en-US" altLang="ko-KR" sz="1200" kern="1200" dirty="0" err="1">
                    <a:solidFill>
                      <a:schemeClr val="tx1"/>
                    </a:solidFill>
                    <a:effectLst/>
                    <a:latin typeface="+mn-lt"/>
                    <a:ea typeface="+mn-ea"/>
                    <a:cs typeface="+mn-cs"/>
                  </a:rPr>
                  <a:t>zmp</a:t>
                </a:r>
                <a:r>
                  <a:rPr lang="en-US" altLang="ko-KR" sz="1200" kern="1200" dirty="0">
                    <a:solidFill>
                      <a:schemeClr val="tx1"/>
                    </a:solidFill>
                    <a:effectLst/>
                    <a:latin typeface="+mn-lt"/>
                    <a:ea typeface="+mn-ea"/>
                    <a:cs typeface="+mn-cs"/>
                  </a:rPr>
                  <a:t> satisfied, moment(</a:t>
                </a:r>
                <a14:m>
                  <m:oMath xmlns:m="http://schemas.openxmlformats.org/officeDocument/2006/math">
                    <m:sSub>
                      <m:sSubPr>
                        <m:ctrlPr>
                          <a:rPr lang="ko-KR" altLang="ko-KR" sz="1200" i="1" kern="1200">
                            <a:solidFill>
                              <a:schemeClr val="tx1"/>
                            </a:solidFill>
                            <a:effectLst/>
                            <a:latin typeface="Cambria Math" panose="02040503050406030204" pitchFamily="18" charset="0"/>
                            <a:ea typeface="+mn-ea"/>
                            <a:cs typeface="+mn-cs"/>
                          </a:rPr>
                        </m:ctrlPr>
                      </m:sSubPr>
                      <m:e>
                        <m:r>
                          <a:rPr lang="en-US" altLang="ko-KR" sz="1200" i="1" kern="1200">
                            <a:solidFill>
                              <a:schemeClr val="tx1"/>
                            </a:solidFill>
                            <a:effectLst/>
                            <a:latin typeface="Cambria Math" panose="02040503050406030204" pitchFamily="18" charset="0"/>
                            <a:ea typeface="+mn-ea"/>
                            <a:cs typeface="+mn-cs"/>
                          </a:rPr>
                          <m:t>𝐹</m:t>
                        </m:r>
                      </m:e>
                      <m:sub>
                        <m:r>
                          <a:rPr lang="en-US" altLang="ko-KR" sz="1200" i="1" kern="1200">
                            <a:solidFill>
                              <a:schemeClr val="tx1"/>
                            </a:solidFill>
                            <a:effectLst/>
                            <a:latin typeface="Cambria Math" panose="02040503050406030204" pitchFamily="18" charset="0"/>
                            <a:ea typeface="+mn-ea"/>
                            <a:cs typeface="+mn-cs"/>
                          </a:rPr>
                          <m:t>𝜏</m:t>
                        </m:r>
                      </m:sub>
                    </m:sSub>
                  </m:oMath>
                </a14:m>
                <a:r>
                  <a:rPr lang="en-US" altLang="ko-KR" sz="1200" kern="1200" dirty="0">
                    <a:solidFill>
                      <a:schemeClr val="tx1"/>
                    </a:solidFill>
                    <a:effectLst/>
                    <a:latin typeface="+mn-lt"/>
                    <a:ea typeface="+mn-ea"/>
                    <a:cs typeface="+mn-cs"/>
                  </a:rPr>
                  <a:t>) is zero. If it’s not satisfied, assume that a center of foot point is only touched.</a:t>
                </a:r>
                <a:endParaRPr lang="ko-KR" altLang="ko-KR" sz="1200" kern="1200" dirty="0">
                  <a:solidFill>
                    <a:schemeClr val="tx1"/>
                  </a:solidFill>
                  <a:effectLst/>
                  <a:latin typeface="+mn-lt"/>
                  <a:ea typeface="+mn-ea"/>
                  <a:cs typeface="+mn-cs"/>
                </a:endParaRPr>
              </a:p>
              <a:p>
                <a:endParaRPr lang="ko-KR" altLang="en-US" dirty="0"/>
              </a:p>
            </p:txBody>
          </p:sp>
        </mc:Choice>
        <mc:Fallback xmlns="">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Forces acting on x and y-axis are the same if 1 point or 2 points touched. But, it is difficult to calculate normal force in this case. Because two points don’t have exact same normal force. Therefore, we used zero moment point. If </a:t>
                </a:r>
                <a:r>
                  <a:rPr lang="en-US" altLang="ko-KR" sz="1200" kern="1200" dirty="0" err="1">
                    <a:solidFill>
                      <a:schemeClr val="tx1"/>
                    </a:solidFill>
                    <a:effectLst/>
                    <a:latin typeface="+mn-lt"/>
                    <a:ea typeface="+mn-ea"/>
                    <a:cs typeface="+mn-cs"/>
                  </a:rPr>
                  <a:t>zmp</a:t>
                </a:r>
                <a:r>
                  <a:rPr lang="en-US" altLang="ko-KR" sz="1200" kern="1200" dirty="0">
                    <a:solidFill>
                      <a:schemeClr val="tx1"/>
                    </a:solidFill>
                    <a:effectLst/>
                    <a:latin typeface="+mn-lt"/>
                    <a:ea typeface="+mn-ea"/>
                    <a:cs typeface="+mn-cs"/>
                  </a:rPr>
                  <a:t> satisfied, moment(</a:t>
                </a:r>
                <a:r>
                  <a:rPr lang="en-US" altLang="ko-KR" sz="1200" i="0" kern="1200">
                    <a:solidFill>
                      <a:schemeClr val="tx1"/>
                    </a:solidFill>
                    <a:effectLst/>
                    <a:latin typeface="+mn-lt"/>
                    <a:ea typeface="+mn-ea"/>
                    <a:cs typeface="+mn-cs"/>
                  </a:rPr>
                  <a:t>𝐹</a:t>
                </a:r>
                <a:r>
                  <a:rPr lang="ko-KR" altLang="ko-KR" sz="1200" i="0" kern="1200">
                    <a:solidFill>
                      <a:schemeClr val="tx1"/>
                    </a:solidFill>
                    <a:effectLst/>
                    <a:latin typeface="+mn-lt"/>
                    <a:ea typeface="+mn-ea"/>
                    <a:cs typeface="+mn-cs"/>
                  </a:rPr>
                  <a:t>_</a:t>
                </a:r>
                <a:r>
                  <a:rPr lang="en-US" altLang="ko-KR" sz="1200" i="0" kern="1200">
                    <a:solidFill>
                      <a:schemeClr val="tx1"/>
                    </a:solidFill>
                    <a:effectLst/>
                    <a:latin typeface="+mn-lt"/>
                    <a:ea typeface="+mn-ea"/>
                    <a:cs typeface="+mn-cs"/>
                  </a:rPr>
                  <a:t>𝜏</a:t>
                </a:r>
                <a:r>
                  <a:rPr lang="en-US" altLang="ko-KR" sz="1200" kern="1200" dirty="0">
                    <a:solidFill>
                      <a:schemeClr val="tx1"/>
                    </a:solidFill>
                    <a:effectLst/>
                    <a:latin typeface="+mn-lt"/>
                    <a:ea typeface="+mn-ea"/>
                    <a:cs typeface="+mn-cs"/>
                  </a:rPr>
                  <a:t>) is zero. If it’s not satisfied, assume that a center of foot point is only touched.</a:t>
                </a:r>
                <a:endParaRPr lang="ko-KR" altLang="ko-KR" sz="1200" kern="1200" dirty="0">
                  <a:solidFill>
                    <a:schemeClr val="tx1"/>
                  </a:solidFill>
                  <a:effectLst/>
                  <a:latin typeface="+mn-lt"/>
                  <a:ea typeface="+mn-ea"/>
                  <a:cs typeface="+mn-cs"/>
                </a:endParaRPr>
              </a:p>
              <a:p>
                <a:endParaRPr lang="ko-KR" altLang="en-US" dirty="0"/>
              </a:p>
            </p:txBody>
          </p:sp>
        </mc:Fallback>
      </mc:AlternateContent>
      <p:sp>
        <p:nvSpPr>
          <p:cNvPr id="4" name="슬라이드 번호 개체 틀 3"/>
          <p:cNvSpPr>
            <a:spLocks noGrp="1"/>
          </p:cNvSpPr>
          <p:nvPr>
            <p:ph type="sldNum" sz="quarter" idx="5"/>
          </p:nvPr>
        </p:nvSpPr>
        <p:spPr/>
        <p:txBody>
          <a:bodyPr/>
          <a:lstStyle/>
          <a:p>
            <a:fld id="{1669580B-5E96-4031-9CB7-7FCB4E9F2058}" type="slidenum">
              <a:rPr lang="ko-KR" altLang="en-US" smtClean="0"/>
              <a:t>28</a:t>
            </a:fld>
            <a:endParaRPr lang="ko-KR" altLang="en-US"/>
          </a:p>
        </p:txBody>
      </p:sp>
    </p:spTree>
    <p:extLst>
      <p:ext uri="{BB962C8B-B14F-4D97-AF65-F5344CB8AC3E}">
        <p14:creationId xmlns:p14="http://schemas.microsoft.com/office/powerpoint/2010/main" val="3084222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If this formula is satisfied, moment is zero.</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29</a:t>
            </a:fld>
            <a:endParaRPr lang="ko-KR" altLang="en-US"/>
          </a:p>
        </p:txBody>
      </p:sp>
    </p:spTree>
    <p:extLst>
      <p:ext uri="{BB962C8B-B14F-4D97-AF65-F5344CB8AC3E}">
        <p14:creationId xmlns:p14="http://schemas.microsoft.com/office/powerpoint/2010/main" val="222530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But on Earth, the ball cannot be fixed in the air. Because of gravity, the ball falls down and bounces to the ground. This is a simple form of physical simulation. </a:t>
            </a:r>
            <a:endParaRPr lang="ko-KR"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a:t>
            </a:fld>
            <a:endParaRPr lang="ko-KR" altLang="en-US"/>
          </a:p>
        </p:txBody>
      </p:sp>
    </p:spTree>
    <p:extLst>
      <p:ext uri="{BB962C8B-B14F-4D97-AF65-F5344CB8AC3E}">
        <p14:creationId xmlns:p14="http://schemas.microsoft.com/office/powerpoint/2010/main" val="3446641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Calibri" panose="020F0502020204030204" pitchFamily="34" charset="0"/>
              </a:rPr>
              <a:t>Next, let me tell you a few more assumptions about the simulation for convenience.</a:t>
            </a:r>
            <a:r>
              <a:rPr lang="en-US" altLang="ko-KR" sz="1200" dirty="0">
                <a:solidFill>
                  <a:srgbClr val="000000"/>
                </a:solidFill>
                <a:latin typeface="Calibri" panose="020F0502020204030204" pitchFamily="34" charset="0"/>
              </a:rPr>
              <a:t> If two feet touch the ground by one point, it is assumed that one of the two points has high x-value only touch the ground.</a:t>
            </a:r>
            <a:endParaRPr lang="ko-KR" altLang="en-US" sz="1200" dirty="0">
              <a:latin typeface="Calibri" panose="020F0502020204030204" pitchFamily="34" charset="0"/>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30</a:t>
            </a:fld>
            <a:endParaRPr lang="ko-KR" altLang="en-US"/>
          </a:p>
        </p:txBody>
      </p:sp>
    </p:spTree>
    <p:extLst>
      <p:ext uri="{BB962C8B-B14F-4D97-AF65-F5344CB8AC3E}">
        <p14:creationId xmlns:p14="http://schemas.microsoft.com/office/powerpoint/2010/main" val="1654513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If 3 points touched, it is assumed that 2 points of the same foot touched.</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31</a:t>
            </a:fld>
            <a:endParaRPr lang="ko-KR" altLang="en-US"/>
          </a:p>
        </p:txBody>
      </p:sp>
    </p:spTree>
    <p:extLst>
      <p:ext uri="{BB962C8B-B14F-4D97-AF65-F5344CB8AC3E}">
        <p14:creationId xmlns:p14="http://schemas.microsoft.com/office/powerpoint/2010/main" val="335923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If 4 points touched, it is assumed that 2 points of the same foot have high x value touched.</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32</a:t>
            </a:fld>
            <a:endParaRPr lang="ko-KR" altLang="en-US"/>
          </a:p>
        </p:txBody>
      </p:sp>
    </p:spTree>
    <p:extLst>
      <p:ext uri="{BB962C8B-B14F-4D97-AF65-F5344CB8AC3E}">
        <p14:creationId xmlns:p14="http://schemas.microsoft.com/office/powerpoint/2010/main" val="915757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The next is Position &amp; Velocity constraint.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33</a:t>
            </a:fld>
            <a:endParaRPr lang="ko-KR" altLang="en-US"/>
          </a:p>
        </p:txBody>
      </p:sp>
    </p:spTree>
    <p:extLst>
      <p:ext uri="{BB962C8B-B14F-4D97-AF65-F5344CB8AC3E}">
        <p14:creationId xmlns:p14="http://schemas.microsoft.com/office/powerpoint/2010/main" val="3685872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When foot digs in the ground, reposition the center of mass and lift robot to the ground. In other word, this process is about vector calculation.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 Also, modify the velocity by differentiating repositioned center of mass.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34</a:t>
            </a:fld>
            <a:endParaRPr lang="ko-KR" altLang="en-US"/>
          </a:p>
        </p:txBody>
      </p:sp>
    </p:spTree>
    <p:extLst>
      <p:ext uri="{BB962C8B-B14F-4D97-AF65-F5344CB8AC3E}">
        <p14:creationId xmlns:p14="http://schemas.microsoft.com/office/powerpoint/2010/main" val="4264152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The next is Numerical integration to obtain following position of mass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35</a:t>
            </a:fld>
            <a:endParaRPr lang="ko-KR" altLang="en-US"/>
          </a:p>
        </p:txBody>
      </p:sp>
    </p:spTree>
    <p:extLst>
      <p:ext uri="{BB962C8B-B14F-4D97-AF65-F5344CB8AC3E}">
        <p14:creationId xmlns:p14="http://schemas.microsoft.com/office/powerpoint/2010/main" val="2858606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Previously, we found the force of the robot. Using Newton’s law, find the position of mass and angle of sight by integrating the acceleration.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 </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36</a:t>
            </a:fld>
            <a:endParaRPr lang="ko-KR" altLang="en-US"/>
          </a:p>
        </p:txBody>
      </p:sp>
    </p:spTree>
    <p:extLst>
      <p:ext uri="{BB962C8B-B14F-4D97-AF65-F5344CB8AC3E}">
        <p14:creationId xmlns:p14="http://schemas.microsoft.com/office/powerpoint/2010/main" val="3728389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The final step is getting position of robots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37</a:t>
            </a:fld>
            <a:endParaRPr lang="ko-KR" altLang="en-US"/>
          </a:p>
        </p:txBody>
      </p:sp>
    </p:spTree>
    <p:extLst>
      <p:ext uri="{BB962C8B-B14F-4D97-AF65-F5344CB8AC3E}">
        <p14:creationId xmlns:p14="http://schemas.microsoft.com/office/powerpoint/2010/main" val="4031277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Just before, we get a new position of mass and angle of sight. We can draw the robot’s body by using it. We can get coordinates of pelvis and knee points.</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Then, multiply the rotation matrix like previously obtaining the vector of the feet.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38</a:t>
            </a:fld>
            <a:endParaRPr lang="ko-KR" altLang="en-US"/>
          </a:p>
        </p:txBody>
      </p:sp>
    </p:spTree>
    <p:extLst>
      <p:ext uri="{BB962C8B-B14F-4D97-AF65-F5344CB8AC3E}">
        <p14:creationId xmlns:p14="http://schemas.microsoft.com/office/powerpoint/2010/main" val="2424933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There is something to be checked before returning to the first stage. In some cases, the robot loses its balance while walking</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39</a:t>
            </a:fld>
            <a:endParaRPr lang="ko-KR" altLang="en-US"/>
          </a:p>
        </p:txBody>
      </p:sp>
    </p:spTree>
    <p:extLst>
      <p:ext uri="{BB962C8B-B14F-4D97-AF65-F5344CB8AC3E}">
        <p14:creationId xmlns:p14="http://schemas.microsoft.com/office/powerpoint/2010/main" val="291562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Physical simulations are very useful in industry terms. </a:t>
            </a:r>
            <a:endParaRPr lang="ko-KR" altLang="ko-KR" sz="1200" kern="1200" dirty="0">
              <a:solidFill>
                <a:schemeClr val="tx1"/>
              </a:solidFill>
              <a:effectLst/>
              <a:latin typeface="+mn-lt"/>
              <a:ea typeface="+mn-ea"/>
              <a:cs typeface="+mn-cs"/>
            </a:endParaRPr>
          </a:p>
          <a:p>
            <a:pPr latinLnBrk="1"/>
            <a:endParaRPr lang="en-US"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There are a lot of software for physical simulations. However, R is free and open source. It’s easy to apply many machine learning algorithms. So, we made environment in R.</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a:t>
            </a:fld>
            <a:endParaRPr lang="ko-KR" altLang="en-US"/>
          </a:p>
        </p:txBody>
      </p:sp>
    </p:spTree>
    <p:extLst>
      <p:ext uri="{BB962C8B-B14F-4D97-AF65-F5344CB8AC3E}">
        <p14:creationId xmlns:p14="http://schemas.microsoft.com/office/powerpoint/2010/main" val="769285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If the angle of sight is over 45 degrees, the robot leans heavily. So, we assumed that the robot has fallen and stopped the simulation.</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40</a:t>
            </a:fld>
            <a:endParaRPr lang="ko-KR" altLang="en-US"/>
          </a:p>
        </p:txBody>
      </p:sp>
    </p:spTree>
    <p:extLst>
      <p:ext uri="{BB962C8B-B14F-4D97-AF65-F5344CB8AC3E}">
        <p14:creationId xmlns:p14="http://schemas.microsoft.com/office/powerpoint/2010/main" val="601054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Store and image robot’s position while returning to the first stage of the algorithm. And if the robot doesn’t fall, repeat this 500times.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41</a:t>
            </a:fld>
            <a:endParaRPr lang="ko-KR" altLang="en-US"/>
          </a:p>
        </p:txBody>
      </p:sp>
    </p:spTree>
    <p:extLst>
      <p:ext uri="{BB962C8B-B14F-4D97-AF65-F5344CB8AC3E}">
        <p14:creationId xmlns:p14="http://schemas.microsoft.com/office/powerpoint/2010/main" val="1878817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Imaging on the plot. The picture shows the robot’s position when first iteration </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42</a:t>
            </a:fld>
            <a:endParaRPr lang="ko-KR" altLang="en-US"/>
          </a:p>
        </p:txBody>
      </p:sp>
    </p:spTree>
    <p:extLst>
      <p:ext uri="{BB962C8B-B14F-4D97-AF65-F5344CB8AC3E}">
        <p14:creationId xmlns:p14="http://schemas.microsoft.com/office/powerpoint/2010/main" val="2009989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As such, the algorithm is repeated to draw 500 images.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43</a:t>
            </a:fld>
            <a:endParaRPr lang="ko-KR" altLang="en-US"/>
          </a:p>
        </p:txBody>
      </p:sp>
    </p:spTree>
    <p:extLst>
      <p:ext uri="{BB962C8B-B14F-4D97-AF65-F5344CB8AC3E}">
        <p14:creationId xmlns:p14="http://schemas.microsoft.com/office/powerpoint/2010/main" val="2153410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In this case, the robot falls at 41th iteration.</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44</a:t>
            </a:fld>
            <a:endParaRPr lang="ko-KR" altLang="en-US"/>
          </a:p>
        </p:txBody>
      </p:sp>
    </p:spTree>
    <p:extLst>
      <p:ext uri="{BB962C8B-B14F-4D97-AF65-F5344CB8AC3E}">
        <p14:creationId xmlns:p14="http://schemas.microsoft.com/office/powerpoint/2010/main" val="865200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Merge the 500 images at 0.01 second intervals using "animation" package. If the robot falls, it keeps stopped in the applicable state.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It is fall down time.</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45</a:t>
            </a:fld>
            <a:endParaRPr lang="ko-KR" altLang="en-US"/>
          </a:p>
        </p:txBody>
      </p:sp>
    </p:spTree>
    <p:extLst>
      <p:ext uri="{BB962C8B-B14F-4D97-AF65-F5344CB8AC3E}">
        <p14:creationId xmlns:p14="http://schemas.microsoft.com/office/powerpoint/2010/main" val="281071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And in the case below, maximum x-value of center of mass is 0.297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As such, physical simulation algorithm is constructed. Now, using Genetic Algorithm, one of the machine learning techniques, we want to find the farthest walking robot for five seconds.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46</a:t>
            </a:fld>
            <a:endParaRPr lang="ko-KR" altLang="en-US"/>
          </a:p>
        </p:txBody>
      </p:sp>
    </p:spTree>
    <p:extLst>
      <p:ext uri="{BB962C8B-B14F-4D97-AF65-F5344CB8AC3E}">
        <p14:creationId xmlns:p14="http://schemas.microsoft.com/office/powerpoint/2010/main" val="8506379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So, what is genetic algorithm? It’s simple.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First of all, give range of each parameters.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Then, take 20 population samples from range randomly. Those population samples are 1</a:t>
            </a:r>
            <a:r>
              <a:rPr lang="en-US" altLang="ko-KR" sz="1200" kern="1200" baseline="30000" dirty="0">
                <a:solidFill>
                  <a:schemeClr val="tx1"/>
                </a:solidFill>
                <a:effectLst/>
                <a:latin typeface="+mn-lt"/>
                <a:ea typeface="+mn-ea"/>
                <a:cs typeface="+mn-cs"/>
              </a:rPr>
              <a:t>st</a:t>
            </a:r>
            <a:r>
              <a:rPr lang="en-US" altLang="ko-KR" sz="1200" kern="1200" dirty="0">
                <a:solidFill>
                  <a:schemeClr val="tx1"/>
                </a:solidFill>
                <a:effectLst/>
                <a:latin typeface="+mn-lt"/>
                <a:ea typeface="+mn-ea"/>
                <a:cs typeface="+mn-cs"/>
              </a:rPr>
              <a:t> generation.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Then, select populations with a high y value in 1</a:t>
            </a:r>
            <a:r>
              <a:rPr lang="en-US" altLang="ko-KR" sz="1200" kern="1200" baseline="30000" dirty="0">
                <a:solidFill>
                  <a:schemeClr val="tx1"/>
                </a:solidFill>
                <a:effectLst/>
                <a:latin typeface="+mn-lt"/>
                <a:ea typeface="+mn-ea"/>
                <a:cs typeface="+mn-cs"/>
              </a:rPr>
              <a:t>st</a:t>
            </a:r>
            <a:r>
              <a:rPr lang="en-US" altLang="ko-KR" sz="1200" kern="1200" dirty="0">
                <a:solidFill>
                  <a:schemeClr val="tx1"/>
                </a:solidFill>
                <a:effectLst/>
                <a:latin typeface="+mn-lt"/>
                <a:ea typeface="+mn-ea"/>
                <a:cs typeface="+mn-cs"/>
              </a:rPr>
              <a:t> generation.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Then, mix the selected populations appropriately </a:t>
            </a:r>
            <a:r>
              <a:rPr lang="en-US" altLang="ko-KR" sz="1200" b="1" kern="1200" dirty="0">
                <a:solidFill>
                  <a:schemeClr val="tx1"/>
                </a:solidFill>
                <a:effectLst/>
                <a:latin typeface="+mn-lt"/>
                <a:ea typeface="+mn-ea"/>
                <a:cs typeface="+mn-cs"/>
              </a:rPr>
              <a:t>and get new 20 populations.</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Then Force a change of part of them. Then we get 2</a:t>
            </a:r>
            <a:r>
              <a:rPr lang="en-US" altLang="ko-KR" sz="1200" kern="1200" baseline="30000" dirty="0">
                <a:solidFill>
                  <a:schemeClr val="tx1"/>
                </a:solidFill>
                <a:effectLst/>
                <a:latin typeface="+mn-lt"/>
                <a:ea typeface="+mn-ea"/>
                <a:cs typeface="+mn-cs"/>
              </a:rPr>
              <a:t>nd</a:t>
            </a:r>
            <a:r>
              <a:rPr lang="en-US" altLang="ko-KR" sz="1200" kern="1200" dirty="0">
                <a:solidFill>
                  <a:schemeClr val="tx1"/>
                </a:solidFill>
                <a:effectLst/>
                <a:latin typeface="+mn-lt"/>
                <a:ea typeface="+mn-ea"/>
                <a:cs typeface="+mn-cs"/>
              </a:rPr>
              <a:t> generation. The more generation go on and on, the greater the y-value</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Our goal is using GA to find parameters which make global maximum of x-value of the center of mass.</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47</a:t>
            </a:fld>
            <a:endParaRPr lang="ko-KR" altLang="en-US"/>
          </a:p>
        </p:txBody>
      </p:sp>
    </p:spTree>
    <p:extLst>
      <p:ext uri="{BB962C8B-B14F-4D97-AF65-F5344CB8AC3E}">
        <p14:creationId xmlns:p14="http://schemas.microsoft.com/office/powerpoint/2010/main" val="792438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Therefore, we applied the physical simulation algorithm we made to GA. </a:t>
            </a:r>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48</a:t>
            </a:fld>
            <a:endParaRPr lang="ko-KR" altLang="en-US"/>
          </a:p>
        </p:txBody>
      </p:sp>
    </p:spTree>
    <p:extLst>
      <p:ext uri="{BB962C8B-B14F-4D97-AF65-F5344CB8AC3E}">
        <p14:creationId xmlns:p14="http://schemas.microsoft.com/office/powerpoint/2010/main" val="1815031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Let's race first place winners by generation. In the first generation, it falls in the middle.</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Maximum x-value of center of mass is 1.038. (around here). Go to this point and fall back.</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49</a:t>
            </a:fld>
            <a:endParaRPr lang="ko-KR" altLang="en-US"/>
          </a:p>
        </p:txBody>
      </p:sp>
    </p:spTree>
    <p:extLst>
      <p:ext uri="{BB962C8B-B14F-4D97-AF65-F5344CB8AC3E}">
        <p14:creationId xmlns:p14="http://schemas.microsoft.com/office/powerpoint/2010/main" val="394567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In the ordinary environment, any object is possible. Unfortunately, our environment is only for our robot.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a:t>
            </a:fld>
            <a:endParaRPr lang="ko-KR" altLang="en-US"/>
          </a:p>
        </p:txBody>
      </p:sp>
    </p:spTree>
    <p:extLst>
      <p:ext uri="{BB962C8B-B14F-4D97-AF65-F5344CB8AC3E}">
        <p14:creationId xmlns:p14="http://schemas.microsoft.com/office/powerpoint/2010/main" val="3019124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In the fifth generation, it walks well. It easily exceeds the point where the first generation went.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50</a:t>
            </a:fld>
            <a:endParaRPr lang="ko-KR" altLang="en-US"/>
          </a:p>
        </p:txBody>
      </p:sp>
    </p:spTree>
    <p:extLst>
      <p:ext uri="{BB962C8B-B14F-4D97-AF65-F5344CB8AC3E}">
        <p14:creationId xmlns:p14="http://schemas.microsoft.com/office/powerpoint/2010/main" val="1048682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In twentieth generation, it walks more farther than the previous generation.</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51</a:t>
            </a:fld>
            <a:endParaRPr lang="ko-KR" altLang="en-US"/>
          </a:p>
        </p:txBody>
      </p:sp>
    </p:spTree>
    <p:extLst>
      <p:ext uri="{BB962C8B-B14F-4D97-AF65-F5344CB8AC3E}">
        <p14:creationId xmlns:p14="http://schemas.microsoft.com/office/powerpoint/2010/main" val="2947461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In hundredth generation, it walks the farthest.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52</a:t>
            </a:fld>
            <a:endParaRPr lang="ko-KR" altLang="en-US"/>
          </a:p>
        </p:txBody>
      </p:sp>
    </p:spTree>
    <p:extLst>
      <p:ext uri="{BB962C8B-B14F-4D97-AF65-F5344CB8AC3E}">
        <p14:creationId xmlns:p14="http://schemas.microsoft.com/office/powerpoint/2010/main" val="2970682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53</a:t>
            </a:fld>
            <a:endParaRPr lang="ko-KR" altLang="en-US"/>
          </a:p>
        </p:txBody>
      </p:sp>
    </p:spTree>
    <p:extLst>
      <p:ext uri="{BB962C8B-B14F-4D97-AF65-F5344CB8AC3E}">
        <p14:creationId xmlns:p14="http://schemas.microsoft.com/office/powerpoint/2010/main" val="3424289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54</a:t>
            </a:fld>
            <a:endParaRPr lang="ko-KR" altLang="en-US"/>
          </a:p>
        </p:txBody>
      </p:sp>
    </p:spTree>
    <p:extLst>
      <p:ext uri="{BB962C8B-B14F-4D97-AF65-F5344CB8AC3E}">
        <p14:creationId xmlns:p14="http://schemas.microsoft.com/office/powerpoint/2010/main" val="775449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55</a:t>
            </a:fld>
            <a:endParaRPr lang="ko-KR" altLang="en-US"/>
          </a:p>
        </p:txBody>
      </p:sp>
    </p:spTree>
    <p:extLst>
      <p:ext uri="{BB962C8B-B14F-4D97-AF65-F5344CB8AC3E}">
        <p14:creationId xmlns:p14="http://schemas.microsoft.com/office/powerpoint/2010/main" val="2106278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57</a:t>
            </a:fld>
            <a:endParaRPr lang="ko-KR" altLang="en-US"/>
          </a:p>
        </p:txBody>
      </p:sp>
    </p:spTree>
    <p:extLst>
      <p:ext uri="{BB962C8B-B14F-4D97-AF65-F5344CB8AC3E}">
        <p14:creationId xmlns:p14="http://schemas.microsoft.com/office/powerpoint/2010/main" val="197135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We made a robot simulation that walked by inputting gait parameters. I will explain how we created a physical simulation and optimized gait parameters in this talk. (!!break!!)</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6</a:t>
            </a:fld>
            <a:endParaRPr lang="ko-KR" altLang="en-US"/>
          </a:p>
        </p:txBody>
      </p:sp>
    </p:spTree>
    <p:extLst>
      <p:ext uri="{BB962C8B-B14F-4D97-AF65-F5344CB8AC3E}">
        <p14:creationId xmlns:p14="http://schemas.microsoft.com/office/powerpoint/2010/main" val="130908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This is the table of contents. </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Part1 is about designing physical simulation. In this part, I’ll talk about background knowledge and parameter selection and assumption, and also simulation algorithm</a:t>
            </a:r>
            <a:endParaRPr lang="ko-KR" altLang="ko-KR" sz="1200" kern="1200" dirty="0">
              <a:solidFill>
                <a:schemeClr val="tx1"/>
              </a:solidFill>
              <a:effectLst/>
              <a:latin typeface="+mn-lt"/>
              <a:ea typeface="+mn-ea"/>
              <a:cs typeface="+mn-cs"/>
            </a:endParaRPr>
          </a:p>
          <a:p>
            <a:pPr latinLnBrk="1"/>
            <a:r>
              <a:rPr lang="en-US" altLang="ko-KR" sz="1200" kern="1200" dirty="0">
                <a:solidFill>
                  <a:schemeClr val="tx1"/>
                </a:solidFill>
                <a:effectLst/>
                <a:latin typeface="+mn-lt"/>
                <a:ea typeface="+mn-ea"/>
                <a:cs typeface="+mn-cs"/>
              </a:rPr>
              <a:t>Part2 is about optimizing gait parameters. In this part, I’ll talk about what is GA and applying GA</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7</a:t>
            </a:fld>
            <a:endParaRPr lang="ko-KR" altLang="en-US"/>
          </a:p>
        </p:txBody>
      </p:sp>
    </p:spTree>
    <p:extLst>
      <p:ext uri="{BB962C8B-B14F-4D97-AF65-F5344CB8AC3E}">
        <p14:creationId xmlns:p14="http://schemas.microsoft.com/office/powerpoint/2010/main" val="67726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There are three background knowledges required before designing a simulation. First is geometry and vector to present the robot in two dimensions. Second is dynamics to solve force acting on the robot.</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1669580B-5E96-4031-9CB7-7FCB4E9F2058}" type="slidenum">
              <a:rPr lang="ko-KR" altLang="en-US" smtClean="0"/>
              <a:t>8</a:t>
            </a:fld>
            <a:endParaRPr lang="ko-KR" altLang="en-US"/>
          </a:p>
        </p:txBody>
      </p:sp>
    </p:spTree>
    <p:extLst>
      <p:ext uri="{BB962C8B-B14F-4D97-AF65-F5344CB8AC3E}">
        <p14:creationId xmlns:p14="http://schemas.microsoft.com/office/powerpoint/2010/main" val="371610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Third is Runge-</a:t>
            </a:r>
            <a:r>
              <a:rPr lang="en-US" altLang="ko-KR" sz="1200" kern="1200" dirty="0" err="1">
                <a:solidFill>
                  <a:schemeClr val="tx1"/>
                </a:solidFill>
                <a:effectLst/>
                <a:latin typeface="+mn-lt"/>
                <a:ea typeface="+mn-ea"/>
                <a:cs typeface="+mn-cs"/>
              </a:rPr>
              <a:t>Kutta</a:t>
            </a:r>
            <a:r>
              <a:rPr lang="en-US" altLang="ko-KR" sz="1200" kern="1200" dirty="0">
                <a:solidFill>
                  <a:schemeClr val="tx1"/>
                </a:solidFill>
                <a:effectLst/>
                <a:latin typeface="+mn-lt"/>
                <a:ea typeface="+mn-ea"/>
                <a:cs typeface="+mn-cs"/>
              </a:rPr>
              <a:t> method. It’s a kind of numerical integral. If we know the force, we can know the acceleration. Integrating acceleration twice is the position of mass. The following positions of robot can be identified by using the 3</a:t>
            </a:r>
            <a:r>
              <a:rPr lang="en-US" altLang="ko-KR" sz="1200" kern="1200" baseline="30000" dirty="0">
                <a:solidFill>
                  <a:schemeClr val="tx1"/>
                </a:solidFill>
                <a:effectLst/>
                <a:latin typeface="+mn-lt"/>
                <a:ea typeface="+mn-ea"/>
                <a:cs typeface="+mn-cs"/>
              </a:rPr>
              <a:t>rd</a:t>
            </a:r>
            <a:r>
              <a:rPr lang="en-US" altLang="ko-KR" sz="1200" kern="1200" dirty="0">
                <a:solidFill>
                  <a:schemeClr val="tx1"/>
                </a:solidFill>
                <a:effectLst/>
                <a:latin typeface="+mn-lt"/>
                <a:ea typeface="+mn-ea"/>
                <a:cs typeface="+mn-cs"/>
              </a:rPr>
              <a:t> Runge-</a:t>
            </a:r>
            <a:r>
              <a:rPr lang="en-US" altLang="ko-KR" sz="1200" kern="1200" dirty="0" err="1">
                <a:solidFill>
                  <a:schemeClr val="tx1"/>
                </a:solidFill>
                <a:effectLst/>
                <a:latin typeface="+mn-lt"/>
                <a:ea typeface="+mn-ea"/>
                <a:cs typeface="+mn-cs"/>
              </a:rPr>
              <a:t>Kutta</a:t>
            </a:r>
            <a:r>
              <a:rPr lang="en-US" altLang="ko-KR" sz="1200" kern="1200" dirty="0">
                <a:solidFill>
                  <a:schemeClr val="tx1"/>
                </a:solidFill>
                <a:effectLst/>
                <a:latin typeface="+mn-lt"/>
                <a:ea typeface="+mn-ea"/>
                <a:cs typeface="+mn-cs"/>
              </a:rPr>
              <a:t> method.</a:t>
            </a:r>
            <a:endParaRPr lang="ko-KR"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5"/>
          </p:nvPr>
        </p:nvSpPr>
        <p:spPr/>
        <p:txBody>
          <a:bodyPr/>
          <a:lstStyle/>
          <a:p>
            <a:fld id="{1669580B-5E96-4031-9CB7-7FCB4E9F2058}" type="slidenum">
              <a:rPr lang="ko-KR" altLang="en-US" smtClean="0"/>
              <a:t>9</a:t>
            </a:fld>
            <a:endParaRPr lang="ko-KR" altLang="en-US"/>
          </a:p>
        </p:txBody>
      </p:sp>
    </p:spTree>
    <p:extLst>
      <p:ext uri="{BB962C8B-B14F-4D97-AF65-F5344CB8AC3E}">
        <p14:creationId xmlns:p14="http://schemas.microsoft.com/office/powerpoint/2010/main" val="2791437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51EDA28-3139-4644-AF4A-1DA05622A55D}"/>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1C9D8CC5-FD40-4E9B-8438-5A6AB27BF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5" name="바닥글 개체 틀 4">
            <a:extLst>
              <a:ext uri="{FF2B5EF4-FFF2-40B4-BE49-F238E27FC236}">
                <a16:creationId xmlns:a16="http://schemas.microsoft.com/office/drawing/2014/main" id="{3E036DBC-EF12-48A4-A401-38E7792FF72D}"/>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367695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D44D335-FBD2-4826-B3FD-5BC3CA155230}"/>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46369587-F9EF-4318-AC82-43B2D59602D4}"/>
              </a:ext>
            </a:extLst>
          </p:cNvPr>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바닥글 개체 틀 4">
            <a:extLst>
              <a:ext uri="{FF2B5EF4-FFF2-40B4-BE49-F238E27FC236}">
                <a16:creationId xmlns:a16="http://schemas.microsoft.com/office/drawing/2014/main" id="{E466B249-B462-4AEE-905E-E48B43E03825}"/>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1055294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4BFA120A-4C44-47F1-BA79-091913B8E4AE}"/>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BD8EC4D2-9C9C-4738-A564-5D998724B032}"/>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바닥글 개체 틀 4">
            <a:extLst>
              <a:ext uri="{FF2B5EF4-FFF2-40B4-BE49-F238E27FC236}">
                <a16:creationId xmlns:a16="http://schemas.microsoft.com/office/drawing/2014/main" id="{ABB5B7F7-6C2C-47AB-B857-312A7CB6AD45}"/>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191644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1C8ABF9-378C-4A50-B2F9-0868A4BA0B3F}"/>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1BEDB219-1349-497B-BF03-A2C395431D05}"/>
              </a:ext>
            </a:extLst>
          </p:cNvPr>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바닥글 개체 틀 4">
            <a:extLst>
              <a:ext uri="{FF2B5EF4-FFF2-40B4-BE49-F238E27FC236}">
                <a16:creationId xmlns:a16="http://schemas.microsoft.com/office/drawing/2014/main" id="{1E069984-F6FE-44A9-B45F-3B3EB18B63BE}"/>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186787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3407103-AE91-4B7E-A263-C286FD9FB989}"/>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E5F936DD-5F90-4A34-AEB7-5457A5ADC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5" name="바닥글 개체 틀 4">
            <a:extLst>
              <a:ext uri="{FF2B5EF4-FFF2-40B4-BE49-F238E27FC236}">
                <a16:creationId xmlns:a16="http://schemas.microsoft.com/office/drawing/2014/main" id="{F07B5D05-5C60-4BC2-8E95-225189973B63}"/>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4246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B5F2902-828D-4B10-B094-A2D97FD0F8F4}"/>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E20629C8-2F20-4E34-B8AB-2E3000C0EB9B}"/>
              </a:ext>
            </a:extLst>
          </p:cNvPr>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a:extLst>
              <a:ext uri="{FF2B5EF4-FFF2-40B4-BE49-F238E27FC236}">
                <a16:creationId xmlns:a16="http://schemas.microsoft.com/office/drawing/2014/main" id="{2160197A-DA9F-4DDE-BD3A-94583F168F15}"/>
              </a:ext>
            </a:extLst>
          </p:cNvPr>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a:extLst>
              <a:ext uri="{FF2B5EF4-FFF2-40B4-BE49-F238E27FC236}">
                <a16:creationId xmlns:a16="http://schemas.microsoft.com/office/drawing/2014/main" id="{F2A452AD-188D-4DFD-9EF0-B4A8DFEE41F7}"/>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105719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EE03373-8F65-4B33-9ECF-DC3BB687BC31}"/>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406155C6-E7E3-4E8C-8E6C-06735F6B4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a:extLst>
              <a:ext uri="{FF2B5EF4-FFF2-40B4-BE49-F238E27FC236}">
                <a16:creationId xmlns:a16="http://schemas.microsoft.com/office/drawing/2014/main" id="{AD52C8F0-B6A2-4F02-8826-25551376C0D8}"/>
              </a:ext>
            </a:extLst>
          </p:cNvPr>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a:extLst>
              <a:ext uri="{FF2B5EF4-FFF2-40B4-BE49-F238E27FC236}">
                <a16:creationId xmlns:a16="http://schemas.microsoft.com/office/drawing/2014/main" id="{AFC62ECF-845A-48E9-9A4A-AF4A8360C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a:extLst>
              <a:ext uri="{FF2B5EF4-FFF2-40B4-BE49-F238E27FC236}">
                <a16:creationId xmlns:a16="http://schemas.microsoft.com/office/drawing/2014/main" id="{C372B4E3-0664-455E-9B2D-553C8D17B4A5}"/>
              </a:ext>
            </a:extLst>
          </p:cNvPr>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8" name="바닥글 개체 틀 7">
            <a:extLst>
              <a:ext uri="{FF2B5EF4-FFF2-40B4-BE49-F238E27FC236}">
                <a16:creationId xmlns:a16="http://schemas.microsoft.com/office/drawing/2014/main" id="{A59C3695-3673-473C-8EB3-B05560C6CC84}"/>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91217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ABA0CE-D325-4D44-9906-22A0B2B2E628}"/>
              </a:ext>
            </a:extLst>
          </p:cNvPr>
          <p:cNvSpPr>
            <a:spLocks noGrp="1"/>
          </p:cNvSpPr>
          <p:nvPr>
            <p:ph type="title"/>
          </p:nvPr>
        </p:nvSpPr>
        <p:spPr/>
        <p:txBody>
          <a:bodyPr/>
          <a:lstStyle/>
          <a:p>
            <a:r>
              <a:rPr lang="ko-KR" altLang="en-US"/>
              <a:t>마스터 제목 스타일 편집</a:t>
            </a:r>
          </a:p>
        </p:txBody>
      </p:sp>
      <p:sp>
        <p:nvSpPr>
          <p:cNvPr id="4" name="바닥글 개체 틀 3">
            <a:extLst>
              <a:ext uri="{FF2B5EF4-FFF2-40B4-BE49-F238E27FC236}">
                <a16:creationId xmlns:a16="http://schemas.microsoft.com/office/drawing/2014/main" id="{8442ADF0-6E83-4567-83CB-DB27FAD40638}"/>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3756397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02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B88B3A1-1AC8-4E50-A87F-C24D4EF2C2E7}"/>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C937C566-3C2A-431B-8AE4-AEA1A3301F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a:extLst>
              <a:ext uri="{FF2B5EF4-FFF2-40B4-BE49-F238E27FC236}">
                <a16:creationId xmlns:a16="http://schemas.microsoft.com/office/drawing/2014/main" id="{61A3E302-CD0E-4C5E-BF1A-2C77DFA71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6" name="바닥글 개체 틀 5">
            <a:extLst>
              <a:ext uri="{FF2B5EF4-FFF2-40B4-BE49-F238E27FC236}">
                <a16:creationId xmlns:a16="http://schemas.microsoft.com/office/drawing/2014/main" id="{85067055-4710-46B9-AAC1-666F7E146E7C}"/>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293674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2EF8CC1-EEC1-4EB1-8855-D384CC9D8FB9}"/>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D837B0DD-D69F-46D2-BD75-9B5F9BFC2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30219CC2-834B-408E-8969-7F547B1F3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6" name="바닥글 개체 틀 5">
            <a:extLst>
              <a:ext uri="{FF2B5EF4-FFF2-40B4-BE49-F238E27FC236}">
                <a16:creationId xmlns:a16="http://schemas.microsoft.com/office/drawing/2014/main" id="{DDE999ED-3246-411B-8431-FE79F3D20A6D}"/>
              </a:ext>
            </a:extLst>
          </p:cNvPr>
          <p:cNvSpPr>
            <a:spLocks noGrp="1"/>
          </p:cNvSpPr>
          <p:nvPr>
            <p:ph type="ftr" sz="quarter" idx="11"/>
          </p:nvPr>
        </p:nvSpPr>
        <p:spPr/>
        <p:txBody>
          <a:bodyPr/>
          <a:lstStyle/>
          <a:p>
            <a:endParaRPr lang="ko-KR" altLang="en-US"/>
          </a:p>
        </p:txBody>
      </p:sp>
    </p:spTree>
    <p:extLst>
      <p:ext uri="{BB962C8B-B14F-4D97-AF65-F5344CB8AC3E}">
        <p14:creationId xmlns:p14="http://schemas.microsoft.com/office/powerpoint/2010/main" val="283326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EC516C5F-4063-4BF9-9DDC-E8404EAE51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22680E6D-F9E7-4654-900A-73C39AABCD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바닥글 개체 틀 4">
            <a:extLst>
              <a:ext uri="{FF2B5EF4-FFF2-40B4-BE49-F238E27FC236}">
                <a16:creationId xmlns:a16="http://schemas.microsoft.com/office/drawing/2014/main" id="{99854D98-B85F-4239-98C2-476854A74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7" name="슬라이드 번호 개체 틀 3">
            <a:extLst>
              <a:ext uri="{FF2B5EF4-FFF2-40B4-BE49-F238E27FC236}">
                <a16:creationId xmlns:a16="http://schemas.microsoft.com/office/drawing/2014/main" id="{3409BDD7-20B3-4303-B4B3-D53868195213}"/>
              </a:ext>
            </a:extLst>
          </p:cNvPr>
          <p:cNvSpPr txBox="1">
            <a:spLocks/>
          </p:cNvSpPr>
          <p:nvPr userDrawn="1"/>
        </p:nvSpPr>
        <p:spPr>
          <a:xfrm>
            <a:off x="82062" y="6413744"/>
            <a:ext cx="2743200" cy="365125"/>
          </a:xfrm>
          <a:prstGeom prst="rect">
            <a:avLst/>
          </a:prstGeom>
        </p:spPr>
        <p:txBody>
          <a:bodyPr/>
          <a:lstStyle>
            <a:defPPr>
              <a:defRPr lang="ko-KR"/>
            </a:defPPr>
            <a:lvl1pPr marL="0" algn="ctr" defTabSz="914400" rtl="0" eaLnBrk="1" latinLnBrk="1" hangingPunct="1">
              <a:defRPr sz="1400" kern="1200">
                <a:solidFill>
                  <a:schemeClr val="tx1"/>
                </a:solidFill>
                <a:latin typeface="Calibri" panose="020F0502020204030204" pitchFamily="34" charset="0"/>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l"/>
            <a:fld id="{3E0A0D06-506D-4757-A475-805F4F87CDE6}" type="slidenum">
              <a:rPr lang="ko-KR" altLang="en-US" smtClean="0"/>
              <a:pPr algn="l"/>
              <a:t>‹#›</a:t>
            </a:fld>
            <a:endParaRPr lang="ko-KR" altLang="en-US" dirty="0"/>
          </a:p>
        </p:txBody>
      </p:sp>
    </p:spTree>
    <p:extLst>
      <p:ext uri="{BB962C8B-B14F-4D97-AF65-F5344CB8AC3E}">
        <p14:creationId xmlns:p14="http://schemas.microsoft.com/office/powerpoint/2010/main" val="395427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23.png"/><Relationship Id="rId1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180.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210.png"/><Relationship Id="rId5" Type="http://schemas.openxmlformats.org/officeDocument/2006/relationships/image" Target="../media/image160.png"/><Relationship Id="rId15" Type="http://schemas.openxmlformats.org/officeDocument/2006/relationships/image" Target="../media/image25.png"/><Relationship Id="rId10" Type="http://schemas.openxmlformats.org/officeDocument/2006/relationships/image" Target="../media/image211.png"/><Relationship Id="rId4" Type="http://schemas.openxmlformats.org/officeDocument/2006/relationships/image" Target="../media/image181.png"/><Relationship Id="rId9" Type="http://schemas.openxmlformats.org/officeDocument/2006/relationships/image" Target="../media/image200.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2.png"/><Relationship Id="rId26" Type="http://schemas.openxmlformats.org/officeDocument/2006/relationships/image" Target="../media/image4.png"/><Relationship Id="rId3" Type="http://schemas.openxmlformats.org/officeDocument/2006/relationships/image" Target="../media/image31.png"/><Relationship Id="rId21" Type="http://schemas.openxmlformats.org/officeDocument/2006/relationships/image" Target="../media/image45.png"/><Relationship Id="rId12" Type="http://schemas.openxmlformats.org/officeDocument/2006/relationships/image" Target="../media/image38.png"/><Relationship Id="rId17" Type="http://schemas.openxmlformats.org/officeDocument/2006/relationships/image" Target="../media/image28.png"/><Relationship Id="rId25" Type="http://schemas.openxmlformats.org/officeDocument/2006/relationships/image" Target="../media/image1.png"/><Relationship Id="rId2" Type="http://schemas.openxmlformats.org/officeDocument/2006/relationships/notesSlide" Target="../notesSlides/notesSlide18.xml"/><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1.xml"/><Relationship Id="rId11" Type="http://schemas.openxmlformats.org/officeDocument/2006/relationships/image" Target="../media/image37.png"/><Relationship Id="rId24" Type="http://schemas.openxmlformats.org/officeDocument/2006/relationships/image" Target="../media/image46.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image" Target="../media/image43.png"/><Relationship Id="rId9" Type="http://schemas.openxmlformats.org/officeDocument/2006/relationships/image" Target="../media/image35.png"/><Relationship Id="rId14" Type="http://schemas.openxmlformats.org/officeDocument/2006/relationships/image" Target="../media/image33.png"/><Relationship Id="rId22"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1.png"/><Relationship Id="rId3" Type="http://schemas.openxmlformats.org/officeDocument/2006/relationships/image" Target="../media/image29.png"/><Relationship Id="rId12" Type="http://schemas.openxmlformats.org/officeDocument/2006/relationships/image" Target="../media/image38.png"/><Relationship Id="rId17" Type="http://schemas.openxmlformats.org/officeDocument/2006/relationships/image" Target="../media/image30.png"/><Relationship Id="rId2" Type="http://schemas.openxmlformats.org/officeDocument/2006/relationships/notesSlide" Target="../notesSlides/notesSlide19.xml"/><Relationship Id="rId16" Type="http://schemas.openxmlformats.org/officeDocument/2006/relationships/image" Target="../media/image53.png"/><Relationship Id="rId1" Type="http://schemas.openxmlformats.org/officeDocument/2006/relationships/slideLayout" Target="../slideLayouts/slideLayout7.xml"/><Relationship Id="rId11" Type="http://schemas.openxmlformats.org/officeDocument/2006/relationships/image" Target="../media/image37.png"/><Relationship Id="rId15" Type="http://schemas.openxmlformats.org/officeDocument/2006/relationships/image" Target="../media/image52.png"/><Relationship Id="rId10" Type="http://schemas.openxmlformats.org/officeDocument/2006/relationships/image" Target="../media/image36.png"/><Relationship Id="rId19" Type="http://schemas.openxmlformats.org/officeDocument/2006/relationships/image" Target="../media/image4.png"/><Relationship Id="rId9" Type="http://schemas.openxmlformats.org/officeDocument/2006/relationships/image" Target="../media/image35.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61.png"/><Relationship Id="rId26" Type="http://schemas.openxmlformats.org/officeDocument/2006/relationships/image" Target="../media/image520.png"/><Relationship Id="rId3" Type="http://schemas.openxmlformats.org/officeDocument/2006/relationships/image" Target="../media/image290.png"/><Relationship Id="rId7" Type="http://schemas.openxmlformats.org/officeDocument/2006/relationships/image" Target="../media/image330.png"/><Relationship Id="rId12" Type="http://schemas.openxmlformats.org/officeDocument/2006/relationships/image" Target="../media/image38.png"/><Relationship Id="rId17" Type="http://schemas.openxmlformats.org/officeDocument/2006/relationships/image" Target="../media/image60.png"/><Relationship Id="rId25" Type="http://schemas.openxmlformats.org/officeDocument/2006/relationships/image" Target="../media/image510.png"/><Relationship Id="rId2" Type="http://schemas.openxmlformats.org/officeDocument/2006/relationships/notesSlide" Target="../notesSlides/notesSlide21.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20.png"/><Relationship Id="rId11" Type="http://schemas.openxmlformats.org/officeDocument/2006/relationships/image" Target="../media/image37.png"/><Relationship Id="rId24" Type="http://schemas.openxmlformats.org/officeDocument/2006/relationships/image" Target="../media/image500.png"/><Relationship Id="rId5" Type="http://schemas.openxmlformats.org/officeDocument/2006/relationships/image" Target="../media/image310.png"/><Relationship Id="rId15" Type="http://schemas.openxmlformats.org/officeDocument/2006/relationships/image" Target="../media/image58.png"/><Relationship Id="rId23" Type="http://schemas.openxmlformats.org/officeDocument/2006/relationships/image" Target="../media/image491.png"/><Relationship Id="rId10" Type="http://schemas.openxmlformats.org/officeDocument/2006/relationships/image" Target="../media/image36.png"/><Relationship Id="rId4" Type="http://schemas.openxmlformats.org/officeDocument/2006/relationships/image" Target="../media/image300.png"/><Relationship Id="rId9" Type="http://schemas.openxmlformats.org/officeDocument/2006/relationships/image" Target="../media/image35.png"/><Relationship Id="rId14" Type="http://schemas.openxmlformats.org/officeDocument/2006/relationships/image" Target="../media/image57.png"/><Relationship Id="rId22" Type="http://schemas.openxmlformats.org/officeDocument/2006/relationships/image" Target="../media/image481.png"/><Relationship Id="rId27" Type="http://schemas.openxmlformats.org/officeDocument/2006/relationships/image" Target="../media/image4.png"/></Relationships>
</file>

<file path=ppt/slides/_rels/slide22.xml.rels><?xml version="1.0" encoding="UTF-8" standalone="yes"?>
<Relationships xmlns="http://schemas.openxmlformats.org/package/2006/relationships"><Relationship Id="rId13" Type="http://schemas.openxmlformats.org/officeDocument/2006/relationships/image" Target="../media/image440.png"/><Relationship Id="rId18" Type="http://schemas.openxmlformats.org/officeDocument/2006/relationships/image" Target="../media/image490.png"/><Relationship Id="rId26" Type="http://schemas.openxmlformats.org/officeDocument/2006/relationships/image" Target="../media/image4.png"/><Relationship Id="rId3" Type="http://schemas.openxmlformats.org/officeDocument/2006/relationships/image" Target="../media/image62.png"/><Relationship Id="rId21" Type="http://schemas.openxmlformats.org/officeDocument/2006/relationships/image" Target="../media/image85.png"/><Relationship Id="rId17" Type="http://schemas.openxmlformats.org/officeDocument/2006/relationships/image" Target="../media/image480.png"/><Relationship Id="rId25" Type="http://schemas.openxmlformats.org/officeDocument/2006/relationships/image" Target="../media/image1.png"/><Relationship Id="rId2" Type="http://schemas.openxmlformats.org/officeDocument/2006/relationships/notesSlide" Target="../notesSlides/notesSlide22.xml"/><Relationship Id="rId16" Type="http://schemas.openxmlformats.org/officeDocument/2006/relationships/image" Target="../media/image470.png"/><Relationship Id="rId1" Type="http://schemas.openxmlformats.org/officeDocument/2006/relationships/slideLayout" Target="../slideLayouts/slideLayout7.xml"/><Relationship Id="rId24" Type="http://schemas.openxmlformats.org/officeDocument/2006/relationships/image" Target="../media/image88.png"/><Relationship Id="rId15" Type="http://schemas.openxmlformats.org/officeDocument/2006/relationships/image" Target="../media/image460.png"/><Relationship Id="rId23" Type="http://schemas.openxmlformats.org/officeDocument/2006/relationships/image" Target="../media/image87.png"/><Relationship Id="rId19" Type="http://schemas.openxmlformats.org/officeDocument/2006/relationships/image" Target="../media/image32.png"/><Relationship Id="rId14" Type="http://schemas.openxmlformats.org/officeDocument/2006/relationships/image" Target="../media/image450.png"/><Relationship Id="rId22"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580.png"/><Relationship Id="rId13" Type="http://schemas.openxmlformats.org/officeDocument/2006/relationships/image" Target="../media/image4.png"/><Relationship Id="rId3" Type="http://schemas.openxmlformats.org/officeDocument/2006/relationships/image" Target="../media/image292.png"/><Relationship Id="rId7" Type="http://schemas.openxmlformats.org/officeDocument/2006/relationships/image" Target="../media/image570.png"/><Relationship Id="rId12" Type="http://schemas.openxmlformats.org/officeDocument/2006/relationships/image" Target="../media/image6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0.png"/><Relationship Id="rId11" Type="http://schemas.openxmlformats.org/officeDocument/2006/relationships/image" Target="../media/image1.png"/><Relationship Id="rId5" Type="http://schemas.openxmlformats.org/officeDocument/2006/relationships/image" Target="../media/image550.png"/><Relationship Id="rId10" Type="http://schemas.openxmlformats.org/officeDocument/2006/relationships/image" Target="../media/image600.png"/><Relationship Id="rId4" Type="http://schemas.openxmlformats.org/officeDocument/2006/relationships/image" Target="../media/image540.png"/><Relationship Id="rId9" Type="http://schemas.openxmlformats.org/officeDocument/2006/relationships/image" Target="../media/image590.png"/></Relationships>
</file>

<file path=ppt/slides/_rels/slide25.xml.rels><?xml version="1.0" encoding="UTF-8" standalone="yes"?>
<Relationships xmlns="http://schemas.openxmlformats.org/package/2006/relationships"><Relationship Id="rId8" Type="http://schemas.openxmlformats.org/officeDocument/2006/relationships/image" Target="../media/image631.png"/><Relationship Id="rId3" Type="http://schemas.openxmlformats.org/officeDocument/2006/relationships/image" Target="../media/image290.png"/><Relationship Id="rId7" Type="http://schemas.openxmlformats.org/officeDocument/2006/relationships/image" Target="../media/image33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0.png"/><Relationship Id="rId11" Type="http://schemas.openxmlformats.org/officeDocument/2006/relationships/image" Target="../media/image4.png"/><Relationship Id="rId5" Type="http://schemas.openxmlformats.org/officeDocument/2006/relationships/image" Target="../media/image310.png"/><Relationship Id="rId10" Type="http://schemas.openxmlformats.org/officeDocument/2006/relationships/image" Target="../media/image1.png"/><Relationship Id="rId4" Type="http://schemas.openxmlformats.org/officeDocument/2006/relationships/image" Target="../media/image300.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90.png"/><Relationship Id="rId13" Type="http://schemas.openxmlformats.org/officeDocument/2006/relationships/image" Target="../media/image66.png"/><Relationship Id="rId18" Type="http://schemas.openxmlformats.org/officeDocument/2006/relationships/image" Target="../media/image321.png"/><Relationship Id="rId3" Type="http://schemas.openxmlformats.org/officeDocument/2006/relationships/image" Target="../media/image540.png"/><Relationship Id="rId7" Type="http://schemas.openxmlformats.org/officeDocument/2006/relationships/image" Target="../media/image580.png"/><Relationship Id="rId12" Type="http://schemas.openxmlformats.org/officeDocument/2006/relationships/image" Target="../media/image651.png"/><Relationship Id="rId17" Type="http://schemas.openxmlformats.org/officeDocument/2006/relationships/image" Target="../media/image301.png"/><Relationship Id="rId2" Type="http://schemas.openxmlformats.org/officeDocument/2006/relationships/notesSlide" Target="../notesSlides/notesSlide26.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0.png"/><Relationship Id="rId11" Type="http://schemas.openxmlformats.org/officeDocument/2006/relationships/image" Target="../media/image291.png"/><Relationship Id="rId5" Type="http://schemas.openxmlformats.org/officeDocument/2006/relationships/image" Target="../media/image560.png"/><Relationship Id="rId15" Type="http://schemas.openxmlformats.org/officeDocument/2006/relationships/image" Target="../media/image1.png"/><Relationship Id="rId10" Type="http://schemas.openxmlformats.org/officeDocument/2006/relationships/image" Target="../media/image630.png"/><Relationship Id="rId4" Type="http://schemas.openxmlformats.org/officeDocument/2006/relationships/image" Target="../media/image550.png"/><Relationship Id="rId9" Type="http://schemas.openxmlformats.org/officeDocument/2006/relationships/image" Target="../media/image620.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9.png"/><Relationship Id="rId7" Type="http://schemas.openxmlformats.org/officeDocument/2006/relationships/image" Target="../media/image50.png"/><Relationship Id="rId12"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321.png"/><Relationship Id="rId10" Type="http://schemas.openxmlformats.org/officeDocument/2006/relationships/image" Target="../media/image301.png"/><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700.png"/><Relationship Id="rId18" Type="http://schemas.openxmlformats.org/officeDocument/2006/relationships/image" Target="../media/image4.png"/><Relationship Id="rId13" Type="http://schemas.openxmlformats.org/officeDocument/2006/relationships/image" Target="../media/image70.png"/><Relationship Id="rId3" Type="http://schemas.openxmlformats.org/officeDocument/2006/relationships/image" Target="../media/image650.png"/><Relationship Id="rId21" Type="http://schemas.openxmlformats.org/officeDocument/2006/relationships/image" Target="../media/image63.png"/><Relationship Id="rId7" Type="http://schemas.openxmlformats.org/officeDocument/2006/relationships/image" Target="../media/image690.png"/><Relationship Id="rId17" Type="http://schemas.openxmlformats.org/officeDocument/2006/relationships/image" Target="../media/image66.png"/><Relationship Id="rId2" Type="http://schemas.openxmlformats.org/officeDocument/2006/relationships/notesSlide" Target="../notesSlides/notesSlide28.xml"/><Relationship Id="rId16" Type="http://schemas.openxmlformats.org/officeDocument/2006/relationships/image" Target="../media/image74.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80.png"/><Relationship Id="rId11" Type="http://schemas.openxmlformats.org/officeDocument/2006/relationships/image" Target="../media/image741.png"/><Relationship Id="rId5" Type="http://schemas.openxmlformats.org/officeDocument/2006/relationships/image" Target="../media/image670.png"/><Relationship Id="rId15" Type="http://schemas.openxmlformats.org/officeDocument/2006/relationships/image" Target="../media/image72.png"/><Relationship Id="rId10" Type="http://schemas.openxmlformats.org/officeDocument/2006/relationships/image" Target="../media/image1.png"/><Relationship Id="rId19" Type="http://schemas.openxmlformats.org/officeDocument/2006/relationships/image" Target="../media/image68.png"/><Relationship Id="rId4" Type="http://schemas.openxmlformats.org/officeDocument/2006/relationships/image" Target="../media/image660.png"/><Relationship Id="rId9" Type="http://schemas.openxmlformats.org/officeDocument/2006/relationships/image" Target="../media/image710.png"/><Relationship Id="rId22"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0.png"/><Relationship Id="rId15" Type="http://schemas.openxmlformats.org/officeDocument/2006/relationships/image" Target="../media/image1.png"/><Relationship Id="rId4" Type="http://schemas.openxmlformats.org/officeDocument/2006/relationships/image" Target="../media/image761.png"/><Relationship Id="rId14" Type="http://schemas.openxmlformats.org/officeDocument/2006/relationships/image" Target="../media/image760.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4.png"/><Relationship Id="rId4" Type="http://schemas.openxmlformats.org/officeDocument/2006/relationships/image" Target="../media/image780.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31.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07.png"/><Relationship Id="rId12" Type="http://schemas.openxmlformats.org/officeDocument/2006/relationships/image" Target="../media/image113.png"/><Relationship Id="rId2" Type="http://schemas.openxmlformats.org/officeDocument/2006/relationships/notesSlide" Target="../notesSlides/notesSlide32.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2.png"/><Relationship Id="rId5" Type="http://schemas.openxmlformats.org/officeDocument/2006/relationships/image" Target="../media/image105.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117.png"/><Relationship Id="rId1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60.png"/><Relationship Id="rId12" Type="http://schemas.openxmlformats.org/officeDocument/2006/relationships/image" Target="../media/image910.png"/><Relationship Id="rId17" Type="http://schemas.openxmlformats.org/officeDocument/2006/relationships/image" Target="../media/image118.png"/><Relationship Id="rId2" Type="http://schemas.openxmlformats.org/officeDocument/2006/relationships/notesSlide" Target="../notesSlides/notesSlide34.xml"/><Relationship Id="rId16" Type="http://schemas.openxmlformats.org/officeDocument/2006/relationships/image" Target="../media/image950.png"/><Relationship Id="rId20"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0.png"/><Relationship Id="rId11" Type="http://schemas.openxmlformats.org/officeDocument/2006/relationships/image" Target="../media/image900.png"/><Relationship Id="rId5" Type="http://schemas.openxmlformats.org/officeDocument/2006/relationships/image" Target="../media/image840.png"/><Relationship Id="rId15" Type="http://schemas.openxmlformats.org/officeDocument/2006/relationships/image" Target="../media/image940.png"/><Relationship Id="rId10" Type="http://schemas.openxmlformats.org/officeDocument/2006/relationships/image" Target="../media/image890.png"/><Relationship Id="rId19" Type="http://schemas.openxmlformats.org/officeDocument/2006/relationships/image" Target="../media/image121.png"/><Relationship Id="rId4" Type="http://schemas.openxmlformats.org/officeDocument/2006/relationships/image" Target="../media/image830.png"/><Relationship Id="rId9" Type="http://schemas.openxmlformats.org/officeDocument/2006/relationships/image" Target="../media/image880.png"/><Relationship Id="rId14" Type="http://schemas.openxmlformats.org/officeDocument/2006/relationships/image" Target="../media/image9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31.png"/><Relationship Id="rId7"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9" Type="http://schemas.openxmlformats.org/officeDocument/2006/relationships/image" Target="../media/image901.png"/><Relationship Id="rId3" Type="http://schemas.openxmlformats.org/officeDocument/2006/relationships/image" Target="../media/image1.png"/><Relationship Id="rId34" Type="http://schemas.openxmlformats.org/officeDocument/2006/relationships/image" Target="../media/image140.png"/><Relationship Id="rId42" Type="http://schemas.openxmlformats.org/officeDocument/2006/relationships/image" Target="../media/image122.png"/><Relationship Id="rId33" Type="http://schemas.openxmlformats.org/officeDocument/2006/relationships/image" Target="../media/image139.png"/><Relationship Id="rId38" Type="http://schemas.openxmlformats.org/officeDocument/2006/relationships/image" Target="../media/image891.png"/><Relationship Id="rId2" Type="http://schemas.openxmlformats.org/officeDocument/2006/relationships/notesSlide" Target="../notesSlides/notesSlide38.xml"/><Relationship Id="rId41" Type="http://schemas.openxmlformats.org/officeDocument/2006/relationships/image" Target="../media/image120.png"/><Relationship Id="rId1" Type="http://schemas.openxmlformats.org/officeDocument/2006/relationships/slideLayout" Target="../slideLayouts/slideLayout7.xml"/><Relationship Id="rId32" Type="http://schemas.openxmlformats.org/officeDocument/2006/relationships/image" Target="../media/image138.png"/><Relationship Id="rId6" Type="http://schemas.openxmlformats.org/officeDocument/2006/relationships/image" Target="../media/image129.png"/><Relationship Id="rId37" Type="http://schemas.openxmlformats.org/officeDocument/2006/relationships/image" Target="../media/image750.png"/><Relationship Id="rId40" Type="http://schemas.openxmlformats.org/officeDocument/2006/relationships/image" Target="../media/image110.png"/><Relationship Id="rId36" Type="http://schemas.openxmlformats.org/officeDocument/2006/relationships/image" Target="../media/image126.png"/><Relationship Id="rId5" Type="http://schemas.openxmlformats.org/officeDocument/2006/relationships/image" Target="../media/image128.png"/><Relationship Id="rId23" Type="http://schemas.openxmlformats.org/officeDocument/2006/relationships/image" Target="../media/image48.png"/><Relationship Id="rId31" Type="http://schemas.openxmlformats.org/officeDocument/2006/relationships/image" Target="../media/image137.png"/><Relationship Id="rId44" Type="http://schemas.openxmlformats.org/officeDocument/2006/relationships/image" Target="../media/image4.png"/><Relationship Id="rId35" Type="http://schemas.openxmlformats.org/officeDocument/2006/relationships/image" Target="../media/image141.png"/><Relationship Id="rId4" Type="http://schemas.openxmlformats.org/officeDocument/2006/relationships/image" Target="../media/image127.png"/><Relationship Id="rId22" Type="http://schemas.openxmlformats.org/officeDocument/2006/relationships/image" Target="../media/image47.png"/><Relationship Id="rId43"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1230.png"/><Relationship Id="rId3" Type="http://schemas.openxmlformats.org/officeDocument/2006/relationships/image" Target="../media/image1.png"/><Relationship Id="rId7" Type="http://schemas.openxmlformats.org/officeDocument/2006/relationships/image" Target="../media/image153.png"/><Relationship Id="rId12"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30.png"/><Relationship Id="rId9"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4.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26.gif"/><Relationship Id="rId7"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32.gif"/><Relationship Id="rId5" Type="http://schemas.openxmlformats.org/officeDocument/2006/relationships/image" Target="../media/image131.gif"/><Relationship Id="rId4" Type="http://schemas.openxmlformats.org/officeDocument/2006/relationships/image" Target="../media/image130.gif"/></Relationships>
</file>

<file path=ppt/slides/_rels/slide54.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hyperlink" Target="https://github.com/jhy6219" TargetMode="Externa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C92CE422-206E-42FE-9C84-94E98F490991}"/>
              </a:ext>
            </a:extLst>
          </p:cNvPr>
          <p:cNvSpPr/>
          <p:nvPr/>
        </p:nvSpPr>
        <p:spPr>
          <a:xfrm>
            <a:off x="1766656" y="1162975"/>
            <a:ext cx="8726750" cy="287964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856D1C32-BD2C-4172-B093-A712D6FDA9EF}"/>
              </a:ext>
            </a:extLst>
          </p:cNvPr>
          <p:cNvSpPr>
            <a:spLocks noGrp="1"/>
          </p:cNvSpPr>
          <p:nvPr>
            <p:ph type="ctrTitle"/>
          </p:nvPr>
        </p:nvSpPr>
        <p:spPr>
          <a:xfrm>
            <a:off x="1586144" y="1083076"/>
            <a:ext cx="9144000" cy="2959548"/>
          </a:xfrm>
        </p:spPr>
        <p:txBody>
          <a:bodyPr>
            <a:normAutofit fontScale="90000"/>
          </a:bodyPr>
          <a:lstStyle/>
          <a:p>
            <a:r>
              <a:rPr lang="en-US" altLang="ko-KR" b="1" dirty="0">
                <a:solidFill>
                  <a:schemeClr val="bg1"/>
                </a:solidFill>
                <a:effectLst>
                  <a:outerShdw blurRad="38100" dist="38100" dir="2700000" algn="tl">
                    <a:srgbClr val="000000">
                      <a:alpha val="43137"/>
                    </a:srgbClr>
                  </a:outerShdw>
                </a:effectLst>
                <a:latin typeface="Calibri" panose="020F0502020204030204" pitchFamily="34" charset="0"/>
              </a:rPr>
              <a:t>Simulation of the Physical Movement for Machine Learning with R: </a:t>
            </a:r>
            <a:br>
              <a:rPr lang="en-US" altLang="ko-KR" dirty="0">
                <a:solidFill>
                  <a:schemeClr val="bg1"/>
                </a:solidFill>
              </a:rPr>
            </a:br>
            <a:r>
              <a:rPr lang="en-US" altLang="ko-KR" sz="3600" dirty="0">
                <a:solidFill>
                  <a:schemeClr val="bg1"/>
                </a:solidFill>
                <a:latin typeface="Calibri" panose="020F0502020204030204" pitchFamily="34" charset="0"/>
              </a:rPr>
              <a:t>Simulation of Robot Gait Optimization Using GA</a:t>
            </a:r>
            <a:endParaRPr lang="ko-KR" altLang="en-US" dirty="0">
              <a:solidFill>
                <a:schemeClr val="bg1"/>
              </a:solidFill>
              <a:latin typeface="Calibri" panose="020F0502020204030204" pitchFamily="34" charset="0"/>
            </a:endParaRPr>
          </a:p>
        </p:txBody>
      </p:sp>
      <p:pic>
        <p:nvPicPr>
          <p:cNvPr id="1026" name="Picture 2" descr="user 2019ì ëí ì´ë¯¸ì§ ê²ìê²°ê³¼">
            <a:extLst>
              <a:ext uri="{FF2B5EF4-FFF2-40B4-BE49-F238E27FC236}">
                <a16:creationId xmlns:a16="http://schemas.microsoft.com/office/drawing/2014/main" id="{6B68A8E6-124B-47F0-8EE2-EB0ADD826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3BB24EFC-2D3E-47C8-8AA5-44146B019297}"/>
              </a:ext>
            </a:extLst>
          </p:cNvPr>
          <p:cNvSpPr/>
          <p:nvPr/>
        </p:nvSpPr>
        <p:spPr>
          <a:xfrm>
            <a:off x="3835894" y="4756435"/>
            <a:ext cx="4520212" cy="646331"/>
          </a:xfrm>
          <a:prstGeom prst="rect">
            <a:avLst/>
          </a:prstGeom>
        </p:spPr>
        <p:txBody>
          <a:bodyPr wrap="none">
            <a:spAutoFit/>
          </a:bodyPr>
          <a:lstStyle/>
          <a:p>
            <a:pPr algn="ctr"/>
            <a:r>
              <a:rPr lang="en-US" altLang="ko-KR" b="1" i="0" dirty="0" err="1">
                <a:solidFill>
                  <a:srgbClr val="000000"/>
                </a:solidFill>
                <a:effectLst/>
                <a:latin typeface="Calibri" panose="020F0502020204030204" pitchFamily="34" charset="0"/>
                <a:ea typeface="돋움" panose="020B0600000101010101" pitchFamily="50" charset="-127"/>
                <a:cs typeface="Calibri" panose="020F0502020204030204" pitchFamily="34" charset="0"/>
              </a:rPr>
              <a:t>Hae</a:t>
            </a: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 Yoon Jung, Hyun </a:t>
            </a:r>
            <a:r>
              <a:rPr lang="en-US" altLang="ko-KR" b="1" dirty="0">
                <a:solidFill>
                  <a:srgbClr val="000000"/>
                </a:solidFill>
                <a:latin typeface="Calibri" panose="020F0502020204030204" pitchFamily="34" charset="0"/>
                <a:ea typeface="돋움" panose="020B0600000101010101" pitchFamily="50" charset="-127"/>
                <a:cs typeface="Calibri" panose="020F0502020204030204" pitchFamily="34" charset="0"/>
              </a:rPr>
              <a:t>Sun Cho</a:t>
            </a: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 </a:t>
            </a:r>
            <a:r>
              <a:rPr lang="en-US" altLang="ko-KR" b="1" i="0" dirty="0" err="1">
                <a:solidFill>
                  <a:srgbClr val="000000"/>
                </a:solidFill>
                <a:effectLst/>
                <a:latin typeface="Calibri" panose="020F0502020204030204" pitchFamily="34" charset="0"/>
                <a:ea typeface="돋움" panose="020B0600000101010101" pitchFamily="50" charset="-127"/>
                <a:cs typeface="Calibri" panose="020F0502020204030204" pitchFamily="34" charset="0"/>
              </a:rPr>
              <a:t>Eun</a:t>
            </a:r>
            <a:r>
              <a:rPr lang="en-US" altLang="ko-KR" b="1" dirty="0">
                <a:solidFill>
                  <a:srgbClr val="000000"/>
                </a:solidFill>
                <a:latin typeface="Calibri" panose="020F0502020204030204" pitchFamily="34" charset="0"/>
                <a:ea typeface="돋움" panose="020B0600000101010101" pitchFamily="50" charset="-127"/>
                <a:cs typeface="Calibri" panose="020F0502020204030204" pitchFamily="34" charset="0"/>
              </a:rPr>
              <a:t>-</a:t>
            </a: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Kyung Lee</a:t>
            </a:r>
          </a:p>
          <a:p>
            <a:pPr algn="ct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 </a:t>
            </a:r>
            <a:r>
              <a:rPr lang="en-US" altLang="ko-KR" b="1" i="0" dirty="0" err="1">
                <a:solidFill>
                  <a:srgbClr val="000000"/>
                </a:solidFill>
                <a:effectLst/>
                <a:latin typeface="Calibri" panose="020F0502020204030204" pitchFamily="34" charset="0"/>
                <a:ea typeface="돋움" panose="020B0600000101010101" pitchFamily="50" charset="-127"/>
                <a:cs typeface="Calibri" panose="020F0502020204030204" pitchFamily="34" charset="0"/>
              </a:rPr>
              <a:t>Ewha</a:t>
            </a: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 </a:t>
            </a:r>
            <a:r>
              <a:rPr lang="en-US" altLang="ko-KR" b="1" i="0" dirty="0" err="1">
                <a:solidFill>
                  <a:srgbClr val="000000"/>
                </a:solidFill>
                <a:effectLst/>
                <a:latin typeface="Calibri" panose="020F0502020204030204" pitchFamily="34" charset="0"/>
                <a:ea typeface="돋움" panose="020B0600000101010101" pitchFamily="50" charset="-127"/>
                <a:cs typeface="Calibri" panose="020F0502020204030204" pitchFamily="34" charset="0"/>
              </a:rPr>
              <a:t>Womans</a:t>
            </a: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 </a:t>
            </a:r>
            <a:r>
              <a:rPr lang="en-US" altLang="ko-KR" b="1" i="0" dirty="0" err="1">
                <a:solidFill>
                  <a:srgbClr val="000000"/>
                </a:solidFill>
                <a:effectLst/>
                <a:latin typeface="Calibri" panose="020F0502020204030204" pitchFamily="34" charset="0"/>
                <a:ea typeface="돋움" panose="020B0600000101010101" pitchFamily="50" charset="-127"/>
                <a:cs typeface="Calibri" panose="020F0502020204030204" pitchFamily="34" charset="0"/>
              </a:rPr>
              <a:t>Univ</a:t>
            </a:r>
            <a:r>
              <a:rPr lang="en-US" altLang="ko-KR" b="1" i="0" dirty="0">
                <a:solidFill>
                  <a:srgbClr val="000000"/>
                </a:solidFill>
                <a:effectLst/>
                <a:latin typeface="Calibri" panose="020F0502020204030204" pitchFamily="34" charset="0"/>
                <a:ea typeface="돋움" panose="020B0600000101010101" pitchFamily="50" charset="-127"/>
                <a:cs typeface="Calibri" panose="020F0502020204030204" pitchFamily="34" charset="0"/>
              </a:rPr>
              <a:t>, South Korea</a:t>
            </a:r>
            <a:endParaRPr lang="ko-KR" altLang="en-US" b="1" dirty="0">
              <a:latin typeface="Calibri" panose="020F0502020204030204" pitchFamily="34" charset="0"/>
              <a:cs typeface="Calibri" panose="020F0502020204030204" pitchFamily="34" charset="0"/>
            </a:endParaRPr>
          </a:p>
        </p:txBody>
      </p:sp>
      <p:pic>
        <p:nvPicPr>
          <p:cNvPr id="3" name="Picture 2" descr="ì´íì¬ëì ëí ì´ë¯¸ì§ ê²ìê²°ê³¼">
            <a:extLst>
              <a:ext uri="{FF2B5EF4-FFF2-40B4-BE49-F238E27FC236}">
                <a16:creationId xmlns:a16="http://schemas.microsoft.com/office/drawing/2014/main" id="{7DAFB431-58FB-4EE6-9DDF-18275AE6F2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7799" y="5530574"/>
            <a:ext cx="881840" cy="881840"/>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a:extLst>
              <a:ext uri="{FF2B5EF4-FFF2-40B4-BE49-F238E27FC236}">
                <a16:creationId xmlns:a16="http://schemas.microsoft.com/office/drawing/2014/main" id="{F2C1E5B1-FA52-4873-A8AC-94A34C66561A}"/>
              </a:ext>
            </a:extLst>
          </p:cNvPr>
          <p:cNvSpPr/>
          <p:nvPr/>
        </p:nvSpPr>
        <p:spPr>
          <a:xfrm>
            <a:off x="90435" y="6229978"/>
            <a:ext cx="271306" cy="5126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43436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1098421" y="1329929"/>
            <a:ext cx="2329164" cy="369332"/>
          </a:xfrm>
          <a:prstGeom prst="rect">
            <a:avLst/>
          </a:prstGeom>
        </p:spPr>
        <p:txBody>
          <a:bodyPr wrap="none">
            <a:spAutoFit/>
          </a:bodyPr>
          <a:lstStyle/>
          <a:p>
            <a:r>
              <a:rPr lang="en-US" altLang="ko-KR" b="1" dirty="0">
                <a:latin typeface="Calibri" panose="020F0502020204030204" pitchFamily="34" charset="0"/>
                <a:ea typeface="HY견고딕" panose="02030600000101010101" pitchFamily="18" charset="-127"/>
              </a:rPr>
              <a:t>Runge-</a:t>
            </a:r>
            <a:r>
              <a:rPr lang="en-US" altLang="ko-KR" b="1" dirty="0" err="1">
                <a:latin typeface="Calibri" panose="020F0502020204030204" pitchFamily="34" charset="0"/>
                <a:ea typeface="HY견고딕" panose="02030600000101010101" pitchFamily="18" charset="-127"/>
              </a:rPr>
              <a:t>Kutta</a:t>
            </a:r>
            <a:r>
              <a:rPr lang="en-US" altLang="ko-KR" b="1" dirty="0">
                <a:latin typeface="Calibri" panose="020F0502020204030204" pitchFamily="34" charset="0"/>
                <a:ea typeface="HY견고딕" panose="02030600000101010101" pitchFamily="18" charset="-127"/>
              </a:rPr>
              <a:t> induction</a:t>
            </a:r>
            <a:endParaRPr lang="ko-KR" altLang="en-US" b="1" dirty="0">
              <a:latin typeface="Calibri" panose="020F0502020204030204" pitchFamily="34" charset="0"/>
              <a:ea typeface="HY견고딕" panose="02030600000101010101" pitchFamily="18" charset="-127"/>
            </a:endParaRPr>
          </a:p>
        </p:txBody>
      </p:sp>
      <mc:AlternateContent xmlns:mc="http://schemas.openxmlformats.org/markup-compatibility/2006" xmlns:a14="http://schemas.microsoft.com/office/drawing/2010/main">
        <mc:Choice Requires="a14">
          <p:sp>
            <p:nvSpPr>
              <p:cNvPr id="3" name="직사각형 2"/>
              <p:cNvSpPr/>
              <p:nvPr/>
            </p:nvSpPr>
            <p:spPr>
              <a:xfrm>
                <a:off x="996821" y="2440582"/>
                <a:ext cx="9882673" cy="3144643"/>
              </a:xfrm>
              <a:prstGeom prst="rect">
                <a:avLst/>
              </a:prstGeom>
            </p:spPr>
            <p:txBody>
              <a:bodyPr wrap="square">
                <a:spAutoFit/>
              </a:bodyPr>
              <a:lstStyle/>
              <a:p>
                <a:pPr marL="342900" lvl="0" indent="-342900" algn="just">
                  <a:lnSpc>
                    <a:spcPct val="115000"/>
                  </a:lnSpc>
                  <a:spcAft>
                    <a:spcPts val="1000"/>
                  </a:spcAft>
                  <a:buFont typeface="나눔고딕"/>
                  <a:buChar char="-"/>
                </a:pPr>
                <a:r>
                  <a:rPr lang="en-US" altLang="ko-KR" b="1" dirty="0" err="1">
                    <a:solidFill>
                      <a:schemeClr val="tx1"/>
                    </a:solidFill>
                    <a:effectLst/>
                    <a:latin typeface="Calibri" panose="020F0502020204030204" pitchFamily="34" charset="0"/>
                    <a:ea typeface="나눔고딕"/>
                    <a:cs typeface="Times New Roman" panose="02020603050405020304" pitchFamily="18" charset="0"/>
                  </a:rPr>
                  <a:t>taylor</a:t>
                </a:r>
                <a:r>
                  <a:rPr lang="en-US" altLang="ko-KR" b="1" dirty="0">
                    <a:solidFill>
                      <a:schemeClr val="tx1"/>
                    </a:solidFill>
                    <a:effectLst/>
                    <a:latin typeface="Calibri" panose="020F0502020204030204" pitchFamily="34" charset="0"/>
                    <a:ea typeface="나눔고딕"/>
                    <a:cs typeface="Times New Roman" panose="02020603050405020304" pitchFamily="18" charset="0"/>
                  </a:rPr>
                  <a:t> series(3</a:t>
                </a:r>
                <a:r>
                  <a:rPr lang="en-US" altLang="ko-KR" b="1" dirty="0">
                    <a:latin typeface="Calibri" panose="020F0502020204030204" pitchFamily="34" charset="0"/>
                    <a:ea typeface="나눔고딕"/>
                    <a:cs typeface="Times New Roman" panose="02020603050405020304" pitchFamily="18" charset="0"/>
                  </a:rPr>
                  <a:t>rd</a:t>
                </a:r>
                <a:r>
                  <a:rPr lang="en-US" altLang="ko-KR" b="1" dirty="0">
                    <a:solidFill>
                      <a:schemeClr val="tx1"/>
                    </a:solidFill>
                    <a:effectLst/>
                    <a:latin typeface="Calibri" panose="020F0502020204030204" pitchFamily="34" charset="0"/>
                    <a:ea typeface="나눔고딕"/>
                    <a:cs typeface="Times New Roman" panose="02020603050405020304" pitchFamily="18" charset="0"/>
                  </a:rPr>
                  <a:t>)</a:t>
                </a:r>
                <a:endParaRPr lang="ko-KR" altLang="ko-KR" sz="3200" b="1" dirty="0">
                  <a:solidFill>
                    <a:schemeClr val="tx1"/>
                  </a:solidFill>
                  <a:effectLst/>
                  <a:latin typeface="Calibri" panose="020F0502020204030204" pitchFamily="34" charset="0"/>
                  <a:ea typeface="나눔고딕"/>
                  <a:cs typeface="Times New Roman" panose="02020603050405020304" pitchFamily="18" charset="0"/>
                </a:endParaRPr>
              </a:p>
              <a:p>
                <a:pPr algn="just">
                  <a:lnSpc>
                    <a:spcPct val="115000"/>
                  </a:lnSpc>
                  <a:spcAft>
                    <a:spcPts val="1000"/>
                  </a:spcAft>
                </a:pP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0</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sSup>
                      <m:sSup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p>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p>
                    </m:sSup>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sSup>
                      <m:sSup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p>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p>
                    </m:sSup>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pPr algn="just">
                  <a:lnSpc>
                    <a:spcPct val="115000"/>
                  </a:lnSpc>
                  <a:spcAft>
                    <a:spcPts val="1000"/>
                  </a:spcAft>
                </a:pP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0</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𝑑</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d>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ea typeface="나눔고딕"/>
                    <a:cs typeface="Times New Roman" panose="02020603050405020304" pitchFamily="18" charset="0"/>
                  </a:rPr>
                  <a:t> ,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𝑑</m:t>
                            </m:r>
                          </m:e>
                          <m:sup>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p>
                        </m:sSup>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𝑑</m:t>
                        </m:r>
                        <m:sSup>
                          <m:sSup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p>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p>
                        </m:sSup>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d>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Sub>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𝑐</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𝑑</m:t>
                            </m:r>
                          </m:e>
                          <m:sup>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p>
                        </m:sSup>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𝑑</m:t>
                        </m:r>
                        <m:sSup>
                          <m:sSup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p>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p>
                        </m:sSup>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d>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Sub>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pPr marL="342900" lvl="0" indent="-342900" algn="just">
                  <a:lnSpc>
                    <a:spcPct val="115000"/>
                  </a:lnSpc>
                  <a:spcAft>
                    <a:spcPts val="1000"/>
                  </a:spcAft>
                  <a:buFont typeface="나눔고딕"/>
                  <a:buChar char="-"/>
                </a:pPr>
                <a:r>
                  <a:rPr lang="en-US" altLang="ko-KR" b="1" dirty="0">
                    <a:latin typeface="Calibri" panose="020F0502020204030204" pitchFamily="34" charset="0"/>
                    <a:ea typeface="HY견고딕" panose="02030600000101010101" pitchFamily="18" charset="-127"/>
                  </a:rPr>
                  <a:t>3</a:t>
                </a:r>
                <a:r>
                  <a:rPr lang="en-US" altLang="ko-KR" b="1" baseline="30000" dirty="0">
                    <a:latin typeface="Calibri" panose="020F0502020204030204" pitchFamily="34" charset="0"/>
                    <a:ea typeface="HY견고딕" panose="02030600000101010101" pitchFamily="18" charset="-127"/>
                  </a:rPr>
                  <a:t>rd</a:t>
                </a:r>
                <a:r>
                  <a:rPr lang="en-US" altLang="ko-KR" b="1" dirty="0">
                    <a:latin typeface="Calibri" panose="020F0502020204030204" pitchFamily="34" charset="0"/>
                    <a:ea typeface="HY견고딕" panose="02030600000101010101" pitchFamily="18" charset="-127"/>
                  </a:rPr>
                  <a:t> </a:t>
                </a:r>
                <a:r>
                  <a:rPr lang="en-US" altLang="ko-KR" b="1" dirty="0">
                    <a:latin typeface="Calibri" panose="020F0502020204030204" pitchFamily="34" charset="0"/>
                  </a:rPr>
                  <a:t>Runge–</a:t>
                </a:r>
                <a:r>
                  <a:rPr lang="en-US" altLang="ko-KR" b="1" dirty="0" err="1">
                    <a:latin typeface="Calibri" panose="020F0502020204030204" pitchFamily="34" charset="0"/>
                  </a:rPr>
                  <a:t>Kutta</a:t>
                </a:r>
                <a:r>
                  <a:rPr lang="en-US" altLang="ko-KR" b="1" dirty="0">
                    <a:latin typeface="Calibri" panose="020F0502020204030204" pitchFamily="34" charset="0"/>
                  </a:rPr>
                  <a:t> method </a:t>
                </a:r>
                <a:endParaRPr lang="en-US" altLang="ko-KR" b="1" i="1" dirty="0">
                  <a:solidFill>
                    <a:schemeClr val="tx1"/>
                  </a:solidFill>
                  <a:effectLst/>
                  <a:latin typeface="Calibri" panose="020F0502020204030204" pitchFamily="34" charset="0"/>
                  <a:ea typeface="Cambria Math" panose="02040503050406030204" pitchFamily="18" charset="0"/>
                  <a:cs typeface="Times New Roman" panose="02020603050405020304" pitchFamily="18" charset="0"/>
                </a:endParaRPr>
              </a:p>
              <a:p>
                <a:pPr>
                  <a:lnSpc>
                    <a:spcPct val="115000"/>
                  </a:lnSpc>
                  <a:spcAft>
                    <a:spcPts val="1000"/>
                  </a:spcAft>
                </a:pP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nary>
                      <m:naryPr>
                        <m:limLoc m:val="subSup"/>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up>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sup>
                      <m:e>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acc>
                      </m:e>
                    </m:nary>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nary>
                      <m:naryPr>
                        <m:limLoc m:val="subSup"/>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up>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p>
                      <m:e>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acc>
                      </m:e>
                    </m:nary>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6</m:t>
                        </m:r>
                      </m:den>
                    </m:f>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+4</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oMath>
                </a14:m>
                <a:r>
                  <a:rPr lang="en-US" altLang="ko-KR" dirty="0">
                    <a:solidFill>
                      <a:schemeClr val="tx1"/>
                    </a:solidFill>
                    <a:effectLst/>
                    <a:latin typeface="나눔고딕"/>
                    <a:ea typeface="나눔고딕"/>
                    <a:cs typeface="Times New Roman" panose="02020603050405020304" pitchFamily="18" charset="0"/>
                  </a:rPr>
                  <a:t> , </a:t>
                </a:r>
                <a14:m>
                  <m:oMath xmlns:m="http://schemas.openxmlformats.org/officeDocument/2006/math">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pPr>
                  <a:lnSpc>
                    <a:spcPct val="115000"/>
                  </a:lnSpc>
                  <a:spcAft>
                    <a:spcPts val="1000"/>
                  </a:spcAft>
                </a:pP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ea typeface="나눔고딕"/>
                    <a:cs typeface="Times New Roman" panose="02020603050405020304" pitchFamily="18" charset="0"/>
                  </a:rPr>
                  <a:t> ,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den>
                        </m:f>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e>
                    </m:d>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d>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3" name="직사각형 2"/>
              <p:cNvSpPr>
                <a:spLocks noRot="1" noChangeAspect="1" noMove="1" noResize="1" noEditPoints="1" noAdjustHandles="1" noChangeArrowheads="1" noChangeShapeType="1" noTextEdit="1"/>
              </p:cNvSpPr>
              <p:nvPr/>
            </p:nvSpPr>
            <p:spPr>
              <a:xfrm>
                <a:off x="996821" y="2440582"/>
                <a:ext cx="9882673" cy="3144643"/>
              </a:xfrm>
              <a:prstGeom prst="rect">
                <a:avLst/>
              </a:prstGeom>
              <a:blipFill>
                <a:blip r:embed="rId3"/>
                <a:stretch>
                  <a:fillRect l="-679" t="-1357" b="-4264"/>
                </a:stretch>
              </a:blipFill>
            </p:spPr>
            <p:txBody>
              <a:bodyPr/>
              <a:lstStyle/>
              <a:p>
                <a:r>
                  <a:rPr lang="ko-KR" altLang="en-US">
                    <a:noFill/>
                  </a:rPr>
                  <a:t> </a:t>
                </a:r>
              </a:p>
            </p:txBody>
          </p:sp>
        </mc:Fallback>
      </mc:AlternateContent>
      <p:sp>
        <p:nvSpPr>
          <p:cNvPr id="7" name="제목 1">
            <a:extLst>
              <a:ext uri="{FF2B5EF4-FFF2-40B4-BE49-F238E27FC236}">
                <a16:creationId xmlns:a16="http://schemas.microsoft.com/office/drawing/2014/main" id="{308434B7-2324-47CD-B6FF-98214EE5FAE5}"/>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200" b="1" dirty="0">
                <a:latin typeface="Calibri" panose="020F0502020204030204" pitchFamily="34" charset="0"/>
                <a:ea typeface="HY견고딕" panose="02030600000101010101" pitchFamily="18" charset="-127"/>
              </a:rPr>
              <a:t>1-1) Background Knowledge</a:t>
            </a:r>
            <a:endParaRPr lang="ko-KR" altLang="en-US" sz="3200" b="1" dirty="0">
              <a:latin typeface="Calibri" panose="020F0502020204030204" pitchFamily="34" charset="0"/>
              <a:ea typeface="HY견고딕" panose="02030600000101010101" pitchFamily="18" charset="-127"/>
            </a:endParaRPr>
          </a:p>
        </p:txBody>
      </p:sp>
      <p:pic>
        <p:nvPicPr>
          <p:cNvPr id="9" name="Picture 2" descr="user 2019ì ëí ì´ë¯¸ì§ ê²ìê²°ê³¼">
            <a:extLst>
              <a:ext uri="{FF2B5EF4-FFF2-40B4-BE49-F238E27FC236}">
                <a16:creationId xmlns:a16="http://schemas.microsoft.com/office/drawing/2014/main" id="{F73A8154-756C-4218-9280-AFAEDBACB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B53E8EB1-C564-4993-AD3E-9A5C8252D083}"/>
              </a:ext>
            </a:extLst>
          </p:cNvPr>
          <p:cNvPicPr>
            <a:picLocks noChangeAspect="1"/>
          </p:cNvPicPr>
          <p:nvPr/>
        </p:nvPicPr>
        <p:blipFill>
          <a:blip r:embed="rId5"/>
          <a:stretch>
            <a:fillRect/>
          </a:stretch>
        </p:blipFill>
        <p:spPr>
          <a:xfrm>
            <a:off x="9517088" y="68755"/>
            <a:ext cx="2598800" cy="338334"/>
          </a:xfrm>
          <a:prstGeom prst="rect">
            <a:avLst/>
          </a:prstGeom>
        </p:spPr>
      </p:pic>
      <p:sp>
        <p:nvSpPr>
          <p:cNvPr id="10" name="TextBox 9">
            <a:extLst>
              <a:ext uri="{FF2B5EF4-FFF2-40B4-BE49-F238E27FC236}">
                <a16:creationId xmlns:a16="http://schemas.microsoft.com/office/drawing/2014/main" id="{95053D0D-F651-46E4-A4B7-93427AC8EB97}"/>
              </a:ext>
            </a:extLst>
          </p:cNvPr>
          <p:cNvSpPr txBox="1"/>
          <p:nvPr/>
        </p:nvSpPr>
        <p:spPr>
          <a:xfrm>
            <a:off x="1087428" y="1830820"/>
            <a:ext cx="9882673" cy="400110"/>
          </a:xfrm>
          <a:prstGeom prst="rect">
            <a:avLst/>
          </a:prstGeom>
          <a:noFill/>
        </p:spPr>
        <p:txBody>
          <a:bodyPr wrap="square" rtlCol="0">
            <a:spAutoFit/>
          </a:bodyPr>
          <a:lstStyle/>
          <a:p>
            <a:pPr algn="just"/>
            <a:r>
              <a:rPr lang="en-US" altLang="ko-KR" sz="2000" dirty="0">
                <a:latin typeface="Calibri" panose="020F0502020204030204" pitchFamily="34" charset="0"/>
              </a:rPr>
              <a:t>3</a:t>
            </a:r>
            <a:r>
              <a:rPr lang="en-US" altLang="ko-KR" sz="2000" baseline="30000" dirty="0">
                <a:latin typeface="Calibri" panose="020F0502020204030204" pitchFamily="34" charset="0"/>
              </a:rPr>
              <a:t>rd</a:t>
            </a:r>
            <a:r>
              <a:rPr lang="en-US" altLang="ko-KR" sz="2000" dirty="0">
                <a:latin typeface="Calibri" panose="020F0502020204030204" pitchFamily="34" charset="0"/>
              </a:rPr>
              <a:t> Runge-</a:t>
            </a:r>
            <a:r>
              <a:rPr lang="en-US" altLang="ko-KR" sz="2000" dirty="0" err="1">
                <a:latin typeface="Calibri" panose="020F0502020204030204" pitchFamily="34" charset="0"/>
              </a:rPr>
              <a:t>Kutta</a:t>
            </a:r>
            <a:r>
              <a:rPr lang="en-US" altLang="ko-KR" sz="2000" dirty="0">
                <a:latin typeface="Calibri" panose="020F0502020204030204" pitchFamily="34" charset="0"/>
              </a:rPr>
              <a:t> method is induced by the 3</a:t>
            </a:r>
            <a:r>
              <a:rPr lang="en-US" altLang="ko-KR" sz="2000" baseline="30000" dirty="0">
                <a:latin typeface="Calibri" panose="020F0502020204030204" pitchFamily="34" charset="0"/>
              </a:rPr>
              <a:t>rd</a:t>
            </a:r>
            <a:r>
              <a:rPr lang="en-US" altLang="ko-KR" sz="2000" dirty="0">
                <a:latin typeface="Calibri" panose="020F0502020204030204" pitchFamily="34" charset="0"/>
              </a:rPr>
              <a:t> Taylor series.</a:t>
            </a:r>
            <a:endParaRPr lang="ko-KR" altLang="en-US" sz="2000" dirty="0">
              <a:latin typeface="Calibri" panose="020F0502020204030204" pitchFamily="34" charset="0"/>
            </a:endParaRPr>
          </a:p>
        </p:txBody>
      </p:sp>
    </p:spTree>
    <p:extLst>
      <p:ext uri="{BB962C8B-B14F-4D97-AF65-F5344CB8AC3E}">
        <p14:creationId xmlns:p14="http://schemas.microsoft.com/office/powerpoint/2010/main" val="354527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p:nvPr/>
        </p:nvPicPr>
        <p:blipFill>
          <a:blip r:embed="rId3"/>
          <a:stretch>
            <a:fillRect/>
          </a:stretch>
        </p:blipFill>
        <p:spPr>
          <a:xfrm>
            <a:off x="838200" y="1854540"/>
            <a:ext cx="3780453" cy="3965510"/>
          </a:xfrm>
          <a:prstGeom prst="rect">
            <a:avLst/>
          </a:prstGeom>
        </p:spPr>
      </p:pic>
      <p:sp>
        <p:nvSpPr>
          <p:cNvPr id="5" name="직사각형 4"/>
          <p:cNvSpPr/>
          <p:nvPr/>
        </p:nvSpPr>
        <p:spPr>
          <a:xfrm>
            <a:off x="4858140" y="2096297"/>
            <a:ext cx="5943601" cy="1754326"/>
          </a:xfrm>
          <a:prstGeom prst="rect">
            <a:avLst/>
          </a:prstGeom>
          <a:solidFill>
            <a:schemeClr val="accent1">
              <a:lumMod val="40000"/>
              <a:lumOff val="60000"/>
            </a:schemeClr>
          </a:solidFill>
        </p:spPr>
        <p:txBody>
          <a:bodyPr wrap="square">
            <a:spAutoFit/>
          </a:bodyPr>
          <a:lstStyle/>
          <a:p>
            <a:r>
              <a:rPr lang="en-US" altLang="ko-KR" dirty="0">
                <a:effectLst/>
                <a:latin typeface="Calibri" panose="020F0502020204030204" pitchFamily="34" charset="0"/>
                <a:ea typeface="나눔고딕"/>
                <a:cs typeface="Times New Roman" panose="02020603050405020304" pitchFamily="18" charset="0"/>
              </a:rPr>
              <a:t>T(gait cycle period) : Time taken in one cycle</a:t>
            </a:r>
          </a:p>
          <a:p>
            <a:r>
              <a:rPr lang="en-US" altLang="ko-KR" dirty="0">
                <a:effectLst/>
                <a:latin typeface="Calibri" panose="020F0502020204030204" pitchFamily="34" charset="0"/>
                <a:ea typeface="나눔고딕"/>
                <a:cs typeface="Times New Roman" panose="02020603050405020304" pitchFamily="18" charset="0"/>
              </a:rPr>
              <a:t>s(gait width) </a:t>
            </a:r>
          </a:p>
          <a:p>
            <a:r>
              <a:rPr lang="en-US" altLang="ko-KR" dirty="0">
                <a:effectLst/>
                <a:latin typeface="Calibri" panose="020F0502020204030204" pitchFamily="34" charset="0"/>
                <a:ea typeface="나눔고딕"/>
                <a:cs typeface="Times New Roman" panose="02020603050405020304" pitchFamily="18" charset="0"/>
              </a:rPr>
              <a:t>H(gait height)</a:t>
            </a:r>
          </a:p>
          <a:p>
            <a:r>
              <a:rPr lang="en-US" altLang="ko-KR" dirty="0">
                <a:effectLst/>
                <a:latin typeface="Calibri" panose="020F0502020204030204" pitchFamily="34" charset="0"/>
                <a:ea typeface="나눔고딕"/>
                <a:cs typeface="Times New Roman" panose="02020603050405020304" pitchFamily="18" charset="0"/>
              </a:rPr>
              <a:t>h(pelvis height)</a:t>
            </a:r>
          </a:p>
          <a:p>
            <a:r>
              <a:rPr lang="en-US" altLang="ko-KR" dirty="0">
                <a:effectLst/>
                <a:latin typeface="Calibri" panose="020F0502020204030204" pitchFamily="34" charset="0"/>
                <a:ea typeface="나눔고딕"/>
                <a:cs typeface="Times New Roman" panose="02020603050405020304" pitchFamily="18" charset="0"/>
              </a:rPr>
              <a:t>bias(gait-x bias) : </a:t>
            </a:r>
            <a:r>
              <a:rPr lang="en-US" altLang="ko-KR" dirty="0">
                <a:latin typeface="Calibri" panose="020F0502020204030204" pitchFamily="34" charset="0"/>
              </a:rPr>
              <a:t>The difference between the x-value of the pelvis and the x-value of center of the foot.</a:t>
            </a:r>
            <a:endParaRPr lang="ko-KR" altLang="en-US" dirty="0">
              <a:latin typeface="Calibri" panose="020F0502020204030204" pitchFamily="34" charset="0"/>
            </a:endParaRPr>
          </a:p>
        </p:txBody>
      </p:sp>
      <p:sp>
        <p:nvSpPr>
          <p:cNvPr id="6" name="TextBox 5"/>
          <p:cNvSpPr txBox="1"/>
          <p:nvPr/>
        </p:nvSpPr>
        <p:spPr>
          <a:xfrm>
            <a:off x="4858140" y="1601604"/>
            <a:ext cx="6283336" cy="369332"/>
          </a:xfrm>
          <a:prstGeom prst="rect">
            <a:avLst/>
          </a:prstGeom>
          <a:noFill/>
        </p:spPr>
        <p:txBody>
          <a:bodyPr wrap="square" rtlCol="0">
            <a:spAutoFit/>
          </a:bodyPr>
          <a:lstStyle/>
          <a:p>
            <a:r>
              <a:rPr lang="en-US" altLang="ko-KR" b="1" dirty="0">
                <a:latin typeface="Calibri" panose="020F0502020204030204" pitchFamily="34" charset="0"/>
                <a:ea typeface="HY견고딕" panose="02030600000101010101" pitchFamily="18" charset="-127"/>
              </a:rPr>
              <a:t>Parameter - </a:t>
            </a:r>
            <a:r>
              <a:rPr lang="en-US" altLang="ko-KR" dirty="0">
                <a:latin typeface="Calibri" panose="020F0502020204030204" pitchFamily="34" charset="0"/>
                <a:ea typeface="HY견고딕" panose="02030600000101010101" pitchFamily="18" charset="-127"/>
              </a:rPr>
              <a:t>parameters determine the trajectory of feet </a:t>
            </a:r>
            <a:endParaRPr lang="ko-KR" altLang="en-US" b="1" dirty="0">
              <a:latin typeface="Calibri" panose="020F0502020204030204" pitchFamily="34" charset="0"/>
              <a:ea typeface="HY견고딕" panose="02030600000101010101" pitchFamily="18" charset="-127"/>
            </a:endParaRPr>
          </a:p>
        </p:txBody>
      </p:sp>
      <p:sp>
        <p:nvSpPr>
          <p:cNvPr id="7" name="TextBox 6"/>
          <p:cNvSpPr txBox="1"/>
          <p:nvPr/>
        </p:nvSpPr>
        <p:spPr>
          <a:xfrm>
            <a:off x="4877897" y="3894420"/>
            <a:ext cx="4976222" cy="369332"/>
          </a:xfrm>
          <a:prstGeom prst="rect">
            <a:avLst/>
          </a:prstGeom>
          <a:noFill/>
        </p:spPr>
        <p:txBody>
          <a:bodyPr wrap="square" rtlCol="0">
            <a:spAutoFit/>
          </a:bodyPr>
          <a:lstStyle/>
          <a:p>
            <a:r>
              <a:rPr lang="en-US" altLang="ko-KR" b="1" dirty="0">
                <a:latin typeface="Calibri" panose="020F0502020204030204" pitchFamily="34" charset="0"/>
                <a:ea typeface="HY견고딕" panose="02030600000101010101" pitchFamily="18" charset="-127"/>
              </a:rPr>
              <a:t>Setting – </a:t>
            </a:r>
            <a:r>
              <a:rPr lang="en-US" altLang="ko-KR" dirty="0">
                <a:latin typeface="Calibri" panose="020F0502020204030204" pitchFamily="34" charset="0"/>
                <a:ea typeface="HY견고딕" panose="02030600000101010101" pitchFamily="18" charset="-127"/>
              </a:rPr>
              <a:t>dimensions of robot  </a:t>
            </a:r>
            <a:r>
              <a:rPr lang="ko-KR" altLang="en-US" dirty="0">
                <a:latin typeface="Calibri" panose="020F0502020204030204" pitchFamily="34" charset="0"/>
                <a:ea typeface="HY견고딕" panose="02030600000101010101" pitchFamily="18" charset="-127"/>
              </a:rPr>
              <a:t> </a:t>
            </a:r>
          </a:p>
        </p:txBody>
      </p:sp>
      <mc:AlternateContent xmlns:mc="http://schemas.openxmlformats.org/markup-compatibility/2006" xmlns:a14="http://schemas.microsoft.com/office/drawing/2010/main">
        <mc:Choice Requires="a14">
          <p:sp>
            <p:nvSpPr>
              <p:cNvPr id="8" name="TextBox 7"/>
              <p:cNvSpPr txBox="1"/>
              <p:nvPr/>
            </p:nvSpPr>
            <p:spPr>
              <a:xfrm>
                <a:off x="4858140" y="4263752"/>
                <a:ext cx="5943601" cy="1776577"/>
              </a:xfrm>
              <a:prstGeom prst="rect">
                <a:avLst/>
              </a:prstGeom>
              <a:solidFill>
                <a:schemeClr val="accent4">
                  <a:lumMod val="40000"/>
                  <a:lumOff val="60000"/>
                  <a:alpha val="88000"/>
                </a:schemeClr>
              </a:solidFill>
            </p:spPr>
            <p:txBody>
              <a:bodyPr wrap="square" rtlCol="0">
                <a:spAutoFit/>
              </a:bodyPr>
              <a:lstStyle/>
              <a:p>
                <a:r>
                  <a:rPr lang="en-US" altLang="ko-KR" dirty="0">
                    <a:latin typeface="Calibri" panose="020F0502020204030204" pitchFamily="34" charset="0"/>
                  </a:rPr>
                  <a:t>Head weight : 1kg</a:t>
                </a:r>
              </a:p>
              <a:p>
                <a:r>
                  <a:rPr lang="en-US" altLang="ko-KR" dirty="0">
                    <a:latin typeface="Calibri" panose="020F0502020204030204" pitchFamily="34" charset="0"/>
                  </a:rPr>
                  <a:t>Gravity acceleration : 9.81m / s</a:t>
                </a:r>
                <a:r>
                  <a:rPr lang="en-US" altLang="ko-KR" baseline="30000" dirty="0">
                    <a:latin typeface="Calibri" panose="020F0502020204030204" pitchFamily="34" charset="0"/>
                  </a:rPr>
                  <a:t>2</a:t>
                </a:r>
              </a:p>
              <a:p>
                <a:r>
                  <a:rPr lang="en-US" altLang="ko-KR" dirty="0">
                    <a:latin typeface="Calibri" panose="020F0502020204030204" pitchFamily="34" charset="0"/>
                  </a:rPr>
                  <a:t>Upper leg : 0.19m</a:t>
                </a:r>
                <a14:m>
                  <m:oMath xmlns:m="http://schemas.openxmlformats.org/officeDocument/2006/math">
                    <m:d>
                      <m:dPr>
                        <m:ctrlPr>
                          <a:rPr lang="en-US" altLang="ko-KR" i="1">
                            <a:latin typeface="Cambria Math" panose="02040503050406030204" pitchFamily="18" charset="0"/>
                          </a:rPr>
                        </m:ctrlPr>
                      </m:dPr>
                      <m:e>
                        <m:sSub>
                          <m:sSubPr>
                            <m:ctrlPr>
                              <a:rPr lang="ko-KR" altLang="ko-KR" i="1">
                                <a:latin typeface="Cambria Math" panose="02040503050406030204" pitchFamily="18" charset="0"/>
                              </a:rPr>
                            </m:ctrlPr>
                          </m:sSubPr>
                          <m:e>
                            <m:r>
                              <a:rPr lang="en-US" altLang="ko-KR" i="1">
                                <a:latin typeface="Cambria Math" panose="02040503050406030204" pitchFamily="18" charset="0"/>
                              </a:rPr>
                              <m:t>𝑙</m:t>
                            </m:r>
                          </m:e>
                          <m:sub>
                            <m:r>
                              <a:rPr lang="en-US" altLang="ko-KR" i="1">
                                <a:latin typeface="Cambria Math" panose="02040503050406030204" pitchFamily="18" charset="0"/>
                              </a:rPr>
                              <m:t>1</m:t>
                            </m:r>
                          </m:sub>
                        </m:sSub>
                      </m:e>
                    </m:d>
                  </m:oMath>
                </a14:m>
                <a:endParaRPr lang="en-US" altLang="ko-KR" dirty="0">
                  <a:latin typeface="Calibri" panose="020F0502020204030204" pitchFamily="34" charset="0"/>
                </a:endParaRPr>
              </a:p>
              <a:p>
                <a:r>
                  <a:rPr lang="en-US" altLang="ko-KR" dirty="0">
                    <a:latin typeface="Calibri" panose="020F0502020204030204" pitchFamily="34" charset="0"/>
                  </a:rPr>
                  <a:t>Lower leg: 0.15m</a:t>
                </a:r>
                <a14:m>
                  <m:oMath xmlns:m="http://schemas.openxmlformats.org/officeDocument/2006/math">
                    <m:r>
                      <a:rPr lang="en-US" altLang="ko-KR">
                        <a:latin typeface="Cambria Math" panose="02040503050406030204" pitchFamily="18" charset="0"/>
                      </a:rPr>
                      <m:t>(</m:t>
                    </m:r>
                    <m:sSub>
                      <m:sSubPr>
                        <m:ctrlPr>
                          <a:rPr lang="ko-KR" altLang="ko-KR" i="1">
                            <a:latin typeface="Cambria Math" panose="02040503050406030204" pitchFamily="18" charset="0"/>
                          </a:rPr>
                        </m:ctrlPr>
                      </m:sSubPr>
                      <m:e>
                        <m:r>
                          <a:rPr lang="en-US" altLang="ko-KR" i="1">
                            <a:latin typeface="Cambria Math" panose="02040503050406030204" pitchFamily="18" charset="0"/>
                          </a:rPr>
                          <m:t>𝑙</m:t>
                        </m:r>
                      </m:e>
                      <m:sub>
                        <m:r>
                          <a:rPr lang="en-US" altLang="ko-KR" i="1">
                            <a:latin typeface="Cambria Math" panose="02040503050406030204" pitchFamily="18" charset="0"/>
                          </a:rPr>
                          <m:t>2</m:t>
                        </m:r>
                      </m:sub>
                    </m:sSub>
                    <m:r>
                      <a:rPr lang="en-US" altLang="ko-KR" i="1">
                        <a:latin typeface="Cambria Math" panose="02040503050406030204" pitchFamily="18" charset="0"/>
                      </a:rPr>
                      <m:t>)</m:t>
                    </m:r>
                  </m:oMath>
                </a14:m>
                <a:endParaRPr lang="en-US" altLang="ko-KR" dirty="0">
                  <a:effectLst/>
                  <a:latin typeface="Calibri" panose="020F0502020204030204" pitchFamily="34" charset="0"/>
                  <a:ea typeface="나눔고딕"/>
                  <a:cs typeface="Times New Roman" panose="02020603050405020304" pitchFamily="18" charset="0"/>
                </a:endParaRPr>
              </a:p>
              <a:p>
                <a:r>
                  <a:rPr lang="en-US" altLang="ko-KR" dirty="0">
                    <a:latin typeface="Calibri" panose="020F0502020204030204" pitchFamily="34" charset="0"/>
                  </a:rPr>
                  <a:t>length from ankle(G) to toe</a:t>
                </a:r>
                <a:r>
                  <a:rPr lang="en-US" altLang="ko-KR" dirty="0">
                    <a:effectLst/>
                    <a:latin typeface="Calibri" panose="020F0502020204030204" pitchFamily="34" charset="0"/>
                    <a:cs typeface="Times New Roman" panose="02020603050405020304" pitchFamily="18" charset="0"/>
                  </a:rPr>
                  <a:t>: 0.07m(</a:t>
                </a:r>
                <a14:m>
                  <m:oMath xmlns:m="http://schemas.openxmlformats.org/officeDocument/2006/math">
                    <m:sSub>
                      <m:sSubPr>
                        <m:ctrlPr>
                          <a:rPr lang="ko-KR" altLang="ko-KR" i="1">
                            <a:effectLst/>
                            <a:latin typeface="Cambria Math" panose="02040503050406030204" pitchFamily="18" charset="0"/>
                          </a:rPr>
                        </m:ctrlPr>
                      </m:sSubPr>
                      <m:e>
                        <m:r>
                          <a:rPr lang="en-US" altLang="ko-KR" i="1">
                            <a:effectLst/>
                            <a:latin typeface="Cambria Math" panose="02040503050406030204" pitchFamily="18" charset="0"/>
                            <a:cs typeface="Times New Roman" panose="02020603050405020304" pitchFamily="18" charset="0"/>
                          </a:rPr>
                          <m:t>𝑙</m:t>
                        </m:r>
                      </m:e>
                      <m:sub>
                        <m:r>
                          <a:rPr lang="en-US" altLang="ko-KR" i="1">
                            <a:effectLst/>
                            <a:latin typeface="Cambria Math" panose="02040503050406030204" pitchFamily="18" charset="0"/>
                            <a:cs typeface="Times New Roman" panose="02020603050405020304" pitchFamily="18" charset="0"/>
                          </a:rPr>
                          <m:t>𝑓</m:t>
                        </m:r>
                      </m:sub>
                    </m:sSub>
                  </m:oMath>
                </a14:m>
                <a:r>
                  <a:rPr lang="en-US" altLang="ko-KR" dirty="0">
                    <a:effectLst/>
                    <a:latin typeface="Calibri" panose="020F0502020204030204" pitchFamily="34" charset="0"/>
                    <a:cs typeface="Times New Roman" panose="02020603050405020304" pitchFamily="18" charset="0"/>
                  </a:rPr>
                  <a:t>)</a:t>
                </a:r>
              </a:p>
              <a:p>
                <a:r>
                  <a:rPr lang="en-US" altLang="ko-KR" dirty="0">
                    <a:latin typeface="Calibri" panose="020F0502020204030204" pitchFamily="34" charset="0"/>
                  </a:rPr>
                  <a:t>length from ankle(G) to heel : 0.03m(</a:t>
                </a:r>
                <a14:m>
                  <m:oMath xmlns:m="http://schemas.openxmlformats.org/officeDocument/2006/math">
                    <m:sSub>
                      <m:sSubPr>
                        <m:ctrlPr>
                          <a:rPr lang="ko-KR" altLang="ko-KR" i="1">
                            <a:latin typeface="Cambria Math" panose="02040503050406030204" pitchFamily="18" charset="0"/>
                          </a:rPr>
                        </m:ctrlPr>
                      </m:sSubPr>
                      <m:e>
                        <m:r>
                          <a:rPr lang="en-US" altLang="ko-KR" i="1">
                            <a:latin typeface="Cambria Math" panose="02040503050406030204" pitchFamily="18" charset="0"/>
                          </a:rPr>
                          <m:t>𝑙</m:t>
                        </m:r>
                      </m:e>
                      <m:sub>
                        <m:r>
                          <a:rPr lang="en-US" altLang="ko-KR" i="1">
                            <a:latin typeface="Cambria Math" panose="02040503050406030204" pitchFamily="18" charset="0"/>
                          </a:rPr>
                          <m:t>𝑏</m:t>
                        </m:r>
                      </m:sub>
                    </m:sSub>
                  </m:oMath>
                </a14:m>
                <a:r>
                  <a:rPr lang="en-US" altLang="ko-KR" dirty="0">
                    <a:latin typeface="Calibri" panose="020F0502020204030204" pitchFamily="34" charset="0"/>
                  </a:rPr>
                  <a:t>)</a:t>
                </a:r>
                <a:endParaRPr lang="ko-KR" altLang="en-US" dirty="0">
                  <a:latin typeface="Calibri" panose="020F050202020403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58140" y="4263752"/>
                <a:ext cx="5943601" cy="1776577"/>
              </a:xfrm>
              <a:prstGeom prst="rect">
                <a:avLst/>
              </a:prstGeom>
              <a:blipFill>
                <a:blip r:embed="rId4"/>
                <a:stretch>
                  <a:fillRect l="-923" t="-1712" b="-4452"/>
                </a:stretch>
              </a:blipFill>
            </p:spPr>
            <p:txBody>
              <a:bodyPr/>
              <a:lstStyle/>
              <a:p>
                <a:r>
                  <a:rPr lang="ko-KR" altLang="en-US">
                    <a:noFill/>
                  </a:rPr>
                  <a:t> </a:t>
                </a:r>
              </a:p>
            </p:txBody>
          </p:sp>
        </mc:Fallback>
      </mc:AlternateContent>
      <p:pic>
        <p:nvPicPr>
          <p:cNvPr id="9" name="Picture 2" descr="user 2019ì ëí ì´ë¯¸ì§ ê²ìê²°ê³¼">
            <a:extLst>
              <a:ext uri="{FF2B5EF4-FFF2-40B4-BE49-F238E27FC236}">
                <a16:creationId xmlns:a16="http://schemas.microsoft.com/office/drawing/2014/main" id="{EF5B9494-E51F-4B7E-B1C4-36E1F047A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a:extLst>
              <a:ext uri="{FF2B5EF4-FFF2-40B4-BE49-F238E27FC236}">
                <a16:creationId xmlns:a16="http://schemas.microsoft.com/office/drawing/2014/main" id="{83BD8E1D-70FE-49FD-BB95-5F4E5EC9A567}"/>
              </a:ext>
            </a:extLst>
          </p:cNvPr>
          <p:cNvPicPr>
            <a:picLocks noChangeAspect="1"/>
          </p:cNvPicPr>
          <p:nvPr/>
        </p:nvPicPr>
        <p:blipFill>
          <a:blip r:embed="rId6"/>
          <a:stretch>
            <a:fillRect/>
          </a:stretch>
        </p:blipFill>
        <p:spPr>
          <a:xfrm>
            <a:off x="9517088" y="68755"/>
            <a:ext cx="2598800" cy="338334"/>
          </a:xfrm>
          <a:prstGeom prst="rect">
            <a:avLst/>
          </a:prstGeom>
        </p:spPr>
      </p:pic>
      <p:sp>
        <p:nvSpPr>
          <p:cNvPr id="11" name="제목 1">
            <a:extLst>
              <a:ext uri="{FF2B5EF4-FFF2-40B4-BE49-F238E27FC236}">
                <a16:creationId xmlns:a16="http://schemas.microsoft.com/office/drawing/2014/main" id="{4ACF1512-3850-4155-8B36-8314BB1933DA}"/>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200" b="1" dirty="0">
                <a:latin typeface="Calibri" panose="020F0502020204030204" pitchFamily="34" charset="0"/>
                <a:ea typeface="HY견고딕" panose="02030600000101010101" pitchFamily="18" charset="-127"/>
              </a:rPr>
              <a:t>1-2) </a:t>
            </a:r>
            <a:r>
              <a:rPr lang="en-US" altLang="ko-KR" sz="3200" b="1" dirty="0">
                <a:latin typeface="Calibri" panose="020F0502020204030204" pitchFamily="34" charset="0"/>
              </a:rPr>
              <a:t>Parametric Selection and Assumption</a:t>
            </a:r>
            <a:endParaRPr lang="ko-KR" altLang="en-US" sz="3200" b="1" dirty="0">
              <a:latin typeface="Calibri" panose="020F0502020204030204" pitchFamily="34" charset="0"/>
              <a:ea typeface="HY견고딕" panose="02030600000101010101" pitchFamily="18" charset="-127"/>
            </a:endParaRPr>
          </a:p>
        </p:txBody>
      </p:sp>
    </p:spTree>
    <p:extLst>
      <p:ext uri="{BB962C8B-B14F-4D97-AF65-F5344CB8AC3E}">
        <p14:creationId xmlns:p14="http://schemas.microsoft.com/office/powerpoint/2010/main" val="2602039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4858140" y="2096297"/>
            <a:ext cx="6096000" cy="3416320"/>
          </a:xfrm>
          <a:prstGeom prst="rect">
            <a:avLst/>
          </a:prstGeom>
          <a:solidFill>
            <a:schemeClr val="accent5">
              <a:lumMod val="40000"/>
              <a:lumOff val="60000"/>
            </a:schemeClr>
          </a:solidFill>
        </p:spPr>
        <p:txBody>
          <a:bodyPr>
            <a:spAutoFit/>
          </a:bodyPr>
          <a:lstStyle/>
          <a:p>
            <a:pPr marL="342900" indent="-342900" algn="just">
              <a:buAutoNum type="arabicPeriod"/>
            </a:pPr>
            <a:r>
              <a:rPr lang="en-US" altLang="ko-KR" sz="2400" b="1" dirty="0">
                <a:effectLst/>
                <a:latin typeface="Calibri" panose="020F0502020204030204" pitchFamily="34" charset="0"/>
                <a:ea typeface="나눔고딕"/>
                <a:cs typeface="Times New Roman" panose="02020603050405020304" pitchFamily="18" charset="0"/>
              </a:rPr>
              <a:t>The weight </a:t>
            </a:r>
            <a:r>
              <a:rPr lang="en-US" altLang="ko-KR" sz="2400" b="1" dirty="0">
                <a:latin typeface="Calibri" panose="020F0502020204030204" pitchFamily="34" charset="0"/>
                <a:ea typeface="나눔고딕"/>
                <a:cs typeface="Times New Roman" panose="02020603050405020304" pitchFamily="18" charset="0"/>
              </a:rPr>
              <a:t>of any part except head is assumed to be negligible</a:t>
            </a:r>
            <a:r>
              <a:rPr lang="en-US" altLang="ko-KR" sz="2400" dirty="0">
                <a:latin typeface="Calibri" panose="020F0502020204030204" pitchFamily="34" charset="0"/>
                <a:ea typeface="나눔고딕"/>
                <a:cs typeface="Times New Roman" panose="02020603050405020304" pitchFamily="18" charset="0"/>
              </a:rPr>
              <a:t>. Therefore inertia and air resistance can be ignored and</a:t>
            </a:r>
            <a:r>
              <a:rPr lang="ko-KR" altLang="en-US" sz="2400" dirty="0">
                <a:latin typeface="Calibri" panose="020F0502020204030204" pitchFamily="34" charset="0"/>
                <a:ea typeface="나눔고딕"/>
                <a:cs typeface="Times New Roman" panose="02020603050405020304" pitchFamily="18" charset="0"/>
              </a:rPr>
              <a:t> </a:t>
            </a:r>
            <a:r>
              <a:rPr lang="en-US" altLang="ko-KR" sz="2400" dirty="0">
                <a:latin typeface="Calibri" panose="020F0502020204030204" pitchFamily="34" charset="0"/>
                <a:ea typeface="나눔고딕"/>
                <a:cs typeface="Times New Roman" panose="02020603050405020304" pitchFamily="18" charset="0"/>
              </a:rPr>
              <a:t>center of mass is always the head.</a:t>
            </a:r>
          </a:p>
          <a:p>
            <a:pPr marL="342900" indent="-342900" algn="just">
              <a:buAutoNum type="arabicPeriod"/>
            </a:pPr>
            <a:endParaRPr lang="en-US" altLang="ko-KR" sz="2400" dirty="0">
              <a:latin typeface="Calibri" panose="020F0502020204030204" pitchFamily="34" charset="0"/>
              <a:ea typeface="나눔고딕"/>
              <a:cs typeface="Times New Roman" panose="02020603050405020304" pitchFamily="18" charset="0"/>
            </a:endParaRPr>
          </a:p>
          <a:p>
            <a:pPr marL="342900" indent="-342900" algn="just">
              <a:buAutoNum type="arabicPeriod"/>
            </a:pPr>
            <a:r>
              <a:rPr lang="en-US" altLang="ko-KR" sz="2400" dirty="0">
                <a:solidFill>
                  <a:srgbClr val="000000"/>
                </a:solidFill>
                <a:latin typeface="Calibri" panose="020F0502020204030204" pitchFamily="34" charset="0"/>
              </a:rPr>
              <a:t>Of course the feet are made up of lines(soles) in 2-dimensional. But for the convenience of physical calculation, we assumed </a:t>
            </a:r>
            <a:r>
              <a:rPr lang="en-US" altLang="ko-KR" sz="2400" b="1" dirty="0">
                <a:solidFill>
                  <a:srgbClr val="000000"/>
                </a:solidFill>
                <a:latin typeface="Calibri" panose="020F0502020204030204" pitchFamily="34" charset="0"/>
              </a:rPr>
              <a:t>that each foot is made up of two points(</a:t>
            </a:r>
            <a:r>
              <a:rPr lang="en-US" altLang="ko-KR" sz="2400" b="1" dirty="0">
                <a:solidFill>
                  <a:srgbClr val="0070C0"/>
                </a:solidFill>
                <a:latin typeface="Calibri" panose="020F0502020204030204" pitchFamily="34" charset="0"/>
              </a:rPr>
              <a:t>toe</a:t>
            </a:r>
            <a:r>
              <a:rPr lang="en-US" altLang="ko-KR" sz="2400" b="1" dirty="0">
                <a:solidFill>
                  <a:srgbClr val="000000"/>
                </a:solidFill>
                <a:latin typeface="Calibri" panose="020F0502020204030204" pitchFamily="34" charset="0"/>
              </a:rPr>
              <a:t>, </a:t>
            </a:r>
            <a:r>
              <a:rPr lang="en-US" altLang="ko-KR" sz="2400" b="1" dirty="0">
                <a:solidFill>
                  <a:srgbClr val="00B050"/>
                </a:solidFill>
                <a:latin typeface="Calibri" panose="020F0502020204030204" pitchFamily="34" charset="0"/>
              </a:rPr>
              <a:t>heel</a:t>
            </a:r>
            <a:r>
              <a:rPr lang="en-US" altLang="ko-KR" sz="2400" b="1" dirty="0">
                <a:solidFill>
                  <a:srgbClr val="000000"/>
                </a:solidFill>
                <a:latin typeface="Calibri" panose="020F0502020204030204" pitchFamily="34" charset="0"/>
              </a:rPr>
              <a:t>). </a:t>
            </a:r>
            <a:endParaRPr lang="ko-KR" altLang="en-US" sz="2400" b="1" dirty="0">
              <a:latin typeface="Calibri" panose="020F0502020204030204" pitchFamily="34" charset="0"/>
            </a:endParaRPr>
          </a:p>
        </p:txBody>
      </p:sp>
      <p:sp>
        <p:nvSpPr>
          <p:cNvPr id="6" name="TextBox 5"/>
          <p:cNvSpPr txBox="1"/>
          <p:nvPr/>
        </p:nvSpPr>
        <p:spPr>
          <a:xfrm>
            <a:off x="4858140" y="1601604"/>
            <a:ext cx="6283336" cy="400110"/>
          </a:xfrm>
          <a:prstGeom prst="rect">
            <a:avLst/>
          </a:prstGeom>
          <a:noFill/>
        </p:spPr>
        <p:txBody>
          <a:bodyPr wrap="square" rtlCol="0">
            <a:spAutoFit/>
          </a:bodyPr>
          <a:lstStyle/>
          <a:p>
            <a:r>
              <a:rPr lang="en-US" altLang="ko-KR" sz="2000" b="1" dirty="0">
                <a:latin typeface="Calibri" panose="020F0502020204030204" pitchFamily="34" charset="0"/>
                <a:ea typeface="HY견고딕" panose="02030600000101010101" pitchFamily="18" charset="-127"/>
              </a:rPr>
              <a:t>Assumption</a:t>
            </a:r>
            <a:endParaRPr lang="ko-KR" altLang="en-US" sz="2000" b="1" dirty="0">
              <a:latin typeface="Calibri" panose="020F0502020204030204" pitchFamily="34" charset="0"/>
              <a:ea typeface="HY견고딕" panose="02030600000101010101" pitchFamily="18" charset="-127"/>
            </a:endParaRPr>
          </a:p>
        </p:txBody>
      </p:sp>
      <p:pic>
        <p:nvPicPr>
          <p:cNvPr id="9" name="Picture 2" descr="user 2019ì ëí ì´ë¯¸ì§ ê²ìê²°ê³¼">
            <a:extLst>
              <a:ext uri="{FF2B5EF4-FFF2-40B4-BE49-F238E27FC236}">
                <a16:creationId xmlns:a16="http://schemas.microsoft.com/office/drawing/2014/main" id="{EF5B9494-E51F-4B7E-B1C4-36E1F047A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a:extLst>
              <a:ext uri="{FF2B5EF4-FFF2-40B4-BE49-F238E27FC236}">
                <a16:creationId xmlns:a16="http://schemas.microsoft.com/office/drawing/2014/main" id="{83BD8E1D-70FE-49FD-BB95-5F4E5EC9A567}"/>
              </a:ext>
            </a:extLst>
          </p:cNvPr>
          <p:cNvPicPr>
            <a:picLocks noChangeAspect="1"/>
          </p:cNvPicPr>
          <p:nvPr/>
        </p:nvPicPr>
        <p:blipFill>
          <a:blip r:embed="rId4"/>
          <a:stretch>
            <a:fillRect/>
          </a:stretch>
        </p:blipFill>
        <p:spPr>
          <a:xfrm>
            <a:off x="9517088" y="68755"/>
            <a:ext cx="2598800" cy="338334"/>
          </a:xfrm>
          <a:prstGeom prst="rect">
            <a:avLst/>
          </a:prstGeom>
        </p:spPr>
      </p:pic>
      <p:sp>
        <p:nvSpPr>
          <p:cNvPr id="11" name="제목 1">
            <a:extLst>
              <a:ext uri="{FF2B5EF4-FFF2-40B4-BE49-F238E27FC236}">
                <a16:creationId xmlns:a16="http://schemas.microsoft.com/office/drawing/2014/main" id="{4ACF1512-3850-4155-8B36-8314BB1933DA}"/>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200" b="1" dirty="0">
                <a:latin typeface="Calibri" panose="020F0502020204030204" pitchFamily="34" charset="0"/>
                <a:ea typeface="HY견고딕" panose="02030600000101010101" pitchFamily="18" charset="-127"/>
              </a:rPr>
              <a:t>1-2) </a:t>
            </a:r>
            <a:r>
              <a:rPr lang="en-US" altLang="ko-KR" sz="3200" b="1" dirty="0">
                <a:latin typeface="Calibri" panose="020F0502020204030204" pitchFamily="34" charset="0"/>
              </a:rPr>
              <a:t>Parametric Selection and Assumption</a:t>
            </a:r>
            <a:endParaRPr lang="ko-KR" altLang="en-US" sz="3200" b="1" dirty="0">
              <a:latin typeface="Calibri" panose="020F0502020204030204" pitchFamily="34" charset="0"/>
              <a:ea typeface="HY견고딕" panose="02030600000101010101" pitchFamily="18" charset="-127"/>
            </a:endParaRPr>
          </a:p>
        </p:txBody>
      </p:sp>
      <p:grpSp>
        <p:nvGrpSpPr>
          <p:cNvPr id="13" name="그룹 12">
            <a:extLst>
              <a:ext uri="{FF2B5EF4-FFF2-40B4-BE49-F238E27FC236}">
                <a16:creationId xmlns:a16="http://schemas.microsoft.com/office/drawing/2014/main" id="{74B428D9-C727-4DB8-915B-D6E0E1A34DF6}"/>
              </a:ext>
            </a:extLst>
          </p:cNvPr>
          <p:cNvGrpSpPr/>
          <p:nvPr/>
        </p:nvGrpSpPr>
        <p:grpSpPr>
          <a:xfrm>
            <a:off x="1438973" y="1674268"/>
            <a:ext cx="1987515" cy="3651360"/>
            <a:chOff x="9314804" y="2097713"/>
            <a:chExt cx="1889839" cy="3264976"/>
          </a:xfrm>
        </p:grpSpPr>
        <p:grpSp>
          <p:nvGrpSpPr>
            <p:cNvPr id="14" name="그룹 13">
              <a:extLst>
                <a:ext uri="{FF2B5EF4-FFF2-40B4-BE49-F238E27FC236}">
                  <a16:creationId xmlns:a16="http://schemas.microsoft.com/office/drawing/2014/main" id="{86D517E3-6C1B-4D25-93D1-6FA722DEA45B}"/>
                </a:ext>
              </a:extLst>
            </p:cNvPr>
            <p:cNvGrpSpPr/>
            <p:nvPr/>
          </p:nvGrpSpPr>
          <p:grpSpPr>
            <a:xfrm>
              <a:off x="9314804" y="2097713"/>
              <a:ext cx="1859021" cy="3264976"/>
              <a:chOff x="1326336" y="1754131"/>
              <a:chExt cx="1859021" cy="3264976"/>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103D840-370C-4D30-AD23-B90BC758273B}"/>
                      </a:ext>
                    </a:extLst>
                  </p:cNvPr>
                  <p:cNvSpPr txBox="1"/>
                  <p:nvPr/>
                </p:nvSpPr>
                <p:spPr>
                  <a:xfrm>
                    <a:off x="2392242" y="2574825"/>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latin typeface="Calibri" panose="020F0502020204030204" pitchFamily="34" charset="0"/>
                    </a:endParaRPr>
                  </a:p>
                </p:txBody>
              </p:sp>
            </mc:Choice>
            <mc:Fallback xmlns="">
              <p:sp>
                <p:nvSpPr>
                  <p:cNvPr id="13" name="TextBox 12">
                    <a:extLst>
                      <a:ext uri="{FF2B5EF4-FFF2-40B4-BE49-F238E27FC236}">
                        <a16:creationId xmlns:a16="http://schemas.microsoft.com/office/drawing/2014/main" id="{655BF58B-F731-444B-8552-A4DEBFFBAB88}"/>
                      </a:ext>
                    </a:extLst>
                  </p:cNvPr>
                  <p:cNvSpPr txBox="1">
                    <a:spLocks noRot="1" noChangeAspect="1" noMove="1" noResize="1" noEditPoints="1" noAdjustHandles="1" noChangeArrowheads="1" noChangeShapeType="1" noTextEdit="1"/>
                  </p:cNvSpPr>
                  <p:nvPr/>
                </p:nvSpPr>
                <p:spPr>
                  <a:xfrm>
                    <a:off x="2392242" y="2574825"/>
                    <a:ext cx="539156" cy="369332"/>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23F12C-6E8F-4CF4-BF91-03CCA1219371}"/>
                      </a:ext>
                    </a:extLst>
                  </p:cNvPr>
                  <p:cNvSpPr txBox="1"/>
                  <p:nvPr/>
                </p:nvSpPr>
                <p:spPr>
                  <a:xfrm>
                    <a:off x="1587830" y="1754131"/>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latin typeface="Calibri" panose="020F0502020204030204" pitchFamily="34" charset="0"/>
                    </a:endParaRPr>
                  </a:p>
                </p:txBody>
              </p:sp>
            </mc:Choice>
            <mc:Fallback xmlns="">
              <p:sp>
                <p:nvSpPr>
                  <p:cNvPr id="14" name="TextBox 13">
                    <a:extLst>
                      <a:ext uri="{FF2B5EF4-FFF2-40B4-BE49-F238E27FC236}">
                        <a16:creationId xmlns:a16="http://schemas.microsoft.com/office/drawing/2014/main" id="{83E92C3F-CEBC-4690-AC8E-61F871F47F90}"/>
                      </a:ext>
                    </a:extLst>
                  </p:cNvPr>
                  <p:cNvSpPr txBox="1">
                    <a:spLocks noRot="1" noChangeAspect="1" noMove="1" noResize="1" noEditPoints="1" noAdjustHandles="1" noChangeArrowheads="1" noChangeShapeType="1" noTextEdit="1"/>
                  </p:cNvSpPr>
                  <p:nvPr/>
                </p:nvSpPr>
                <p:spPr>
                  <a:xfrm>
                    <a:off x="1587830" y="1754131"/>
                    <a:ext cx="539156" cy="369332"/>
                  </a:xfrm>
                  <a:prstGeom prst="rect">
                    <a:avLst/>
                  </a:prstGeom>
                  <a:blipFill>
                    <a:blip r:embed="rId6"/>
                    <a:stretch>
                      <a:fillRect b="-6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16EF473-7737-4B80-95AF-BF65293FB9AA}"/>
                      </a:ext>
                    </a:extLst>
                  </p:cNvPr>
                  <p:cNvSpPr txBox="1"/>
                  <p:nvPr/>
                </p:nvSpPr>
                <p:spPr>
                  <a:xfrm>
                    <a:off x="1326336" y="2352781"/>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latin typeface="Calibri" panose="020F0502020204030204" pitchFamily="34" charset="0"/>
                    </a:endParaRPr>
                  </a:p>
                </p:txBody>
              </p:sp>
            </mc:Choice>
            <mc:Fallback xmlns="">
              <p:sp>
                <p:nvSpPr>
                  <p:cNvPr id="15" name="TextBox 14">
                    <a:extLst>
                      <a:ext uri="{FF2B5EF4-FFF2-40B4-BE49-F238E27FC236}">
                        <a16:creationId xmlns:a16="http://schemas.microsoft.com/office/drawing/2014/main" id="{4B43A824-4C2C-49D0-B296-414F2622E27E}"/>
                      </a:ext>
                    </a:extLst>
                  </p:cNvPr>
                  <p:cNvSpPr txBox="1">
                    <a:spLocks noRot="1" noChangeAspect="1" noMove="1" noResize="1" noEditPoints="1" noAdjustHandles="1" noChangeArrowheads="1" noChangeShapeType="1" noTextEdit="1"/>
                  </p:cNvSpPr>
                  <p:nvPr/>
                </p:nvSpPr>
                <p:spPr>
                  <a:xfrm>
                    <a:off x="1326336" y="2352781"/>
                    <a:ext cx="539156" cy="369332"/>
                  </a:xfrm>
                  <a:prstGeom prst="rect">
                    <a:avLst/>
                  </a:prstGeom>
                  <a:blipFill>
                    <a:blip r:embed="rId7"/>
                    <a:stretch>
                      <a:fillRect/>
                    </a:stretch>
                  </a:blipFill>
                </p:spPr>
                <p:txBody>
                  <a:bodyPr/>
                  <a:lstStyle/>
                  <a:p>
                    <a:r>
                      <a:rPr lang="ko-KR" altLang="en-US">
                        <a:noFill/>
                      </a:rPr>
                      <a:t> </a:t>
                    </a:r>
                  </a:p>
                </p:txBody>
              </p:sp>
            </mc:Fallback>
          </mc:AlternateContent>
          <p:grpSp>
            <p:nvGrpSpPr>
              <p:cNvPr id="22" name="그룹 21">
                <a:extLst>
                  <a:ext uri="{FF2B5EF4-FFF2-40B4-BE49-F238E27FC236}">
                    <a16:creationId xmlns:a16="http://schemas.microsoft.com/office/drawing/2014/main" id="{6192D037-F6C3-4106-9CE3-3CB4E4DFEE2F}"/>
                  </a:ext>
                </a:extLst>
              </p:cNvPr>
              <p:cNvGrpSpPr/>
              <p:nvPr/>
            </p:nvGrpSpPr>
            <p:grpSpPr>
              <a:xfrm>
                <a:off x="1499104" y="2147659"/>
                <a:ext cx="1686253" cy="2871448"/>
                <a:chOff x="5536197" y="1164813"/>
                <a:chExt cx="1686253" cy="2871448"/>
              </a:xfrm>
            </p:grpSpPr>
            <p:cxnSp>
              <p:nvCxnSpPr>
                <p:cNvPr id="27" name="직선 연결선 26">
                  <a:extLst>
                    <a:ext uri="{FF2B5EF4-FFF2-40B4-BE49-F238E27FC236}">
                      <a16:creationId xmlns:a16="http://schemas.microsoft.com/office/drawing/2014/main" id="{C53451CB-F6B8-4857-9406-184319B216B3}"/>
                    </a:ext>
                  </a:extLst>
                </p:cNvPr>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ADCBB72C-A6B7-4C3C-9EE2-B58FB1440C23}"/>
                    </a:ext>
                  </a:extLst>
                </p:cNvPr>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382BEBC9-19D3-4BF5-95DB-DEF98C42C781}"/>
                    </a:ext>
                  </a:extLst>
                </p:cNvPr>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BCA6388F-5547-4F2E-80AA-EC2553FB00DE}"/>
                    </a:ext>
                  </a:extLst>
                </p:cNvPr>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998506A2-275A-4172-9592-573E3EB8024C}"/>
                    </a:ext>
                  </a:extLst>
                </p:cNvPr>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CFC5D0D4-6BCD-4067-8234-8CBFE915F207}"/>
                    </a:ext>
                  </a:extLst>
                </p:cNvPr>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직선 연결선 32">
                  <a:extLst>
                    <a:ext uri="{FF2B5EF4-FFF2-40B4-BE49-F238E27FC236}">
                      <a16:creationId xmlns:a16="http://schemas.microsoft.com/office/drawing/2014/main" id="{D5659D8A-6900-437A-B885-2DC5D9C31A3F}"/>
                    </a:ext>
                  </a:extLst>
                </p:cNvPr>
                <p:cNvCxnSpPr>
                  <a:cxnSpLocks/>
                </p:cNvCxnSpPr>
                <p:nvPr/>
              </p:nvCxnSpPr>
              <p:spPr>
                <a:xfrm>
                  <a:off x="5910614" y="2459007"/>
                  <a:ext cx="1088926" cy="3502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a:extLst>
                    <a:ext uri="{FF2B5EF4-FFF2-40B4-BE49-F238E27FC236}">
                      <a16:creationId xmlns:a16="http://schemas.microsoft.com/office/drawing/2014/main" id="{B2F36F3C-03B7-4CE2-97E3-4365F8BEA58A}"/>
                    </a:ext>
                  </a:extLst>
                </p:cNvPr>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450E1872-E4B8-485B-85B1-7C5F4DE96D6F}"/>
                    </a:ext>
                  </a:extLst>
                </p:cNvPr>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그룹 22">
                <a:extLst>
                  <a:ext uri="{FF2B5EF4-FFF2-40B4-BE49-F238E27FC236}">
                    <a16:creationId xmlns:a16="http://schemas.microsoft.com/office/drawing/2014/main" id="{26A3C19E-E481-4DF4-85F8-C04BF3C19B04}"/>
                  </a:ext>
                </a:extLst>
              </p:cNvPr>
              <p:cNvGrpSpPr/>
              <p:nvPr/>
            </p:nvGrpSpPr>
            <p:grpSpPr>
              <a:xfrm>
                <a:off x="1752272" y="2674277"/>
                <a:ext cx="240165" cy="240165"/>
                <a:chOff x="5886449" y="1917058"/>
                <a:chExt cx="720000" cy="720000"/>
              </a:xfrm>
            </p:grpSpPr>
            <p:sp>
              <p:nvSpPr>
                <p:cNvPr id="24" name="타원 23">
                  <a:extLst>
                    <a:ext uri="{FF2B5EF4-FFF2-40B4-BE49-F238E27FC236}">
                      <a16:creationId xmlns:a16="http://schemas.microsoft.com/office/drawing/2014/main" id="{219325E6-2B32-44B6-97B6-53B51231495F}"/>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25" name="원형 30">
                  <a:extLst>
                    <a:ext uri="{FF2B5EF4-FFF2-40B4-BE49-F238E27FC236}">
                      <a16:creationId xmlns:a16="http://schemas.microsoft.com/office/drawing/2014/main" id="{0853A8E5-6A18-4E4E-9FEF-B5A0BC44C4FE}"/>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26" name="원형 31">
                  <a:extLst>
                    <a:ext uri="{FF2B5EF4-FFF2-40B4-BE49-F238E27FC236}">
                      <a16:creationId xmlns:a16="http://schemas.microsoft.com/office/drawing/2014/main" id="{137A24B1-F3D6-4D32-B2C7-98448C8A060F}"/>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grpSp>
        </p:grpSp>
        <p:sp>
          <p:nvSpPr>
            <p:cNvPr id="15" name="타원 14">
              <a:extLst>
                <a:ext uri="{FF2B5EF4-FFF2-40B4-BE49-F238E27FC236}">
                  <a16:creationId xmlns:a16="http://schemas.microsoft.com/office/drawing/2014/main" id="{85FDA9B6-5DB7-4E66-814F-26F8C6535345}"/>
                </a:ext>
              </a:extLst>
            </p:cNvPr>
            <p:cNvSpPr/>
            <p:nvPr/>
          </p:nvSpPr>
          <p:spPr>
            <a:xfrm>
              <a:off x="9377343" y="5174060"/>
              <a:ext cx="154217" cy="16664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16" name="타원 15">
              <a:extLst>
                <a:ext uri="{FF2B5EF4-FFF2-40B4-BE49-F238E27FC236}">
                  <a16:creationId xmlns:a16="http://schemas.microsoft.com/office/drawing/2014/main" id="{BBA2A5A4-D67B-4163-BF9A-5E76939B46E4}"/>
                </a:ext>
              </a:extLst>
            </p:cNvPr>
            <p:cNvSpPr/>
            <p:nvPr/>
          </p:nvSpPr>
          <p:spPr>
            <a:xfrm>
              <a:off x="10132246" y="5174060"/>
              <a:ext cx="154217" cy="166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17" name="타원 16">
              <a:extLst>
                <a:ext uri="{FF2B5EF4-FFF2-40B4-BE49-F238E27FC236}">
                  <a16:creationId xmlns:a16="http://schemas.microsoft.com/office/drawing/2014/main" id="{2F6E90C1-1536-4D03-AB52-EDF25DFD9E5D}"/>
                </a:ext>
              </a:extLst>
            </p:cNvPr>
            <p:cNvSpPr/>
            <p:nvPr/>
          </p:nvSpPr>
          <p:spPr>
            <a:xfrm>
              <a:off x="10328476" y="4926748"/>
              <a:ext cx="154217" cy="16664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18" name="타원 17">
              <a:extLst>
                <a:ext uri="{FF2B5EF4-FFF2-40B4-BE49-F238E27FC236}">
                  <a16:creationId xmlns:a16="http://schemas.microsoft.com/office/drawing/2014/main" id="{07B2C127-8ED6-4E9F-8F73-9FC4A09DDBE4}"/>
                </a:ext>
              </a:extLst>
            </p:cNvPr>
            <p:cNvSpPr/>
            <p:nvPr/>
          </p:nvSpPr>
          <p:spPr>
            <a:xfrm>
              <a:off x="11050426" y="4926748"/>
              <a:ext cx="154217" cy="166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grpSp>
    </p:spTree>
    <p:extLst>
      <p:ext uri="{BB962C8B-B14F-4D97-AF65-F5344CB8AC3E}">
        <p14:creationId xmlns:p14="http://schemas.microsoft.com/office/powerpoint/2010/main" val="3738378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그룹 61">
            <a:extLst>
              <a:ext uri="{FF2B5EF4-FFF2-40B4-BE49-F238E27FC236}">
                <a16:creationId xmlns:a16="http://schemas.microsoft.com/office/drawing/2014/main" id="{512C9EEA-B737-4CB8-A7A7-E957614419B7}"/>
              </a:ext>
            </a:extLst>
          </p:cNvPr>
          <p:cNvGrpSpPr/>
          <p:nvPr/>
        </p:nvGrpSpPr>
        <p:grpSpPr>
          <a:xfrm>
            <a:off x="53364" y="1588676"/>
            <a:ext cx="3788908" cy="4351673"/>
            <a:chOff x="53364" y="1458052"/>
            <a:chExt cx="3788908" cy="4351673"/>
          </a:xfrm>
        </p:grpSpPr>
        <p:pic>
          <p:nvPicPr>
            <p:cNvPr id="64" name="그림 63">
              <a:extLst>
                <a:ext uri="{FF2B5EF4-FFF2-40B4-BE49-F238E27FC236}">
                  <a16:creationId xmlns:a16="http://schemas.microsoft.com/office/drawing/2014/main" id="{2CA587AE-EFFD-49F0-8225-26510C5B0601}"/>
                </a:ext>
              </a:extLst>
            </p:cNvPr>
            <p:cNvPicPr/>
            <p:nvPr/>
          </p:nvPicPr>
          <p:blipFill>
            <a:blip r:embed="rId3"/>
            <a:stretch>
              <a:fillRect/>
            </a:stretch>
          </p:blipFill>
          <p:spPr>
            <a:xfrm>
              <a:off x="53364" y="1458052"/>
              <a:ext cx="3788908" cy="4351673"/>
            </a:xfrm>
            <a:prstGeom prst="rect">
              <a:avLst/>
            </a:prstGeom>
          </p:spPr>
        </p:pic>
        <p:sp>
          <p:nvSpPr>
            <p:cNvPr id="65" name="타원 64">
              <a:extLst>
                <a:ext uri="{FF2B5EF4-FFF2-40B4-BE49-F238E27FC236}">
                  <a16:creationId xmlns:a16="http://schemas.microsoft.com/office/drawing/2014/main" id="{07C2F10A-B725-4D7D-A535-C7728750FD3F}"/>
                </a:ext>
              </a:extLst>
            </p:cNvPr>
            <p:cNvSpPr/>
            <p:nvPr/>
          </p:nvSpPr>
          <p:spPr>
            <a:xfrm>
              <a:off x="2495617" y="4433670"/>
              <a:ext cx="460541" cy="446874"/>
            </a:xfrm>
            <a:prstGeom prst="ellipse">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5" name="그룹 54">
            <a:extLst>
              <a:ext uri="{FF2B5EF4-FFF2-40B4-BE49-F238E27FC236}">
                <a16:creationId xmlns:a16="http://schemas.microsoft.com/office/drawing/2014/main" id="{9D80A565-7452-4ECD-8EA0-45E2523D41E3}"/>
              </a:ext>
            </a:extLst>
          </p:cNvPr>
          <p:cNvGrpSpPr/>
          <p:nvPr/>
        </p:nvGrpSpPr>
        <p:grpSpPr>
          <a:xfrm>
            <a:off x="3890106" y="2338132"/>
            <a:ext cx="8210241" cy="3972422"/>
            <a:chOff x="3859523" y="2104866"/>
            <a:chExt cx="8210241" cy="3972422"/>
          </a:xfrm>
        </p:grpSpPr>
        <p:sp>
          <p:nvSpPr>
            <p:cNvPr id="50" name="직사각형 49">
              <a:extLst>
                <a:ext uri="{FF2B5EF4-FFF2-40B4-BE49-F238E27FC236}">
                  <a16:creationId xmlns:a16="http://schemas.microsoft.com/office/drawing/2014/main" id="{0C610851-3AFA-45B8-9C72-8BB49CE3400E}"/>
                </a:ext>
              </a:extLst>
            </p:cNvPr>
            <p:cNvSpPr/>
            <p:nvPr/>
          </p:nvSpPr>
          <p:spPr>
            <a:xfrm>
              <a:off x="3859523" y="2104866"/>
              <a:ext cx="8126301" cy="3972422"/>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51" name="직사각형 50"/>
                <p:cNvSpPr/>
                <p:nvPr/>
              </p:nvSpPr>
              <p:spPr>
                <a:xfrm>
                  <a:off x="6832302" y="5617637"/>
                  <a:ext cx="3282322" cy="395493"/>
                </a:xfrm>
                <a:prstGeom prst="rect">
                  <a:avLst/>
                </a:prstGeom>
                <a:solidFill>
                  <a:schemeClr val="accent2">
                    <a:lumMod val="40000"/>
                    <a:lumOff val="60000"/>
                  </a:schemeClr>
                </a:solidFill>
              </p:spPr>
              <p:txBody>
                <a:bodyPr wrap="square">
                  <a:spAutoFit/>
                </a:bodyPr>
                <a:lstStyle/>
                <a:p>
                  <a14:m>
                    <m:oMath xmlns:m="http://schemas.openxmlformats.org/officeDocument/2006/math">
                      <m:sSub>
                        <m:sSubPr>
                          <m:ctrlPr>
                            <a:rPr lang="ko-KR" altLang="ko-KR" i="1" smtClean="0">
                              <a:effectLst/>
                              <a:latin typeface="Cambria Math" panose="02040503050406030204" pitchFamily="18" charset="0"/>
                            </a:rPr>
                          </m:ctrlPr>
                        </m:sSubPr>
                        <m:e>
                          <m:r>
                            <m:rPr>
                              <m:sty m:val="p"/>
                            </m:rPr>
                            <a:rPr lang="en-US" altLang="ko-KR" i="0">
                              <a:effectLst/>
                              <a:latin typeface="Cambria Math" panose="02040503050406030204" pitchFamily="18" charset="0"/>
                              <a:ea typeface="Cambria Math" panose="02040503050406030204" pitchFamily="18" charset="0"/>
                              <a:cs typeface="Times New Roman" panose="02020603050405020304" pitchFamily="18" charset="0"/>
                            </a:rPr>
                            <m:t>O</m:t>
                          </m:r>
                        </m:e>
                        <m:sub>
                          <m:r>
                            <m:rPr>
                              <m:sty m:val="p"/>
                            </m:rPr>
                            <a:rPr lang="en-US" altLang="ko-KR" i="0">
                              <a:effectLst/>
                              <a:latin typeface="Cambria Math" panose="02040503050406030204" pitchFamily="18" charset="0"/>
                              <a:ea typeface="Cambria Math" panose="02040503050406030204" pitchFamily="18" charset="0"/>
                              <a:cs typeface="Times New Roman" panose="02020603050405020304" pitchFamily="18" charset="0"/>
                            </a:rPr>
                            <m:t>g</m:t>
                          </m:r>
                        </m:sub>
                      </m:sSub>
                    </m:oMath>
                  </a14:m>
                  <a:r>
                    <a:rPr lang="en-US" altLang="ko-KR" dirty="0">
                      <a:effectLst/>
                      <a:latin typeface="Calibri" panose="020F0502020204030204" pitchFamily="34" charset="0"/>
                      <a:ea typeface="Cambria Math" panose="02040503050406030204" pitchFamily="18" charset="0"/>
                      <a:cs typeface="Calibri" panose="020F0502020204030204" pitchFamily="34" charset="0"/>
                    </a:rPr>
                    <a:t>(bias,-h-</a:t>
                  </a:r>
                  <a:r>
                    <a:rPr lang="en-US" altLang="ko-KR" dirty="0" err="1">
                      <a:effectLst/>
                      <a:latin typeface="Calibri" panose="020F0502020204030204" pitchFamily="34" charset="0"/>
                      <a:ea typeface="Cambria Math" panose="02040503050406030204" pitchFamily="18" charset="0"/>
                      <a:cs typeface="Calibri" panose="020F0502020204030204" pitchFamily="34" charset="0"/>
                    </a:rPr>
                    <a:t>hw</a:t>
                  </a:r>
                  <a:r>
                    <a:rPr lang="en-US" altLang="ko-KR" dirty="0">
                      <a:effectLst/>
                      <a:latin typeface="Calibri" panose="020F0502020204030204" pitchFamily="34" charset="0"/>
                      <a:ea typeface="Cambria Math" panose="02040503050406030204" pitchFamily="18" charset="0"/>
                      <a:cs typeface="Calibri" panose="020F0502020204030204" pitchFamily="34" charset="0"/>
                    </a:rPr>
                    <a:t>)</a:t>
                  </a:r>
                  <a:r>
                    <a:rPr lang="en-US" altLang="ko-KR" dirty="0">
                      <a:latin typeface="Calibri" panose="020F0502020204030204" pitchFamily="34" charset="0"/>
                      <a:cs typeface="Calibri" panose="020F0502020204030204" pitchFamily="34" charset="0"/>
                    </a:rPr>
                    <a:t> is Origin point</a:t>
                  </a:r>
                  <a:endParaRPr lang="ko-KR" altLang="en-US" dirty="0">
                    <a:latin typeface="Calibri" panose="020F0502020204030204" pitchFamily="34" charset="0"/>
                    <a:cs typeface="Calibri" panose="020F0502020204030204" pitchFamily="34" charset="0"/>
                  </a:endParaRPr>
                </a:p>
              </p:txBody>
            </p:sp>
          </mc:Choice>
          <mc:Fallback xmlns="">
            <p:sp>
              <p:nvSpPr>
                <p:cNvPr id="51" name="직사각형 50"/>
                <p:cNvSpPr>
                  <a:spLocks noRot="1" noChangeAspect="1" noMove="1" noResize="1" noEditPoints="1" noAdjustHandles="1" noChangeArrowheads="1" noChangeShapeType="1" noTextEdit="1"/>
                </p:cNvSpPr>
                <p:nvPr/>
              </p:nvSpPr>
              <p:spPr>
                <a:xfrm>
                  <a:off x="6832302" y="5617637"/>
                  <a:ext cx="3282322" cy="395493"/>
                </a:xfrm>
                <a:prstGeom prst="rect">
                  <a:avLst/>
                </a:prstGeom>
                <a:blipFill>
                  <a:blip r:embed="rId4"/>
                  <a:stretch>
                    <a:fillRect t="-7692" b="-18462"/>
                  </a:stretch>
                </a:blipFill>
              </p:spPr>
              <p:txBody>
                <a:bodyPr/>
                <a:lstStyle/>
                <a:p>
                  <a:r>
                    <a:rPr lang="ko-KR" altLang="en-US">
                      <a:noFill/>
                    </a:rPr>
                    <a:t> </a:t>
                  </a:r>
                </a:p>
              </p:txBody>
            </p:sp>
          </mc:Fallback>
        </mc:AlternateContent>
        <p:grpSp>
          <p:nvGrpSpPr>
            <p:cNvPr id="3" name="그룹 2">
              <a:extLst>
                <a:ext uri="{FF2B5EF4-FFF2-40B4-BE49-F238E27FC236}">
                  <a16:creationId xmlns:a16="http://schemas.microsoft.com/office/drawing/2014/main" id="{A473FCF9-63C1-4BEC-8941-37D90DBFCE01}"/>
                </a:ext>
              </a:extLst>
            </p:cNvPr>
            <p:cNvGrpSpPr/>
            <p:nvPr/>
          </p:nvGrpSpPr>
          <p:grpSpPr>
            <a:xfrm>
              <a:off x="4062228" y="2112164"/>
              <a:ext cx="4307432" cy="3691796"/>
              <a:chOff x="2825088" y="928818"/>
              <a:chExt cx="4307432" cy="3691796"/>
            </a:xfrm>
          </p:grpSpPr>
          <p:grpSp>
            <p:nvGrpSpPr>
              <p:cNvPr id="52" name="그룹 51"/>
              <p:cNvGrpSpPr/>
              <p:nvPr/>
            </p:nvGrpSpPr>
            <p:grpSpPr>
              <a:xfrm>
                <a:off x="2825088" y="928818"/>
                <a:ext cx="4307432" cy="3691796"/>
                <a:chOff x="359139" y="1014091"/>
                <a:chExt cx="5407467" cy="4739164"/>
              </a:xfrm>
            </p:grpSpPr>
            <p:sp>
              <p:nvSpPr>
                <p:cNvPr id="6" name="TextBox 5"/>
                <p:cNvSpPr txBox="1"/>
                <p:nvPr/>
              </p:nvSpPr>
              <p:spPr>
                <a:xfrm>
                  <a:off x="2551694" y="1558745"/>
                  <a:ext cx="997164" cy="671658"/>
                </a:xfrm>
                <a:prstGeom prst="rect">
                  <a:avLst/>
                </a:prstGeom>
                <a:solidFill>
                  <a:schemeClr val="accent4">
                    <a:lumMod val="20000"/>
                    <a:lumOff val="80000"/>
                  </a:schemeClr>
                </a:solidFill>
              </p:spPr>
              <p:txBody>
                <a:bodyPr wrap="square" rtlCol="0">
                  <a:spAutoFit/>
                </a:bodyPr>
                <a:lstStyle/>
                <a:p>
                  <a:pPr algn="ctr"/>
                  <a:r>
                    <a:rPr lang="en-US" altLang="ko-KR" sz="1400" dirty="0">
                      <a:latin typeface="Calibri" panose="020F0502020204030204" pitchFamily="34" charset="0"/>
                    </a:rPr>
                    <a:t>Starting </a:t>
                  </a:r>
                </a:p>
                <a:p>
                  <a:pPr algn="ctr"/>
                  <a:r>
                    <a:rPr lang="en-US" altLang="ko-KR" sz="1400" dirty="0">
                      <a:latin typeface="Calibri" panose="020F0502020204030204" pitchFamily="34" charset="0"/>
                    </a:rPr>
                    <a:t>point</a:t>
                  </a:r>
                  <a:endParaRPr lang="ko-KR" altLang="en-US" sz="1400" dirty="0">
                    <a:latin typeface="Calibri" panose="020F0502020204030204" pitchFamily="34" charset="0"/>
                  </a:endParaRPr>
                </a:p>
              </p:txBody>
            </p:sp>
            <p:cxnSp>
              <p:nvCxnSpPr>
                <p:cNvPr id="7" name="직선 연결선 6"/>
                <p:cNvCxnSpPr>
                  <a:stCxn id="14" idx="6"/>
                </p:cNvCxnSpPr>
                <p:nvPr/>
              </p:nvCxnSpPr>
              <p:spPr>
                <a:xfrm flipH="1">
                  <a:off x="3525365" y="3034571"/>
                  <a:ext cx="926963" cy="377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직선 연결선 7"/>
                <p:cNvCxnSpPr>
                  <a:stCxn id="14" idx="0"/>
                </p:cNvCxnSpPr>
                <p:nvPr/>
              </p:nvCxnSpPr>
              <p:spPr>
                <a:xfrm>
                  <a:off x="4401753" y="2983996"/>
                  <a:ext cx="15408" cy="120916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직선 연결선 8"/>
                <p:cNvCxnSpPr>
                  <a:stCxn id="14" idx="3"/>
                </p:cNvCxnSpPr>
                <p:nvPr/>
              </p:nvCxnSpPr>
              <p:spPr>
                <a:xfrm flipH="1">
                  <a:off x="3525365" y="3070333"/>
                  <a:ext cx="840626" cy="112282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a:off x="1931809" y="4193160"/>
                  <a:ext cx="328465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p:cNvCxnSpPr/>
                <p:nvPr/>
              </p:nvCxnSpPr>
              <p:spPr>
                <a:xfrm flipV="1">
                  <a:off x="3513678" y="2330180"/>
                  <a:ext cx="0" cy="20713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5150548" y="402776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150548" y="4027765"/>
                      <a:ext cx="539156" cy="330788"/>
                    </a:xfrm>
                    <a:prstGeom prst="rect">
                      <a:avLst/>
                    </a:prstGeom>
                    <a:blipFill rotWithShape="0">
                      <a:blip r:embed="rId5"/>
                      <a:stretch>
                        <a:fillRect b="-3414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244100" y="194615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244100" y="1946152"/>
                      <a:ext cx="539156" cy="330788"/>
                    </a:xfrm>
                    <a:prstGeom prst="rect">
                      <a:avLst/>
                    </a:prstGeom>
                    <a:blipFill rotWithShape="0">
                      <a:blip r:embed="rId6"/>
                      <a:stretch>
                        <a:fillRect b="-60976"/>
                      </a:stretch>
                    </a:blipFill>
                  </p:spPr>
                  <p:txBody>
                    <a:bodyPr/>
                    <a:lstStyle/>
                    <a:p>
                      <a:r>
                        <a:rPr lang="ko-KR" altLang="en-US">
                          <a:noFill/>
                        </a:rPr>
                        <a:t> </a:t>
                      </a:r>
                    </a:p>
                  </p:txBody>
                </p:sp>
              </mc:Fallback>
            </mc:AlternateContent>
            <p:sp>
              <p:nvSpPr>
                <p:cNvPr id="14" name="타원 13"/>
                <p:cNvSpPr/>
                <p:nvPr/>
              </p:nvSpPr>
              <p:spPr>
                <a:xfrm>
                  <a:off x="4351178" y="2983996"/>
                  <a:ext cx="101150" cy="10115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5" name="TextBox 14"/>
                    <p:cNvSpPr txBox="1"/>
                    <p:nvPr/>
                  </p:nvSpPr>
                  <p:spPr>
                    <a:xfrm>
                      <a:off x="4262293" y="261018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𝑮</m:t>
                            </m:r>
                          </m:oMath>
                        </m:oMathPara>
                      </a14:m>
                      <a:endParaRPr lang="ko-KR" altLang="en-US"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4262293" y="2610187"/>
                      <a:ext cx="539156" cy="330788"/>
                    </a:xfrm>
                    <a:prstGeom prst="rect">
                      <a:avLst/>
                    </a:prstGeom>
                    <a:blipFill rotWithShape="0">
                      <a:blip r:embed="rId7"/>
                      <a:stretch>
                        <a:fillRect b="-41463"/>
                      </a:stretch>
                    </a:blipFill>
                  </p:spPr>
                  <p:txBody>
                    <a:bodyPr/>
                    <a:lstStyle/>
                    <a:p>
                      <a:r>
                        <a:rPr lang="ko-KR" altLang="en-US">
                          <a:noFill/>
                        </a:rPr>
                        <a:t> </a:t>
                      </a:r>
                    </a:p>
                  </p:txBody>
                </p:sp>
              </mc:Fallback>
            </mc:AlternateContent>
            <p:cxnSp>
              <p:nvCxnSpPr>
                <p:cNvPr id="17" name="직선 화살표 연결선 16"/>
                <p:cNvCxnSpPr/>
                <p:nvPr/>
              </p:nvCxnSpPr>
              <p:spPr>
                <a:xfrm flipH="1" flipV="1">
                  <a:off x="4427397" y="4265535"/>
                  <a:ext cx="0" cy="2741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359139" y="1931907"/>
                      <a:ext cx="2644937" cy="5648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𝑮</m:t>
                                </m:r>
                              </m:e>
                              <m:sub>
                                <m:r>
                                  <a:rPr lang="en-US" altLang="ko-KR" b="1" i="1" smtClean="0">
                                    <a:latin typeface="Cambria Math" panose="02040503050406030204" pitchFamily="18" charset="0"/>
                                  </a:rPr>
                                  <m:t>𝒚</m:t>
                                </m:r>
                              </m:sub>
                            </m:sSub>
                            <m:r>
                              <a:rPr lang="en-US" altLang="ko-KR" b="0" i="1" smtClean="0">
                                <a:latin typeface="Cambria Math" panose="02040503050406030204" pitchFamily="18" charset="0"/>
                              </a:rPr>
                              <m:t>=</m:t>
                            </m:r>
                            <m:r>
                              <a:rPr lang="en-US" altLang="ko-KR" b="0" i="1" smtClean="0">
                                <a:latin typeface="Cambria Math" panose="02040503050406030204" pitchFamily="18" charset="0"/>
                              </a:rPr>
                              <m:t>𝐻</m:t>
                            </m:r>
                            <m:r>
                              <m:rPr>
                                <m:sty m:val="p"/>
                              </m:rPr>
                              <a:rPr lang="en-US" altLang="ko-KR" b="0" i="0" smtClean="0">
                                <a:latin typeface="Cambria Math" panose="02040503050406030204" pitchFamily="18" charset="0"/>
                              </a:rPr>
                              <m:t>cos</m:t>
                            </m:r>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ko-KR" altLang="en-US" b="0" i="1" smtClean="0">
                                    <a:latin typeface="Cambria Math" panose="02040503050406030204" pitchFamily="18" charset="0"/>
                                  </a:rPr>
                                  <m:t>𝜋</m:t>
                                </m:r>
                              </m:num>
                              <m:den>
                                <m:r>
                                  <a:rPr lang="en-US" altLang="ko-KR" b="0" i="1" smtClean="0">
                                    <a:latin typeface="Cambria Math" panose="02040503050406030204" pitchFamily="18" charset="0"/>
                                  </a:rPr>
                                  <m:t>𝑠</m:t>
                                </m:r>
                              </m:den>
                            </m:f>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𝑮</m:t>
                                </m:r>
                              </m:e>
                              <m:sub>
                                <m:r>
                                  <a:rPr lang="en-US" altLang="ko-KR" b="1" i="1" smtClean="0">
                                    <a:latin typeface="Cambria Math" panose="02040503050406030204" pitchFamily="18" charset="0"/>
                                  </a:rPr>
                                  <m:t>𝒙</m:t>
                                </m:r>
                              </m:sub>
                            </m:sSub>
                            <m:r>
                              <a:rPr lang="en-US" altLang="ko-KR" b="0" i="1" smtClean="0">
                                <a:latin typeface="Cambria Math" panose="02040503050406030204" pitchFamily="18" charset="0"/>
                              </a:rPr>
                              <m:t>)</m:t>
                            </m:r>
                          </m:oMath>
                        </m:oMathPara>
                      </a14:m>
                      <a:endParaRPr lang="ko-KR" alt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359139" y="1931907"/>
                      <a:ext cx="2644937" cy="564834"/>
                    </a:xfrm>
                    <a:prstGeom prst="rect">
                      <a:avLst/>
                    </a:prstGeom>
                    <a:blipFill rotWithShape="0">
                      <a:blip r:embed="rId8"/>
                      <a:stretch>
                        <a:fillRect b="-16667"/>
                      </a:stretch>
                    </a:blipFill>
                  </p:spPr>
                  <p:txBody>
                    <a:bodyPr/>
                    <a:lstStyle/>
                    <a:p>
                      <a:r>
                        <a:rPr lang="ko-KR" altLang="en-US">
                          <a:noFill/>
                        </a:rPr>
                        <a:t> </a:t>
                      </a:r>
                    </a:p>
                  </p:txBody>
                </p:sp>
              </mc:Fallback>
            </mc:AlternateContent>
            <p:cxnSp>
              <p:nvCxnSpPr>
                <p:cNvPr id="19" name="직선 화살표 연결선 18"/>
                <p:cNvCxnSpPr/>
                <p:nvPr/>
              </p:nvCxnSpPr>
              <p:spPr>
                <a:xfrm>
                  <a:off x="2724811" y="2496742"/>
                  <a:ext cx="738292" cy="5378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그룹 32"/>
                <p:cNvGrpSpPr/>
                <p:nvPr/>
              </p:nvGrpSpPr>
              <p:grpSpPr>
                <a:xfrm>
                  <a:off x="2254046" y="2633064"/>
                  <a:ext cx="2519265" cy="3120191"/>
                  <a:chOff x="2254046" y="2633064"/>
                  <a:chExt cx="2519265" cy="3120191"/>
                </a:xfrm>
              </p:grpSpPr>
              <p:sp>
                <p:nvSpPr>
                  <p:cNvPr id="34" name="원형 33"/>
                  <p:cNvSpPr/>
                  <p:nvPr/>
                </p:nvSpPr>
                <p:spPr>
                  <a:xfrm>
                    <a:off x="2254046" y="2633064"/>
                    <a:ext cx="2519265" cy="3120191"/>
                  </a:xfrm>
                  <a:prstGeom prst="pie">
                    <a:avLst>
                      <a:gd name="adj1" fmla="val 10800000"/>
                      <a:gd name="adj2" fmla="val 21596007"/>
                    </a:avLst>
                  </a:prstGeom>
                  <a:noFill/>
                  <a:ln w="19050">
                    <a:solidFill>
                      <a:srgbClr val="FF0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35" name="직선 화살표 연결선 34"/>
                  <p:cNvCxnSpPr/>
                  <p:nvPr/>
                </p:nvCxnSpPr>
                <p:spPr>
                  <a:xfrm flipV="1">
                    <a:off x="2548810" y="3048297"/>
                    <a:ext cx="110926" cy="133053"/>
                  </a:xfrm>
                  <a:prstGeom prst="straightConnector1">
                    <a:avLst/>
                  </a:prstGeom>
                  <a:noFill/>
                  <a:ln w="19050">
                    <a:solidFill>
                      <a:srgbClr val="FF0000"/>
                    </a:solidFill>
                    <a:prstDash val="solid"/>
                    <a:tailEnd type="arrow" w="lg" len="med"/>
                  </a:ln>
                </p:spPr>
                <p:style>
                  <a:lnRef idx="2">
                    <a:schemeClr val="accent1">
                      <a:shade val="50000"/>
                    </a:schemeClr>
                  </a:lnRef>
                  <a:fillRef idx="1">
                    <a:schemeClr val="accent1"/>
                  </a:fillRef>
                  <a:effectRef idx="0">
                    <a:schemeClr val="accent1"/>
                  </a:effectRef>
                  <a:fontRef idx="minor">
                    <a:schemeClr val="lt1"/>
                  </a:fontRef>
                </p:style>
              </p:cxnSp>
              <p:cxnSp>
                <p:nvCxnSpPr>
                  <p:cNvPr id="36" name="직선 화살표 연결선 35"/>
                  <p:cNvCxnSpPr/>
                  <p:nvPr/>
                </p:nvCxnSpPr>
                <p:spPr>
                  <a:xfrm>
                    <a:off x="3824674" y="2681569"/>
                    <a:ext cx="137866" cy="54491"/>
                  </a:xfrm>
                  <a:prstGeom prst="straightConnector1">
                    <a:avLst/>
                  </a:prstGeom>
                  <a:noFill/>
                  <a:ln w="19050">
                    <a:solidFill>
                      <a:srgbClr val="FF0000"/>
                    </a:solidFill>
                    <a:prstDash val="solid"/>
                    <a:tailEnd type="arrow" w="lg" len="med"/>
                  </a:ln>
                </p:spPr>
                <p:style>
                  <a:lnRef idx="2">
                    <a:schemeClr val="accent1">
                      <a:shade val="50000"/>
                    </a:schemeClr>
                  </a:lnRef>
                  <a:fillRef idx="1">
                    <a:schemeClr val="accent1"/>
                  </a:fillRef>
                  <a:effectRef idx="0">
                    <a:schemeClr val="accent1"/>
                  </a:effectRef>
                  <a:fontRef idx="minor">
                    <a:schemeClr val="lt1"/>
                  </a:fontRef>
                </p:style>
              </p:cxnSp>
              <p:cxnSp>
                <p:nvCxnSpPr>
                  <p:cNvPr id="37" name="직선 화살표 연결선 36"/>
                  <p:cNvCxnSpPr/>
                  <p:nvPr/>
                </p:nvCxnSpPr>
                <p:spPr>
                  <a:xfrm flipH="1">
                    <a:off x="2935462" y="4187604"/>
                    <a:ext cx="108805" cy="3560"/>
                  </a:xfrm>
                  <a:prstGeom prst="straightConnector1">
                    <a:avLst/>
                  </a:prstGeom>
                  <a:noFill/>
                  <a:ln w="19050">
                    <a:solidFill>
                      <a:srgbClr val="FF0000"/>
                    </a:solidFill>
                    <a:prstDash val="solid"/>
                    <a:tailEnd type="arrow" w="lg" len="med"/>
                  </a:ln>
                </p:spPr>
                <p:style>
                  <a:lnRef idx="2">
                    <a:schemeClr val="accent1">
                      <a:shade val="50000"/>
                    </a:schemeClr>
                  </a:lnRef>
                  <a:fillRef idx="1">
                    <a:schemeClr val="accent1"/>
                  </a:fillRef>
                  <a:effectRef idx="0">
                    <a:schemeClr val="accent1"/>
                  </a:effectRef>
                  <a:fontRef idx="minor">
                    <a:schemeClr val="lt1"/>
                  </a:fontRef>
                </p:style>
              </p:cxnSp>
            </p:grpSp>
            <p:sp>
              <p:nvSpPr>
                <p:cNvPr id="43" name="TextBox 42"/>
                <p:cNvSpPr txBox="1"/>
                <p:nvPr/>
              </p:nvSpPr>
              <p:spPr>
                <a:xfrm>
                  <a:off x="2659760" y="1014091"/>
                  <a:ext cx="1606686" cy="474112"/>
                </a:xfrm>
                <a:prstGeom prst="rect">
                  <a:avLst/>
                </a:prstGeom>
                <a:noFill/>
              </p:spPr>
              <p:txBody>
                <a:bodyPr wrap="square" rtlCol="0">
                  <a:spAutoFit/>
                </a:bodyPr>
                <a:lstStyle/>
                <a:p>
                  <a:r>
                    <a:rPr lang="en-US" altLang="ko-KR" dirty="0">
                      <a:latin typeface="Calibri" panose="020F0502020204030204" pitchFamily="34" charset="0"/>
                    </a:rPr>
                    <a:t>Right foot</a:t>
                  </a:r>
                  <a:r>
                    <a:rPr lang="ko-KR" altLang="en-US" dirty="0">
                      <a:latin typeface="Calibri" panose="020F0502020204030204" pitchFamily="34" charset="0"/>
                    </a:rPr>
                    <a:t> </a:t>
                  </a:r>
                </a:p>
              </p:txBody>
            </p:sp>
            <p:cxnSp>
              <p:nvCxnSpPr>
                <p:cNvPr id="45" name="직선 화살표 연결선 44"/>
                <p:cNvCxnSpPr>
                  <a:endCxn id="18" idx="3"/>
                </p:cNvCxnSpPr>
                <p:nvPr/>
              </p:nvCxnSpPr>
              <p:spPr>
                <a:xfrm flipH="1" flipV="1">
                  <a:off x="3004076" y="2214325"/>
                  <a:ext cx="504071" cy="385358"/>
                </a:xfrm>
                <a:prstGeom prst="straightConnector1">
                  <a:avLst/>
                </a:prstGeom>
                <a:ln w="6350">
                  <a:solidFill>
                    <a:schemeClr val="tx1"/>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46" name="타원 45"/>
                <p:cNvSpPr/>
                <p:nvPr/>
              </p:nvSpPr>
              <p:spPr>
                <a:xfrm>
                  <a:off x="3463103" y="2552689"/>
                  <a:ext cx="101150" cy="10115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6" name="TextBox 15"/>
                    <p:cNvSpPr txBox="1"/>
                    <p:nvPr/>
                  </p:nvSpPr>
                  <p:spPr>
                    <a:xfrm>
                      <a:off x="3121668" y="4459893"/>
                      <a:ext cx="2644938"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𝑮</m:t>
                                </m:r>
                              </m:e>
                              <m:sub>
                                <m:r>
                                  <a:rPr lang="en-US" altLang="ko-KR" b="1" i="1" smtClean="0">
                                    <a:latin typeface="Cambria Math" panose="02040503050406030204" pitchFamily="18" charset="0"/>
                                  </a:rPr>
                                  <m:t>𝒙</m:t>
                                </m:r>
                              </m:sub>
                            </m:sSub>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𝑠</m:t>
                                </m:r>
                              </m:num>
                              <m:den>
                                <m:r>
                                  <a:rPr lang="en-US" altLang="ko-KR" b="0" i="1" smtClean="0">
                                    <a:latin typeface="Cambria Math" panose="02040503050406030204" pitchFamily="18" charset="0"/>
                                  </a:rPr>
                                  <m:t>2</m:t>
                                </m:r>
                              </m:den>
                            </m:f>
                            <m:r>
                              <m:rPr>
                                <m:sty m:val="p"/>
                              </m:rPr>
                              <a:rPr lang="en-US" altLang="ko-KR" b="0" i="0" smtClean="0">
                                <a:latin typeface="Cambria Math" panose="02040503050406030204" pitchFamily="18" charset="0"/>
                              </a:rPr>
                              <m:t>sin</m:t>
                            </m:r>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2</m:t>
                                </m:r>
                                <m:r>
                                  <a:rPr lang="ko-KR" altLang="en-US" b="0" i="1" smtClean="0">
                                    <a:latin typeface="Cambria Math" panose="02040503050406030204" pitchFamily="18" charset="0"/>
                                  </a:rPr>
                                  <m:t>𝜋</m:t>
                                </m:r>
                              </m:num>
                              <m:den>
                                <m:r>
                                  <a:rPr lang="en-US" altLang="ko-KR" b="0" i="1" smtClean="0">
                                    <a:latin typeface="Cambria Math" panose="02040503050406030204" pitchFamily="18" charset="0"/>
                                  </a:rPr>
                                  <m:t>𝑇</m:t>
                                </m:r>
                              </m:den>
                            </m:f>
                            <m:r>
                              <a:rPr lang="en-US" altLang="ko-KR" b="0" i="1" smtClean="0">
                                <a:latin typeface="Cambria Math" panose="02040503050406030204" pitchFamily="18" charset="0"/>
                              </a:rPr>
                              <m:t>𝑡</m:t>
                            </m:r>
                            <m:r>
                              <a:rPr lang="en-US" altLang="ko-KR" b="0" i="1" smtClean="0">
                                <a:latin typeface="Cambria Math" panose="02040503050406030204" pitchFamily="18" charset="0"/>
                              </a:rPr>
                              <m:t>)</m:t>
                            </m:r>
                          </m:oMath>
                        </m:oMathPara>
                      </a14:m>
                      <a:endParaRPr lang="ko-KR" alt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3121668" y="4459893"/>
                      <a:ext cx="2644938" cy="610936"/>
                    </a:xfrm>
                    <a:prstGeom prst="rect">
                      <a:avLst/>
                    </a:prstGeom>
                    <a:blipFill rotWithShape="0">
                      <a:blip r:embed="rId9"/>
                      <a:stretch>
                        <a:fillRect b="-22667"/>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72" name="TextBox 71"/>
                  <p:cNvSpPr txBox="1"/>
                  <p:nvPr/>
                </p:nvSpPr>
                <p:spPr>
                  <a:xfrm>
                    <a:off x="4912833" y="3371828"/>
                    <a:ext cx="539156" cy="3956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𝒈</m:t>
                              </m:r>
                            </m:sub>
                          </m:sSub>
                        </m:oMath>
                      </m:oMathPara>
                    </a14:m>
                    <a:endParaRPr lang="ko-KR" altLang="en-US" b="1" dirty="0"/>
                  </a:p>
                </p:txBody>
              </p:sp>
            </mc:Choice>
            <mc:Fallback xmlns="">
              <p:sp>
                <p:nvSpPr>
                  <p:cNvPr id="72" name="TextBox 71"/>
                  <p:cNvSpPr txBox="1">
                    <a:spLocks noRot="1" noChangeAspect="1" noMove="1" noResize="1" noEditPoints="1" noAdjustHandles="1" noChangeArrowheads="1" noChangeShapeType="1" noTextEdit="1"/>
                  </p:cNvSpPr>
                  <p:nvPr/>
                </p:nvSpPr>
                <p:spPr>
                  <a:xfrm>
                    <a:off x="4912833" y="3371828"/>
                    <a:ext cx="539156" cy="395621"/>
                  </a:xfrm>
                  <a:prstGeom prst="rect">
                    <a:avLst/>
                  </a:prstGeom>
                  <a:blipFill>
                    <a:blip r:embed="rId10"/>
                    <a:stretch>
                      <a:fillRect b="-4615"/>
                    </a:stretch>
                  </a:blipFill>
                </p:spPr>
                <p:txBody>
                  <a:bodyPr/>
                  <a:lstStyle/>
                  <a:p>
                    <a:r>
                      <a:rPr lang="ko-KR" altLang="en-US">
                        <a:noFill/>
                      </a:rPr>
                      <a:t> </a:t>
                    </a:r>
                  </a:p>
                </p:txBody>
              </p:sp>
            </mc:Fallback>
          </mc:AlternateContent>
        </p:grpSp>
        <p:grpSp>
          <p:nvGrpSpPr>
            <p:cNvPr id="2" name="그룹 1">
              <a:extLst>
                <a:ext uri="{FF2B5EF4-FFF2-40B4-BE49-F238E27FC236}">
                  <a16:creationId xmlns:a16="http://schemas.microsoft.com/office/drawing/2014/main" id="{5E8EF860-E7C7-48D3-8FE2-665544A14EB2}"/>
                </a:ext>
              </a:extLst>
            </p:cNvPr>
            <p:cNvGrpSpPr/>
            <p:nvPr/>
          </p:nvGrpSpPr>
          <p:grpSpPr>
            <a:xfrm>
              <a:off x="7546558" y="2129799"/>
              <a:ext cx="4523206" cy="3783311"/>
              <a:chOff x="6922607" y="989483"/>
              <a:chExt cx="4523206" cy="3783311"/>
            </a:xfrm>
          </p:grpSpPr>
          <p:grpSp>
            <p:nvGrpSpPr>
              <p:cNvPr id="53" name="그룹 52"/>
              <p:cNvGrpSpPr/>
              <p:nvPr/>
            </p:nvGrpSpPr>
            <p:grpSpPr>
              <a:xfrm>
                <a:off x="6922607" y="989483"/>
                <a:ext cx="4523206" cy="3783311"/>
                <a:chOff x="5687029" y="1236431"/>
                <a:chExt cx="5100129" cy="4494788"/>
              </a:xfrm>
            </p:grpSpPr>
            <p:cxnSp>
              <p:nvCxnSpPr>
                <p:cNvPr id="20" name="직선 연결선 19"/>
                <p:cNvCxnSpPr>
                  <a:stCxn id="27" idx="6"/>
                </p:cNvCxnSpPr>
                <p:nvPr/>
              </p:nvCxnSpPr>
              <p:spPr>
                <a:xfrm flipH="1">
                  <a:off x="8562657" y="3012535"/>
                  <a:ext cx="926963" cy="377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직선 연결선 20"/>
                <p:cNvCxnSpPr>
                  <a:stCxn id="27" idx="0"/>
                </p:cNvCxnSpPr>
                <p:nvPr/>
              </p:nvCxnSpPr>
              <p:spPr>
                <a:xfrm>
                  <a:off x="9439045" y="2961960"/>
                  <a:ext cx="15408" cy="120916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27" idx="3"/>
                </p:cNvCxnSpPr>
                <p:nvPr/>
              </p:nvCxnSpPr>
              <p:spPr>
                <a:xfrm flipH="1">
                  <a:off x="8562657" y="3048297"/>
                  <a:ext cx="840626" cy="112282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p:nvPr/>
              </p:nvCxnSpPr>
              <p:spPr>
                <a:xfrm>
                  <a:off x="6969101" y="4171124"/>
                  <a:ext cx="328465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p:nvPr/>
              </p:nvCxnSpPr>
              <p:spPr>
                <a:xfrm flipV="1">
                  <a:off x="8550970" y="2308144"/>
                  <a:ext cx="0" cy="20713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10187840" y="400572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10187840" y="4005729"/>
                      <a:ext cx="539156" cy="330788"/>
                    </a:xfrm>
                    <a:prstGeom prst="rect">
                      <a:avLst/>
                    </a:prstGeom>
                    <a:blipFill rotWithShape="0">
                      <a:blip r:embed="rId11"/>
                      <a:stretch>
                        <a:fillRect b="-1489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281392" y="192411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8281392" y="1924116"/>
                      <a:ext cx="539156" cy="330788"/>
                    </a:xfrm>
                    <a:prstGeom prst="rect">
                      <a:avLst/>
                    </a:prstGeom>
                    <a:blipFill rotWithShape="0">
                      <a:blip r:embed="rId12"/>
                      <a:stretch>
                        <a:fillRect b="-39583"/>
                      </a:stretch>
                    </a:blipFill>
                  </p:spPr>
                  <p:txBody>
                    <a:bodyPr/>
                    <a:lstStyle/>
                    <a:p>
                      <a:r>
                        <a:rPr lang="ko-KR" altLang="en-US">
                          <a:noFill/>
                        </a:rPr>
                        <a:t> </a:t>
                      </a:r>
                    </a:p>
                  </p:txBody>
                </p:sp>
              </mc:Fallback>
            </mc:AlternateContent>
            <p:sp>
              <p:nvSpPr>
                <p:cNvPr id="27" name="타원 26"/>
                <p:cNvSpPr/>
                <p:nvPr/>
              </p:nvSpPr>
              <p:spPr>
                <a:xfrm>
                  <a:off x="9388470" y="2961960"/>
                  <a:ext cx="101150" cy="10115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8" name="TextBox 27"/>
                    <p:cNvSpPr txBox="1"/>
                    <p:nvPr/>
                  </p:nvSpPr>
                  <p:spPr>
                    <a:xfrm>
                      <a:off x="9299585" y="258815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𝑮</m:t>
                            </m:r>
                          </m:oMath>
                        </m:oMathPara>
                      </a14:m>
                      <a:endParaRPr lang="ko-KR" altLang="en-US"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9299585" y="2588151"/>
                      <a:ext cx="539156" cy="330788"/>
                    </a:xfrm>
                    <a:prstGeom prst="rect">
                      <a:avLst/>
                    </a:prstGeom>
                    <a:blipFill rotWithShape="0">
                      <a:blip r:embed="rId13"/>
                      <a:stretch>
                        <a:fillRect b="-208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8142220" y="4548856"/>
                      <a:ext cx="2644938"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𝑮</m:t>
                                </m:r>
                              </m:e>
                              <m:sub>
                                <m:r>
                                  <a:rPr lang="en-US" altLang="ko-KR" b="1" i="1" smtClean="0">
                                    <a:latin typeface="Cambria Math" panose="02040503050406030204" pitchFamily="18" charset="0"/>
                                  </a:rPr>
                                  <m:t>𝒙</m:t>
                                </m:r>
                              </m:sub>
                            </m:sSub>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𝑠</m:t>
                                </m:r>
                              </m:num>
                              <m:den>
                                <m:r>
                                  <a:rPr lang="en-US" altLang="ko-KR" b="0" i="1" smtClean="0">
                                    <a:latin typeface="Cambria Math" panose="02040503050406030204" pitchFamily="18" charset="0"/>
                                  </a:rPr>
                                  <m:t>2</m:t>
                                </m:r>
                              </m:den>
                            </m:f>
                            <m:r>
                              <m:rPr>
                                <m:sty m:val="p"/>
                              </m:rPr>
                              <a:rPr lang="en-US" altLang="ko-KR" b="0" i="0" smtClean="0">
                                <a:latin typeface="Cambria Math" panose="02040503050406030204" pitchFamily="18" charset="0"/>
                              </a:rPr>
                              <m:t>sin</m:t>
                            </m:r>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2</m:t>
                                </m:r>
                                <m:r>
                                  <a:rPr lang="ko-KR" altLang="en-US" b="0" i="1" smtClean="0">
                                    <a:latin typeface="Cambria Math" panose="02040503050406030204" pitchFamily="18" charset="0"/>
                                  </a:rPr>
                                  <m:t>𝜋</m:t>
                                </m:r>
                              </m:num>
                              <m:den>
                                <m:r>
                                  <a:rPr lang="en-US" altLang="ko-KR" b="0" i="1" smtClean="0">
                                    <a:latin typeface="Cambria Math" panose="02040503050406030204" pitchFamily="18" charset="0"/>
                                  </a:rPr>
                                  <m:t>𝑇</m:t>
                                </m:r>
                              </m:den>
                            </m:f>
                            <m:r>
                              <a:rPr lang="en-US" altLang="ko-KR" b="0" i="1" smtClean="0">
                                <a:latin typeface="Cambria Math" panose="02040503050406030204" pitchFamily="18" charset="0"/>
                              </a:rPr>
                              <m:t>𝑡</m:t>
                            </m:r>
                            <m:r>
                              <a:rPr lang="en-US" altLang="ko-KR" b="0" i="1" smtClean="0">
                                <a:latin typeface="Cambria Math" panose="02040503050406030204" pitchFamily="18" charset="0"/>
                              </a:rPr>
                              <m:t>+</m:t>
                            </m:r>
                            <m:r>
                              <a:rPr lang="ko-KR" altLang="en-US" b="0" i="1" smtClean="0">
                                <a:latin typeface="Cambria Math" panose="02040503050406030204" pitchFamily="18" charset="0"/>
                              </a:rPr>
                              <m:t>𝜋</m:t>
                            </m:r>
                            <m:r>
                              <a:rPr lang="en-US" altLang="ko-KR" b="0" i="1" smtClean="0">
                                <a:latin typeface="Cambria Math" panose="02040503050406030204" pitchFamily="18" charset="0"/>
                              </a:rPr>
                              <m:t>)</m:t>
                            </m:r>
                          </m:oMath>
                        </m:oMathPara>
                      </a14:m>
                      <a:endParaRPr lang="ko-KR" alt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8142220" y="4548856"/>
                      <a:ext cx="2644938" cy="610936"/>
                    </a:xfrm>
                    <a:prstGeom prst="rect">
                      <a:avLst/>
                    </a:prstGeom>
                    <a:blipFill rotWithShape="0">
                      <a:blip r:embed="rId14"/>
                      <a:stretch>
                        <a:fillRect b="-4545"/>
                      </a:stretch>
                    </a:blipFill>
                  </p:spPr>
                  <p:txBody>
                    <a:bodyPr/>
                    <a:lstStyle/>
                    <a:p>
                      <a:r>
                        <a:rPr lang="ko-KR" altLang="en-US">
                          <a:noFill/>
                        </a:rPr>
                        <a:t> </a:t>
                      </a:r>
                    </a:p>
                  </p:txBody>
                </p:sp>
              </mc:Fallback>
            </mc:AlternateContent>
            <p:cxnSp>
              <p:nvCxnSpPr>
                <p:cNvPr id="30" name="직선 화살표 연결선 29"/>
                <p:cNvCxnSpPr/>
                <p:nvPr/>
              </p:nvCxnSpPr>
              <p:spPr>
                <a:xfrm flipH="1" flipV="1">
                  <a:off x="9464689" y="4243499"/>
                  <a:ext cx="0" cy="2741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5687029" y="1924116"/>
                      <a:ext cx="2644937" cy="6088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600" b="1" i="1" smtClean="0">
                                    <a:latin typeface="Cambria Math" panose="02040503050406030204" pitchFamily="18" charset="0"/>
                                  </a:rPr>
                                </m:ctrlPr>
                              </m:sSubPr>
                              <m:e>
                                <m:r>
                                  <a:rPr lang="en-US" altLang="ko-KR" sz="1600" b="1" i="1" smtClean="0">
                                    <a:latin typeface="Cambria Math" panose="02040503050406030204" pitchFamily="18" charset="0"/>
                                  </a:rPr>
                                  <m:t>𝑮</m:t>
                                </m:r>
                              </m:e>
                              <m:sub>
                                <m:r>
                                  <a:rPr lang="en-US" altLang="ko-KR" sz="1600" b="1" i="1" smtClean="0">
                                    <a:latin typeface="Cambria Math" panose="02040503050406030204" pitchFamily="18" charset="0"/>
                                  </a:rPr>
                                  <m:t>𝒚</m:t>
                                </m:r>
                              </m:sub>
                            </m:sSub>
                            <m:r>
                              <a:rPr lang="en-US" altLang="ko-KR" sz="1600" b="0" i="1" smtClean="0">
                                <a:latin typeface="Cambria Math" panose="02040503050406030204" pitchFamily="18" charset="0"/>
                              </a:rPr>
                              <m:t>=</m:t>
                            </m:r>
                            <m:r>
                              <a:rPr lang="en-US" altLang="ko-KR" sz="1600" b="0" i="1" smtClean="0">
                                <a:latin typeface="Cambria Math" panose="02040503050406030204" pitchFamily="18" charset="0"/>
                              </a:rPr>
                              <m:t>𝐻</m:t>
                            </m:r>
                            <m:r>
                              <m:rPr>
                                <m:sty m:val="p"/>
                              </m:rPr>
                              <a:rPr lang="en-US" altLang="ko-KR" sz="1600" b="0" i="0" smtClean="0">
                                <a:latin typeface="Cambria Math" panose="02040503050406030204" pitchFamily="18" charset="0"/>
                              </a:rPr>
                              <m:t>cos</m:t>
                            </m:r>
                            <m:r>
                              <a:rPr lang="en-US" altLang="ko-KR" sz="1600" b="0" i="1" smtClean="0">
                                <a:latin typeface="Cambria Math" panose="02040503050406030204" pitchFamily="18" charset="0"/>
                              </a:rPr>
                              <m:t>⁡(</m:t>
                            </m:r>
                            <m:f>
                              <m:fPr>
                                <m:ctrlPr>
                                  <a:rPr lang="en-US" altLang="ko-KR" sz="1600" b="0" i="1" smtClean="0">
                                    <a:latin typeface="Cambria Math" panose="02040503050406030204" pitchFamily="18" charset="0"/>
                                  </a:rPr>
                                </m:ctrlPr>
                              </m:fPr>
                              <m:num>
                                <m:r>
                                  <a:rPr lang="ko-KR" altLang="en-US" sz="1600" b="0" i="1" smtClean="0">
                                    <a:latin typeface="Cambria Math" panose="02040503050406030204" pitchFamily="18" charset="0"/>
                                  </a:rPr>
                                  <m:t>𝜋</m:t>
                                </m:r>
                              </m:num>
                              <m:den>
                                <m:r>
                                  <a:rPr lang="en-US" altLang="ko-KR" sz="1600" b="0" i="1" smtClean="0">
                                    <a:latin typeface="Cambria Math" panose="02040503050406030204" pitchFamily="18" charset="0"/>
                                  </a:rPr>
                                  <m:t>𝑠</m:t>
                                </m:r>
                              </m:den>
                            </m:f>
                            <m:sSub>
                              <m:sSubPr>
                                <m:ctrlPr>
                                  <a:rPr lang="en-US" altLang="ko-KR" sz="1600" b="1" i="1" smtClean="0">
                                    <a:latin typeface="Cambria Math" panose="02040503050406030204" pitchFamily="18" charset="0"/>
                                  </a:rPr>
                                </m:ctrlPr>
                              </m:sSubPr>
                              <m:e>
                                <m:r>
                                  <a:rPr lang="en-US" altLang="ko-KR" sz="1600" b="1" i="1" smtClean="0">
                                    <a:latin typeface="Cambria Math" panose="02040503050406030204" pitchFamily="18" charset="0"/>
                                  </a:rPr>
                                  <m:t>𝑮</m:t>
                                </m:r>
                              </m:e>
                              <m:sub>
                                <m:r>
                                  <a:rPr lang="en-US" altLang="ko-KR" sz="1600" b="1" i="1" smtClean="0">
                                    <a:latin typeface="Cambria Math" panose="02040503050406030204" pitchFamily="18" charset="0"/>
                                  </a:rPr>
                                  <m:t>𝒙</m:t>
                                </m:r>
                              </m:sub>
                            </m:sSub>
                            <m:r>
                              <a:rPr lang="en-US" altLang="ko-KR" sz="1600" b="0" i="1" smtClean="0">
                                <a:latin typeface="Cambria Math" panose="02040503050406030204" pitchFamily="18" charset="0"/>
                              </a:rPr>
                              <m:t>)</m:t>
                            </m:r>
                          </m:oMath>
                        </m:oMathPara>
                      </a14:m>
                      <a:endParaRPr lang="ko-KR" altLang="en-US" sz="1600" dirty="0"/>
                    </a:p>
                  </p:txBody>
                </p:sp>
              </mc:Choice>
              <mc:Fallback xmlns="">
                <p:sp>
                  <p:nvSpPr>
                    <p:cNvPr id="31" name="TextBox 30"/>
                    <p:cNvSpPr txBox="1">
                      <a:spLocks noRot="1" noChangeAspect="1" noMove="1" noResize="1" noEditPoints="1" noAdjustHandles="1" noChangeArrowheads="1" noChangeShapeType="1" noTextEdit="1"/>
                    </p:cNvSpPr>
                    <p:nvPr/>
                  </p:nvSpPr>
                  <p:spPr>
                    <a:xfrm>
                      <a:off x="5687029" y="1924116"/>
                      <a:ext cx="2644937" cy="608817"/>
                    </a:xfrm>
                    <a:prstGeom prst="rect">
                      <a:avLst/>
                    </a:prstGeom>
                    <a:blipFill>
                      <a:blip r:embed="rId15"/>
                      <a:stretch>
                        <a:fillRect/>
                      </a:stretch>
                    </a:blipFill>
                  </p:spPr>
                  <p:txBody>
                    <a:bodyPr/>
                    <a:lstStyle/>
                    <a:p>
                      <a:r>
                        <a:rPr lang="ko-KR" altLang="en-US">
                          <a:noFill/>
                        </a:rPr>
                        <a:t> </a:t>
                      </a:r>
                    </a:p>
                  </p:txBody>
                </p:sp>
              </mc:Fallback>
            </mc:AlternateContent>
            <p:cxnSp>
              <p:nvCxnSpPr>
                <p:cNvPr id="32" name="직선 화살표 연결선 31"/>
                <p:cNvCxnSpPr/>
                <p:nvPr/>
              </p:nvCxnSpPr>
              <p:spPr>
                <a:xfrm>
                  <a:off x="7754398" y="2459586"/>
                  <a:ext cx="745997" cy="5529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그룹 37"/>
                <p:cNvGrpSpPr/>
                <p:nvPr/>
              </p:nvGrpSpPr>
              <p:grpSpPr>
                <a:xfrm>
                  <a:off x="7291338" y="2611028"/>
                  <a:ext cx="2519265" cy="3120191"/>
                  <a:chOff x="7291338" y="2611028"/>
                  <a:chExt cx="2519265" cy="3120191"/>
                </a:xfrm>
              </p:grpSpPr>
              <p:sp>
                <p:nvSpPr>
                  <p:cNvPr id="39" name="원형 38"/>
                  <p:cNvSpPr/>
                  <p:nvPr/>
                </p:nvSpPr>
                <p:spPr>
                  <a:xfrm>
                    <a:off x="7291338" y="2611028"/>
                    <a:ext cx="2519265" cy="3120191"/>
                  </a:xfrm>
                  <a:prstGeom prst="pie">
                    <a:avLst>
                      <a:gd name="adj1" fmla="val 10800000"/>
                      <a:gd name="adj2" fmla="val 21596007"/>
                    </a:avLst>
                  </a:prstGeom>
                  <a:noFill/>
                  <a:ln w="19050">
                    <a:solidFill>
                      <a:srgbClr val="FF0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40" name="직선 화살표 연결선 39"/>
                  <p:cNvCxnSpPr/>
                  <p:nvPr/>
                </p:nvCxnSpPr>
                <p:spPr>
                  <a:xfrm flipV="1">
                    <a:off x="7600742" y="3018621"/>
                    <a:ext cx="100480" cy="124629"/>
                  </a:xfrm>
                  <a:prstGeom prst="straightConnector1">
                    <a:avLst/>
                  </a:prstGeom>
                  <a:noFill/>
                  <a:ln w="19050">
                    <a:solidFill>
                      <a:srgbClr val="FF0000"/>
                    </a:solidFill>
                    <a:prstDash val="solid"/>
                    <a:tailEnd type="arrow" w="lg" len="med"/>
                  </a:ln>
                </p:spPr>
                <p:style>
                  <a:lnRef idx="2">
                    <a:schemeClr val="accent1">
                      <a:shade val="50000"/>
                    </a:schemeClr>
                  </a:lnRef>
                  <a:fillRef idx="1">
                    <a:schemeClr val="accent1"/>
                  </a:fillRef>
                  <a:effectRef idx="0">
                    <a:schemeClr val="accent1"/>
                  </a:effectRef>
                  <a:fontRef idx="minor">
                    <a:schemeClr val="lt1"/>
                  </a:fontRef>
                </p:style>
              </p:cxnSp>
              <p:cxnSp>
                <p:nvCxnSpPr>
                  <p:cNvPr id="41" name="직선 화살표 연결선 40"/>
                  <p:cNvCxnSpPr/>
                  <p:nvPr/>
                </p:nvCxnSpPr>
                <p:spPr>
                  <a:xfrm>
                    <a:off x="8855250" y="2652713"/>
                    <a:ext cx="137991" cy="57713"/>
                  </a:xfrm>
                  <a:prstGeom prst="straightConnector1">
                    <a:avLst/>
                  </a:prstGeom>
                  <a:noFill/>
                  <a:ln w="19050">
                    <a:solidFill>
                      <a:srgbClr val="FF0000"/>
                    </a:solidFill>
                    <a:prstDash val="solid"/>
                    <a:tailEnd type="arrow" w="lg" len="med"/>
                  </a:ln>
                </p:spPr>
                <p:style>
                  <a:lnRef idx="2">
                    <a:schemeClr val="accent1">
                      <a:shade val="50000"/>
                    </a:schemeClr>
                  </a:lnRef>
                  <a:fillRef idx="1">
                    <a:schemeClr val="accent1"/>
                  </a:fillRef>
                  <a:effectRef idx="0">
                    <a:schemeClr val="accent1"/>
                  </a:effectRef>
                  <a:fontRef idx="minor">
                    <a:schemeClr val="lt1"/>
                  </a:fontRef>
                </p:style>
              </p:cxnSp>
              <p:cxnSp>
                <p:nvCxnSpPr>
                  <p:cNvPr id="42" name="직선 화살표 연결선 41"/>
                  <p:cNvCxnSpPr/>
                  <p:nvPr/>
                </p:nvCxnSpPr>
                <p:spPr>
                  <a:xfrm flipH="1">
                    <a:off x="7961323" y="4163788"/>
                    <a:ext cx="108805" cy="3560"/>
                  </a:xfrm>
                  <a:prstGeom prst="straightConnector1">
                    <a:avLst/>
                  </a:prstGeom>
                  <a:noFill/>
                  <a:ln w="19050">
                    <a:solidFill>
                      <a:srgbClr val="FF0000"/>
                    </a:solidFill>
                    <a:prstDash val="solid"/>
                    <a:tailEnd type="arrow" w="lg" len="med"/>
                  </a:ln>
                </p:spPr>
                <p:style>
                  <a:lnRef idx="2">
                    <a:schemeClr val="accent1">
                      <a:shade val="50000"/>
                    </a:schemeClr>
                  </a:lnRef>
                  <a:fillRef idx="1">
                    <a:schemeClr val="accent1"/>
                  </a:fillRef>
                  <a:effectRef idx="0">
                    <a:schemeClr val="accent1"/>
                  </a:effectRef>
                  <a:fontRef idx="minor">
                    <a:schemeClr val="lt1"/>
                  </a:fontRef>
                </p:style>
              </p:cxnSp>
            </p:grpSp>
            <p:sp>
              <p:nvSpPr>
                <p:cNvPr id="44" name="TextBox 43"/>
                <p:cNvSpPr txBox="1"/>
                <p:nvPr/>
              </p:nvSpPr>
              <p:spPr>
                <a:xfrm>
                  <a:off x="8070129" y="1236431"/>
                  <a:ext cx="1311650" cy="438787"/>
                </a:xfrm>
                <a:prstGeom prst="rect">
                  <a:avLst/>
                </a:prstGeom>
                <a:noFill/>
              </p:spPr>
              <p:txBody>
                <a:bodyPr wrap="square" rtlCol="0">
                  <a:spAutoFit/>
                </a:bodyPr>
                <a:lstStyle/>
                <a:p>
                  <a:r>
                    <a:rPr lang="en-US" altLang="ko-KR" dirty="0">
                      <a:latin typeface="Calibri" panose="020F0502020204030204" pitchFamily="34" charset="0"/>
                    </a:rPr>
                    <a:t>Left foot</a:t>
                  </a:r>
                  <a:endParaRPr lang="ko-KR" altLang="en-US" dirty="0">
                    <a:latin typeface="Calibri" panose="020F0502020204030204" pitchFamily="34" charset="0"/>
                  </a:endParaRPr>
                </a:p>
              </p:txBody>
            </p:sp>
            <p:sp>
              <p:nvSpPr>
                <p:cNvPr id="47" name="타원 46"/>
                <p:cNvSpPr/>
                <p:nvPr/>
              </p:nvSpPr>
              <p:spPr>
                <a:xfrm>
                  <a:off x="8500395" y="4120548"/>
                  <a:ext cx="101150" cy="10115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48" name="TextBox 47"/>
                    <p:cNvSpPr txBox="1"/>
                    <p:nvPr/>
                  </p:nvSpPr>
                  <p:spPr>
                    <a:xfrm>
                      <a:off x="7662896" y="3401972"/>
                      <a:ext cx="871625" cy="621615"/>
                    </a:xfrm>
                    <a:prstGeom prst="rect">
                      <a:avLst/>
                    </a:prstGeom>
                    <a:solidFill>
                      <a:schemeClr val="accent4">
                        <a:lumMod val="20000"/>
                        <a:lumOff val="80000"/>
                      </a:schemeClr>
                    </a:solidFill>
                  </p:spPr>
                  <p:txBody>
                    <a:bodyPr wrap="square" rtlCol="0">
                      <a:spAutoFit/>
                    </a:bodyPr>
                    <a:lstStyle/>
                    <a:p>
                      <a:pPr algn="r"/>
                      <a14:m>
                        <m:oMathPara xmlns:m="http://schemas.openxmlformats.org/officeDocument/2006/math">
                          <m:oMathParaPr>
                            <m:jc m:val="centerGroup"/>
                          </m:oMathParaPr>
                          <m:oMath xmlns:m="http://schemas.openxmlformats.org/officeDocument/2006/math">
                            <m:r>
                              <m:rPr>
                                <m:sty m:val="p"/>
                              </m:rPr>
                              <a:rPr lang="en-US" altLang="ko-KR" sz="1400" b="0" i="0" smtClean="0">
                                <a:latin typeface="Cambria Math" panose="02040503050406030204" pitchFamily="18" charset="0"/>
                              </a:rPr>
                              <m:t>Starting</m:t>
                            </m:r>
                          </m:oMath>
                        </m:oMathPara>
                      </a14:m>
                      <a:endParaRPr lang="en-US" altLang="ko-KR" sz="1400" b="0" dirty="0">
                        <a:latin typeface="Calibri" panose="020F0502020204030204" pitchFamily="34" charset="0"/>
                      </a:endParaRPr>
                    </a:p>
                    <a:p>
                      <a:pPr algn="ctr"/>
                      <a:r>
                        <a:rPr lang="en-US" altLang="ko-KR" sz="1400" dirty="0">
                          <a:latin typeface="Calibri" panose="020F0502020204030204" pitchFamily="34" charset="0"/>
                        </a:rPr>
                        <a:t>point</a:t>
                      </a:r>
                      <a:endParaRPr lang="ko-KR" altLang="en-US" sz="1400" dirty="0">
                        <a:latin typeface="Calibri" panose="020F0502020204030204" pitchFamily="34"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7662896" y="3401972"/>
                      <a:ext cx="871625" cy="621615"/>
                    </a:xfrm>
                    <a:prstGeom prst="rect">
                      <a:avLst/>
                    </a:prstGeom>
                    <a:blipFill>
                      <a:blip r:embed="rId16"/>
                      <a:stretch>
                        <a:fillRect b="-11765"/>
                      </a:stretch>
                    </a:blipFill>
                  </p:spPr>
                  <p:txBody>
                    <a:bodyPr/>
                    <a:lstStyle/>
                    <a:p>
                      <a:r>
                        <a:rPr lang="ko-KR" altLang="en-US">
                          <a:noFill/>
                        </a:rPr>
                        <a:t> </a:t>
                      </a:r>
                    </a:p>
                  </p:txBody>
                </p:sp>
              </mc:Fallback>
            </mc:AlternateContent>
            <p:cxnSp>
              <p:nvCxnSpPr>
                <p:cNvPr id="49" name="직선 화살표 연결선 48"/>
                <p:cNvCxnSpPr/>
                <p:nvPr/>
              </p:nvCxnSpPr>
              <p:spPr>
                <a:xfrm flipH="1" flipV="1">
                  <a:off x="8387487" y="3973560"/>
                  <a:ext cx="179515" cy="224263"/>
                </a:xfrm>
                <a:prstGeom prst="straightConnector1">
                  <a:avLst/>
                </a:prstGeom>
                <a:ln w="6350">
                  <a:solidFill>
                    <a:schemeClr val="tx1"/>
                  </a:solidFill>
                  <a:headEnd type="none"/>
                  <a:tailEnd type="none" w="sm" len="sm"/>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3" name="TextBox 72"/>
                  <p:cNvSpPr txBox="1"/>
                  <p:nvPr/>
                </p:nvSpPr>
                <p:spPr>
                  <a:xfrm>
                    <a:off x="8977045" y="3507011"/>
                    <a:ext cx="539156" cy="3956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𝒈</m:t>
                              </m:r>
                            </m:sub>
                          </m:sSub>
                        </m:oMath>
                      </m:oMathPara>
                    </a14:m>
                    <a:endParaRPr lang="ko-KR" altLang="en-US" b="1" dirty="0"/>
                  </a:p>
                </p:txBody>
              </p:sp>
            </mc:Choice>
            <mc:Fallback xmlns="">
              <p:sp>
                <p:nvSpPr>
                  <p:cNvPr id="73" name="TextBox 72"/>
                  <p:cNvSpPr txBox="1">
                    <a:spLocks noRot="1" noChangeAspect="1" noMove="1" noResize="1" noEditPoints="1" noAdjustHandles="1" noChangeArrowheads="1" noChangeShapeType="1" noTextEdit="1"/>
                  </p:cNvSpPr>
                  <p:nvPr/>
                </p:nvSpPr>
                <p:spPr>
                  <a:xfrm>
                    <a:off x="8977045" y="3507011"/>
                    <a:ext cx="539156" cy="395621"/>
                  </a:xfrm>
                  <a:prstGeom prst="rect">
                    <a:avLst/>
                  </a:prstGeom>
                  <a:blipFill>
                    <a:blip r:embed="rId17"/>
                    <a:stretch>
                      <a:fillRect b="-4615"/>
                    </a:stretch>
                  </a:blipFill>
                </p:spPr>
                <p:txBody>
                  <a:bodyPr/>
                  <a:lstStyle/>
                  <a:p>
                    <a:r>
                      <a:rPr lang="ko-KR" altLang="en-US">
                        <a:noFill/>
                      </a:rPr>
                      <a:t> </a:t>
                    </a:r>
                  </a:p>
                </p:txBody>
              </p:sp>
            </mc:Fallback>
          </mc:AlternateContent>
        </p:grpSp>
      </p:grpSp>
      <p:cxnSp>
        <p:nvCxnSpPr>
          <p:cNvPr id="75" name="직선 화살표 연결선 74">
            <a:extLst>
              <a:ext uri="{FF2B5EF4-FFF2-40B4-BE49-F238E27FC236}">
                <a16:creationId xmlns:a16="http://schemas.microsoft.com/office/drawing/2014/main" id="{551B392E-0D10-42C2-9059-6D04B7A1844D}"/>
              </a:ext>
            </a:extLst>
          </p:cNvPr>
          <p:cNvCxnSpPr>
            <a:cxnSpLocks/>
          </p:cNvCxnSpPr>
          <p:nvPr/>
        </p:nvCxnSpPr>
        <p:spPr>
          <a:xfrm flipV="1">
            <a:off x="2956158" y="4230603"/>
            <a:ext cx="919731" cy="426504"/>
          </a:xfrm>
          <a:prstGeom prst="straightConnector1">
            <a:avLst/>
          </a:prstGeom>
          <a:ln w="1016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직사각형 78">
            <a:extLst>
              <a:ext uri="{FF2B5EF4-FFF2-40B4-BE49-F238E27FC236}">
                <a16:creationId xmlns:a16="http://schemas.microsoft.com/office/drawing/2014/main" id="{DD7A64C6-2513-4D3A-83BC-B84660528952}"/>
              </a:ext>
            </a:extLst>
          </p:cNvPr>
          <p:cNvSpPr/>
          <p:nvPr/>
        </p:nvSpPr>
        <p:spPr>
          <a:xfrm>
            <a:off x="3890106" y="1189693"/>
            <a:ext cx="7781940" cy="830997"/>
          </a:xfrm>
          <a:prstGeom prst="rect">
            <a:avLst/>
          </a:prstGeom>
        </p:spPr>
        <p:txBody>
          <a:bodyPr wrap="square">
            <a:spAutoFit/>
          </a:bodyPr>
          <a:lstStyle/>
          <a:p>
            <a:pPr algn="just"/>
            <a:r>
              <a:rPr lang="en-US" altLang="ko-KR" sz="2400" dirty="0">
                <a:latin typeface="Calibri" panose="020F0502020204030204" pitchFamily="34" charset="0"/>
              </a:rPr>
              <a:t>We assumed that the robot’s gait cycle (trajectory) is as follows. It </a:t>
            </a:r>
            <a:r>
              <a:rPr lang="en-US" altLang="ko-KR" sz="2400" dirty="0">
                <a:solidFill>
                  <a:srgbClr val="000000"/>
                </a:solidFill>
                <a:latin typeface="Calibri" panose="020F0502020204030204" pitchFamily="34" charset="0"/>
              </a:rPr>
              <a:t>represents center of the foot's coordinate system</a:t>
            </a:r>
            <a:endParaRPr lang="ko-KR" altLang="en-US" sz="2400" dirty="0">
              <a:latin typeface="Calibri" panose="020F0502020204030204" pitchFamily="34" charset="0"/>
            </a:endParaRPr>
          </a:p>
        </p:txBody>
      </p:sp>
      <p:pic>
        <p:nvPicPr>
          <p:cNvPr id="61" name="그림 60">
            <a:extLst>
              <a:ext uri="{FF2B5EF4-FFF2-40B4-BE49-F238E27FC236}">
                <a16:creationId xmlns:a16="http://schemas.microsoft.com/office/drawing/2014/main" id="{29537F0B-0A36-4CE2-90AE-0536873AD02D}"/>
              </a:ext>
            </a:extLst>
          </p:cNvPr>
          <p:cNvPicPr>
            <a:picLocks noChangeAspect="1"/>
          </p:cNvPicPr>
          <p:nvPr/>
        </p:nvPicPr>
        <p:blipFill>
          <a:blip r:embed="rId18"/>
          <a:stretch>
            <a:fillRect/>
          </a:stretch>
        </p:blipFill>
        <p:spPr>
          <a:xfrm>
            <a:off x="9517088" y="68755"/>
            <a:ext cx="2598800" cy="338334"/>
          </a:xfrm>
          <a:prstGeom prst="rect">
            <a:avLst/>
          </a:prstGeom>
        </p:spPr>
      </p:pic>
      <p:sp>
        <p:nvSpPr>
          <p:cNvPr id="63" name="제목 1">
            <a:extLst>
              <a:ext uri="{FF2B5EF4-FFF2-40B4-BE49-F238E27FC236}">
                <a16:creationId xmlns:a16="http://schemas.microsoft.com/office/drawing/2014/main" id="{BAC82430-D498-4992-9198-6106F79C4F4F}"/>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2800" b="1" dirty="0">
                <a:latin typeface="Calibri" panose="020F0502020204030204" pitchFamily="34" charset="0"/>
              </a:rPr>
              <a:t>Foot movement (center of foot)</a:t>
            </a:r>
            <a:endParaRPr lang="ko-KR" altLang="en-US" sz="4800" b="1" dirty="0">
              <a:latin typeface="Calibri" panose="020F0502020204030204" pitchFamily="34" charset="0"/>
              <a:ea typeface="HY견고딕" panose="02030600000101010101" pitchFamily="18" charset="-127"/>
            </a:endParaRPr>
          </a:p>
        </p:txBody>
      </p:sp>
    </p:spTree>
    <p:extLst>
      <p:ext uri="{BB962C8B-B14F-4D97-AF65-F5344CB8AC3E}">
        <p14:creationId xmlns:p14="http://schemas.microsoft.com/office/powerpoint/2010/main" val="319164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user 2019ì ëí ì´ë¯¸ì§ ê²ìê²°ê³¼">
            <a:extLst>
              <a:ext uri="{FF2B5EF4-FFF2-40B4-BE49-F238E27FC236}">
                <a16:creationId xmlns:a16="http://schemas.microsoft.com/office/drawing/2014/main" id="{FAA199FE-291B-4B6B-ABD7-4AC598C97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20" name="직사각형 19">
            <a:extLst>
              <a:ext uri="{FF2B5EF4-FFF2-40B4-BE49-F238E27FC236}">
                <a16:creationId xmlns:a16="http://schemas.microsoft.com/office/drawing/2014/main" id="{CCDB50C9-64C0-41BA-A733-94B53CA8CAE1}"/>
              </a:ext>
            </a:extLst>
          </p:cNvPr>
          <p:cNvSpPr/>
          <p:nvPr/>
        </p:nvSpPr>
        <p:spPr>
          <a:xfrm>
            <a:off x="911340" y="1404472"/>
            <a:ext cx="10093322"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Two graphs show the center position of foot coordinates over time. </a:t>
            </a:r>
            <a:r>
              <a:rPr lang="en-US" altLang="ko-KR" sz="2400" dirty="0">
                <a:latin typeface="Calibri" panose="020F0502020204030204" pitchFamily="34" charset="0"/>
              </a:rPr>
              <a:t>x-value and y-value of the left foot and right foot intersect perfectly.</a:t>
            </a:r>
            <a:endParaRPr lang="ko-KR" altLang="en-US" sz="2400" dirty="0">
              <a:latin typeface="Calibri" panose="020F0502020204030204" pitchFamily="34" charset="0"/>
            </a:endParaRPr>
          </a:p>
        </p:txBody>
      </p:sp>
      <p:pic>
        <p:nvPicPr>
          <p:cNvPr id="21" name="그림 20">
            <a:extLst>
              <a:ext uri="{FF2B5EF4-FFF2-40B4-BE49-F238E27FC236}">
                <a16:creationId xmlns:a16="http://schemas.microsoft.com/office/drawing/2014/main" id="{8ABEDCF2-48FA-49A1-A5C3-1EA40215D16C}"/>
              </a:ext>
            </a:extLst>
          </p:cNvPr>
          <p:cNvPicPr>
            <a:picLocks noChangeAspect="1"/>
          </p:cNvPicPr>
          <p:nvPr/>
        </p:nvPicPr>
        <p:blipFill>
          <a:blip r:embed="rId4"/>
          <a:stretch>
            <a:fillRect/>
          </a:stretch>
        </p:blipFill>
        <p:spPr>
          <a:xfrm>
            <a:off x="9517088" y="68755"/>
            <a:ext cx="2598800" cy="338334"/>
          </a:xfrm>
          <a:prstGeom prst="rect">
            <a:avLst/>
          </a:prstGeom>
        </p:spPr>
      </p:pic>
      <p:sp>
        <p:nvSpPr>
          <p:cNvPr id="22" name="제목 1">
            <a:extLst>
              <a:ext uri="{FF2B5EF4-FFF2-40B4-BE49-F238E27FC236}">
                <a16:creationId xmlns:a16="http://schemas.microsoft.com/office/drawing/2014/main" id="{8146A1E9-2226-4C14-BF95-F77591765792}"/>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2800" b="1" dirty="0">
                <a:latin typeface="Calibri" panose="020F0502020204030204" pitchFamily="34" charset="0"/>
              </a:rPr>
              <a:t>Foot movement (center of foot)</a:t>
            </a:r>
            <a:endParaRPr lang="ko-KR" altLang="en-US" sz="4800" b="1" dirty="0">
              <a:latin typeface="Calibri" panose="020F0502020204030204" pitchFamily="34" charset="0"/>
              <a:ea typeface="HY견고딕" panose="02030600000101010101" pitchFamily="18" charset="-127"/>
            </a:endParaRPr>
          </a:p>
        </p:txBody>
      </p:sp>
      <p:pic>
        <p:nvPicPr>
          <p:cNvPr id="25" name="그림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753" y="5728383"/>
            <a:ext cx="1594496" cy="624744"/>
          </a:xfrm>
          <a:prstGeom prst="rect">
            <a:avLst/>
          </a:prstGeom>
        </p:spPr>
      </p:pic>
      <p:pic>
        <p:nvPicPr>
          <p:cNvPr id="26" name="그림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6210" y="2643047"/>
            <a:ext cx="4868452" cy="2880000"/>
          </a:xfrm>
          <a:prstGeom prst="rect">
            <a:avLst/>
          </a:prstGeom>
        </p:spPr>
      </p:pic>
      <p:pic>
        <p:nvPicPr>
          <p:cNvPr id="27" name="그림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340" y="2643047"/>
            <a:ext cx="4868452" cy="2880000"/>
          </a:xfrm>
          <a:prstGeom prst="rect">
            <a:avLst/>
          </a:prstGeom>
        </p:spPr>
      </p:pic>
    </p:spTree>
    <p:extLst>
      <p:ext uri="{BB962C8B-B14F-4D97-AF65-F5344CB8AC3E}">
        <p14:creationId xmlns:p14="http://schemas.microsoft.com/office/powerpoint/2010/main" val="278665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5" y="1571520"/>
            <a:ext cx="5286480" cy="5286480"/>
          </a:xfrm>
          <a:prstGeom prst="rect">
            <a:avLst/>
          </a:prstGeom>
        </p:spPr>
      </p:pic>
      <p:pic>
        <p:nvPicPr>
          <p:cNvPr id="4" name="Picture 2" descr="user 2019ì ëí ì´ë¯¸ì§ ê²ìê²°ê³¼">
            <a:extLst>
              <a:ext uri="{FF2B5EF4-FFF2-40B4-BE49-F238E27FC236}">
                <a16:creationId xmlns:a16="http://schemas.microsoft.com/office/drawing/2014/main" id="{A68FBDFD-3A78-4F24-AA33-8960D4B56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a:extLst>
              <a:ext uri="{FF2B5EF4-FFF2-40B4-BE49-F238E27FC236}">
                <a16:creationId xmlns:a16="http://schemas.microsoft.com/office/drawing/2014/main" id="{DFD9FB49-6FFD-459C-985A-B8E778E3D5A9}"/>
              </a:ext>
            </a:extLst>
          </p:cNvPr>
          <p:cNvSpPr/>
          <p:nvPr/>
        </p:nvSpPr>
        <p:spPr>
          <a:xfrm>
            <a:off x="1119673" y="1156021"/>
            <a:ext cx="10528707" cy="1200329"/>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We can look at the movement of the foot when the position of mass is fixed through the animation. </a:t>
            </a:r>
            <a:r>
              <a:rPr lang="en-US" altLang="ko-KR" sz="2400" dirty="0">
                <a:latin typeface="Calibri" panose="020F0502020204030204" pitchFamily="34" charset="0"/>
              </a:rPr>
              <a:t>The soles of the feet were constructed parallel to the angle of sight.</a:t>
            </a:r>
            <a:endParaRPr lang="ko-KR" altLang="en-US" sz="2400" dirty="0">
              <a:latin typeface="Calibri" panose="020F0502020204030204" pitchFamily="34" charset="0"/>
            </a:endParaRPr>
          </a:p>
        </p:txBody>
      </p:sp>
      <p:pic>
        <p:nvPicPr>
          <p:cNvPr id="6" name="그림 5">
            <a:extLst>
              <a:ext uri="{FF2B5EF4-FFF2-40B4-BE49-F238E27FC236}">
                <a16:creationId xmlns:a16="http://schemas.microsoft.com/office/drawing/2014/main" id="{946B5530-4A5F-4352-93A4-113AE1B36C46}"/>
              </a:ext>
            </a:extLst>
          </p:cNvPr>
          <p:cNvPicPr>
            <a:picLocks noChangeAspect="1"/>
          </p:cNvPicPr>
          <p:nvPr/>
        </p:nvPicPr>
        <p:blipFill>
          <a:blip r:embed="rId5"/>
          <a:stretch>
            <a:fillRect/>
          </a:stretch>
        </p:blipFill>
        <p:spPr>
          <a:xfrm>
            <a:off x="9517088" y="68755"/>
            <a:ext cx="2598800" cy="338334"/>
          </a:xfrm>
          <a:prstGeom prst="rect">
            <a:avLst/>
          </a:prstGeom>
        </p:spPr>
      </p:pic>
      <p:sp>
        <p:nvSpPr>
          <p:cNvPr id="8" name="제목 1">
            <a:extLst>
              <a:ext uri="{FF2B5EF4-FFF2-40B4-BE49-F238E27FC236}">
                <a16:creationId xmlns:a16="http://schemas.microsoft.com/office/drawing/2014/main" id="{A14C5B64-1F7A-47DA-A776-590445D2DD6A}"/>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2800" b="1" dirty="0">
                <a:latin typeface="Calibri" panose="020F0502020204030204" pitchFamily="34" charset="0"/>
              </a:rPr>
              <a:t>Foot movement</a:t>
            </a:r>
            <a:endParaRPr lang="ko-KR" altLang="en-US" sz="4800" b="1" dirty="0">
              <a:latin typeface="Calibri" panose="020F0502020204030204" pitchFamily="34" charset="0"/>
              <a:ea typeface="HY견고딕" panose="02030600000101010101" pitchFamily="18" charset="-127"/>
            </a:endParaRPr>
          </a:p>
        </p:txBody>
      </p:sp>
    </p:spTree>
    <p:extLst>
      <p:ext uri="{BB962C8B-B14F-4D97-AF65-F5344CB8AC3E}">
        <p14:creationId xmlns:p14="http://schemas.microsoft.com/office/powerpoint/2010/main" val="4037096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ser 2019ì ëí ì´ë¯¸ì§ ê²ìê²°ê³¼">
            <a:extLst>
              <a:ext uri="{FF2B5EF4-FFF2-40B4-BE49-F238E27FC236}">
                <a16:creationId xmlns:a16="http://schemas.microsoft.com/office/drawing/2014/main" id="{5ACADCAB-4848-4253-952F-68BC7A201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900EA58-DF6E-493F-987C-89031458AF82}"/>
              </a:ext>
            </a:extLst>
          </p:cNvPr>
          <p:cNvSpPr txBox="1"/>
          <p:nvPr/>
        </p:nvSpPr>
        <p:spPr>
          <a:xfrm>
            <a:off x="5335675" y="1284071"/>
            <a:ext cx="6260123" cy="1200329"/>
          </a:xfrm>
          <a:prstGeom prst="rect">
            <a:avLst/>
          </a:prstGeom>
          <a:noFill/>
        </p:spPr>
        <p:txBody>
          <a:bodyPr wrap="square" rtlCol="0">
            <a:spAutoFit/>
          </a:bodyPr>
          <a:lstStyle/>
          <a:p>
            <a:pPr algn="just"/>
            <a:r>
              <a:rPr lang="en-US" altLang="ko-KR" sz="2400" dirty="0">
                <a:latin typeface="Calibri" panose="020F0502020204030204" pitchFamily="34" charset="0"/>
              </a:rPr>
              <a:t>I mentioned the robot's settings and the trajectory of gait, and now I'm going to introduce to create a walking algorithm for the robot.</a:t>
            </a:r>
            <a:endParaRPr lang="ko-KR" altLang="en-US" sz="2400" dirty="0">
              <a:latin typeface="Calibri" panose="020F0502020204030204" pitchFamily="34" charset="0"/>
            </a:endParaRPr>
          </a:p>
        </p:txBody>
      </p:sp>
      <p:grpSp>
        <p:nvGrpSpPr>
          <p:cNvPr id="17" name="그룹 16">
            <a:extLst>
              <a:ext uri="{FF2B5EF4-FFF2-40B4-BE49-F238E27FC236}">
                <a16:creationId xmlns:a16="http://schemas.microsoft.com/office/drawing/2014/main" id="{86A466E3-77DD-4C5F-A93B-7E83575DC997}"/>
              </a:ext>
            </a:extLst>
          </p:cNvPr>
          <p:cNvGrpSpPr/>
          <p:nvPr/>
        </p:nvGrpSpPr>
        <p:grpSpPr>
          <a:xfrm>
            <a:off x="378640" y="343932"/>
            <a:ext cx="7826523" cy="6250109"/>
            <a:chOff x="378640" y="343932"/>
            <a:chExt cx="7826523" cy="6250109"/>
          </a:xfrm>
          <a:solidFill>
            <a:schemeClr val="accent6">
              <a:lumMod val="60000"/>
              <a:lumOff val="40000"/>
            </a:schemeClr>
          </a:solidFill>
        </p:grpSpPr>
        <p:sp>
          <p:nvSpPr>
            <p:cNvPr id="18" name="직사각형 17">
              <a:extLst>
                <a:ext uri="{FF2B5EF4-FFF2-40B4-BE49-F238E27FC236}">
                  <a16:creationId xmlns:a16="http://schemas.microsoft.com/office/drawing/2014/main" id="{BCAE4704-B82B-4F64-8490-708EA7F7F51D}"/>
                </a:ext>
              </a:extLst>
            </p:cNvPr>
            <p:cNvSpPr/>
            <p:nvPr/>
          </p:nvSpPr>
          <p:spPr>
            <a:xfrm>
              <a:off x="520782" y="343932"/>
              <a:ext cx="2650854" cy="584775"/>
            </a:xfrm>
            <a:prstGeom prst="rect">
              <a:avLst/>
            </a:prstGeom>
            <a:noFill/>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19" name="설명선: 아래쪽 화살표 18">
              <a:extLst>
                <a:ext uri="{FF2B5EF4-FFF2-40B4-BE49-F238E27FC236}">
                  <a16:creationId xmlns:a16="http://schemas.microsoft.com/office/drawing/2014/main" id="{FE437826-E927-4EE8-A01B-C4E8FB5C0F03}"/>
                </a:ext>
              </a:extLst>
            </p:cNvPr>
            <p:cNvSpPr/>
            <p:nvPr/>
          </p:nvSpPr>
          <p:spPr>
            <a:xfrm>
              <a:off x="378643" y="1258225"/>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20" name="설명선: 아래쪽 화살표 19">
              <a:extLst>
                <a:ext uri="{FF2B5EF4-FFF2-40B4-BE49-F238E27FC236}">
                  <a16:creationId xmlns:a16="http://schemas.microsoft.com/office/drawing/2014/main" id="{5794CE28-3334-4268-B3E9-D7F28AEADAC5}"/>
                </a:ext>
              </a:extLst>
            </p:cNvPr>
            <p:cNvSpPr/>
            <p:nvPr/>
          </p:nvSpPr>
          <p:spPr>
            <a:xfrm>
              <a:off x="378642" y="2195203"/>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21" name="설명선: 아래쪽 화살표 20">
              <a:extLst>
                <a:ext uri="{FF2B5EF4-FFF2-40B4-BE49-F238E27FC236}">
                  <a16:creationId xmlns:a16="http://schemas.microsoft.com/office/drawing/2014/main" id="{DC4FE905-F676-47E6-B1B6-82374BF0E2CB}"/>
                </a:ext>
              </a:extLst>
            </p:cNvPr>
            <p:cNvSpPr/>
            <p:nvPr/>
          </p:nvSpPr>
          <p:spPr>
            <a:xfrm>
              <a:off x="378641" y="3151051"/>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22" name="설명선: 아래쪽 화살표 21">
              <a:extLst>
                <a:ext uri="{FF2B5EF4-FFF2-40B4-BE49-F238E27FC236}">
                  <a16:creationId xmlns:a16="http://schemas.microsoft.com/office/drawing/2014/main" id="{3938FFB5-4A07-4113-A314-FAD49707899A}"/>
                </a:ext>
              </a:extLst>
            </p:cNvPr>
            <p:cNvSpPr/>
            <p:nvPr/>
          </p:nvSpPr>
          <p:spPr>
            <a:xfrm>
              <a:off x="394313" y="5060297"/>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23" name="직사각형 22">
              <a:extLst>
                <a:ext uri="{FF2B5EF4-FFF2-40B4-BE49-F238E27FC236}">
                  <a16:creationId xmlns:a16="http://schemas.microsoft.com/office/drawing/2014/main" id="{9784558E-A0A2-4F18-A74F-8E6B8213AC69}"/>
                </a:ext>
              </a:extLst>
            </p:cNvPr>
            <p:cNvSpPr/>
            <p:nvPr/>
          </p:nvSpPr>
          <p:spPr>
            <a:xfrm>
              <a:off x="4728186" y="3429000"/>
              <a:ext cx="3476977" cy="6992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
          <p:nvSpPr>
            <p:cNvPr id="24" name="설명선: 오른쪽 화살표 23">
              <a:extLst>
                <a:ext uri="{FF2B5EF4-FFF2-40B4-BE49-F238E27FC236}">
                  <a16:creationId xmlns:a16="http://schemas.microsoft.com/office/drawing/2014/main" id="{24D4D342-E3D0-46D6-8FBD-0540090A4D73}"/>
                </a:ext>
              </a:extLst>
            </p:cNvPr>
            <p:cNvSpPr/>
            <p:nvPr/>
          </p:nvSpPr>
          <p:spPr>
            <a:xfrm>
              <a:off x="394313" y="5980855"/>
              <a:ext cx="4333873" cy="613186"/>
            </a:xfrm>
            <a:prstGeom prst="rightArrowCallout">
              <a:avLst>
                <a:gd name="adj1" fmla="val 25000"/>
                <a:gd name="adj2" fmla="val 32017"/>
                <a:gd name="adj3" fmla="val 35526"/>
                <a:gd name="adj4" fmla="val 801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a:t>
              </a:r>
              <a:r>
                <a:rPr lang="en-US" altLang="ko-KR" dirty="0" err="1">
                  <a:solidFill>
                    <a:schemeClr val="tx1"/>
                  </a:solidFill>
                  <a:latin typeface="Calibri" panose="020F0502020204030204" pitchFamily="34" charset="0"/>
                </a:rPr>
                <a:t>postion</a:t>
              </a:r>
              <a:r>
                <a:rPr lang="en-US" altLang="ko-KR" dirty="0">
                  <a:solidFill>
                    <a:schemeClr val="tx1"/>
                  </a:solidFill>
                  <a:latin typeface="Calibri" panose="020F0502020204030204" pitchFamily="34" charset="0"/>
                </a:rPr>
                <a:t> of robot</a:t>
              </a:r>
              <a:endParaRPr lang="ko-KR" altLang="en-US" dirty="0">
                <a:solidFill>
                  <a:schemeClr val="tx1"/>
                </a:solidFill>
                <a:latin typeface="Calibri" panose="020F0502020204030204" pitchFamily="34" charset="0"/>
              </a:endParaRPr>
            </a:p>
          </p:txBody>
        </p:sp>
        <p:sp>
          <p:nvSpPr>
            <p:cNvPr id="25" name="화살표: U자형 24">
              <a:extLst>
                <a:ext uri="{FF2B5EF4-FFF2-40B4-BE49-F238E27FC236}">
                  <a16:creationId xmlns:a16="http://schemas.microsoft.com/office/drawing/2014/main" id="{4577F4C6-740C-455E-A262-57996958E57D}"/>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26" name="설명선: 아래쪽 화살표 25">
              <a:extLst>
                <a:ext uri="{FF2B5EF4-FFF2-40B4-BE49-F238E27FC236}">
                  <a16:creationId xmlns:a16="http://schemas.microsoft.com/office/drawing/2014/main" id="{FC3810F7-46F1-44FC-81C5-365B732D1F14}"/>
                </a:ext>
              </a:extLst>
            </p:cNvPr>
            <p:cNvSpPr/>
            <p:nvPr/>
          </p:nvSpPr>
          <p:spPr>
            <a:xfrm>
              <a:off x="378640" y="4088029"/>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2" name="TextBox 1">
            <a:extLst>
              <a:ext uri="{FF2B5EF4-FFF2-40B4-BE49-F238E27FC236}">
                <a16:creationId xmlns:a16="http://schemas.microsoft.com/office/drawing/2014/main" id="{E5BAC9C3-AAD2-406D-BFCA-601BAFDEBF58}"/>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pic>
        <p:nvPicPr>
          <p:cNvPr id="16" name="그림 15">
            <a:extLst>
              <a:ext uri="{FF2B5EF4-FFF2-40B4-BE49-F238E27FC236}">
                <a16:creationId xmlns:a16="http://schemas.microsoft.com/office/drawing/2014/main" id="{C7A1EC67-B781-4268-8BA0-6198A05A41F4}"/>
              </a:ext>
            </a:extLst>
          </p:cNvPr>
          <p:cNvPicPr>
            <a:picLocks noChangeAspect="1"/>
          </p:cNvPicPr>
          <p:nvPr/>
        </p:nvPicPr>
        <p:blipFill>
          <a:blip r:embed="rId4"/>
          <a:stretch>
            <a:fillRect/>
          </a:stretch>
        </p:blipFill>
        <p:spPr>
          <a:xfrm>
            <a:off x="9517088" y="68755"/>
            <a:ext cx="2598800" cy="338334"/>
          </a:xfrm>
          <a:prstGeom prst="rect">
            <a:avLst/>
          </a:prstGeom>
        </p:spPr>
      </p:pic>
    </p:spTree>
    <p:extLst>
      <p:ext uri="{BB962C8B-B14F-4D97-AF65-F5344CB8AC3E}">
        <p14:creationId xmlns:p14="http://schemas.microsoft.com/office/powerpoint/2010/main" val="685558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user 2019ì ëí ì´ë¯¸ì§ ê²ìê²°ê³¼">
            <a:extLst>
              <a:ext uri="{FF2B5EF4-FFF2-40B4-BE49-F238E27FC236}">
                <a16:creationId xmlns:a16="http://schemas.microsoft.com/office/drawing/2014/main" id="{38C7C270-33C2-41BD-9FB2-C890E1BC6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그룹 22">
            <a:extLst>
              <a:ext uri="{FF2B5EF4-FFF2-40B4-BE49-F238E27FC236}">
                <a16:creationId xmlns:a16="http://schemas.microsoft.com/office/drawing/2014/main" id="{84D7F78F-D968-4AF8-B7E0-BE6ACF948A4E}"/>
              </a:ext>
            </a:extLst>
          </p:cNvPr>
          <p:cNvGrpSpPr/>
          <p:nvPr/>
        </p:nvGrpSpPr>
        <p:grpSpPr>
          <a:xfrm>
            <a:off x="378640" y="343932"/>
            <a:ext cx="4349546" cy="6250109"/>
            <a:chOff x="378640" y="343932"/>
            <a:chExt cx="4349546" cy="6250109"/>
          </a:xfrm>
          <a:solidFill>
            <a:schemeClr val="accent6">
              <a:lumMod val="60000"/>
              <a:lumOff val="40000"/>
            </a:schemeClr>
          </a:solidFill>
        </p:grpSpPr>
        <p:sp>
          <p:nvSpPr>
            <p:cNvPr id="24" name="직사각형 23">
              <a:extLst>
                <a:ext uri="{FF2B5EF4-FFF2-40B4-BE49-F238E27FC236}">
                  <a16:creationId xmlns:a16="http://schemas.microsoft.com/office/drawing/2014/main" id="{6BF1C73A-D6C7-44BF-BCF3-D3019EE74671}"/>
                </a:ext>
              </a:extLst>
            </p:cNvPr>
            <p:cNvSpPr/>
            <p:nvPr/>
          </p:nvSpPr>
          <p:spPr>
            <a:xfrm>
              <a:off x="520782" y="343932"/>
              <a:ext cx="2650854" cy="584775"/>
            </a:xfrm>
            <a:prstGeom prst="rect">
              <a:avLst/>
            </a:prstGeom>
            <a:noFill/>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25" name="설명선: 아래쪽 화살표 24">
              <a:extLst>
                <a:ext uri="{FF2B5EF4-FFF2-40B4-BE49-F238E27FC236}">
                  <a16:creationId xmlns:a16="http://schemas.microsoft.com/office/drawing/2014/main" id="{71022EF4-5452-4E29-9A77-8D7B2B65D284}"/>
                </a:ext>
              </a:extLst>
            </p:cNvPr>
            <p:cNvSpPr/>
            <p:nvPr/>
          </p:nvSpPr>
          <p:spPr>
            <a:xfrm>
              <a:off x="378643" y="1258225"/>
              <a:ext cx="3476977" cy="936978"/>
            </a:xfrm>
            <a:prstGeom prst="downArrow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26" name="설명선: 아래쪽 화살표 25">
              <a:extLst>
                <a:ext uri="{FF2B5EF4-FFF2-40B4-BE49-F238E27FC236}">
                  <a16:creationId xmlns:a16="http://schemas.microsoft.com/office/drawing/2014/main" id="{B2F21E6D-D71B-47B3-9E75-545109985398}"/>
                </a:ext>
              </a:extLst>
            </p:cNvPr>
            <p:cNvSpPr/>
            <p:nvPr/>
          </p:nvSpPr>
          <p:spPr>
            <a:xfrm>
              <a:off x="378642" y="2195203"/>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27" name="설명선: 아래쪽 화살표 26">
              <a:extLst>
                <a:ext uri="{FF2B5EF4-FFF2-40B4-BE49-F238E27FC236}">
                  <a16:creationId xmlns:a16="http://schemas.microsoft.com/office/drawing/2014/main" id="{FC69DEAF-3700-4513-8F90-DA67EE979C0A}"/>
                </a:ext>
              </a:extLst>
            </p:cNvPr>
            <p:cNvSpPr/>
            <p:nvPr/>
          </p:nvSpPr>
          <p:spPr>
            <a:xfrm>
              <a:off x="378641" y="3151051"/>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28" name="설명선: 아래쪽 화살표 27">
              <a:extLst>
                <a:ext uri="{FF2B5EF4-FFF2-40B4-BE49-F238E27FC236}">
                  <a16:creationId xmlns:a16="http://schemas.microsoft.com/office/drawing/2014/main" id="{AE0F7C9A-6AD7-486E-A368-4732F1A2EAF9}"/>
                </a:ext>
              </a:extLst>
            </p:cNvPr>
            <p:cNvSpPr/>
            <p:nvPr/>
          </p:nvSpPr>
          <p:spPr>
            <a:xfrm>
              <a:off x="394313" y="5060297"/>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30" name="설명선: 오른쪽 화살표 29">
              <a:extLst>
                <a:ext uri="{FF2B5EF4-FFF2-40B4-BE49-F238E27FC236}">
                  <a16:creationId xmlns:a16="http://schemas.microsoft.com/office/drawing/2014/main" id="{848E5276-74A8-4F86-8C28-C70170AE086D}"/>
                </a:ext>
              </a:extLst>
            </p:cNvPr>
            <p:cNvSpPr/>
            <p:nvPr/>
          </p:nvSpPr>
          <p:spPr>
            <a:xfrm>
              <a:off x="394313" y="5980855"/>
              <a:ext cx="4333873" cy="613186"/>
            </a:xfrm>
            <a:prstGeom prst="rightArrowCallout">
              <a:avLst>
                <a:gd name="adj1" fmla="val 25000"/>
                <a:gd name="adj2" fmla="val 32017"/>
                <a:gd name="adj3" fmla="val 35526"/>
                <a:gd name="adj4" fmla="val 801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solidFill>
                    <a:schemeClr val="tx1"/>
                  </a:solidFill>
                  <a:latin typeface="Calibri" panose="020F0502020204030204" pitchFamily="34" charset="0"/>
                </a:rPr>
                <a:t>Get postion of robots</a:t>
              </a:r>
              <a:endParaRPr lang="ko-KR" altLang="en-US" dirty="0">
                <a:solidFill>
                  <a:schemeClr val="tx1"/>
                </a:solidFill>
                <a:latin typeface="Calibri" panose="020F0502020204030204" pitchFamily="34" charset="0"/>
              </a:endParaRPr>
            </a:p>
          </p:txBody>
        </p:sp>
        <p:sp>
          <p:nvSpPr>
            <p:cNvPr id="31" name="화살표: U자형 30">
              <a:extLst>
                <a:ext uri="{FF2B5EF4-FFF2-40B4-BE49-F238E27FC236}">
                  <a16:creationId xmlns:a16="http://schemas.microsoft.com/office/drawing/2014/main" id="{569A05AF-D16C-442F-8AB8-5BD3B8A11BEF}"/>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32" name="설명선: 아래쪽 화살표 31">
              <a:extLst>
                <a:ext uri="{FF2B5EF4-FFF2-40B4-BE49-F238E27FC236}">
                  <a16:creationId xmlns:a16="http://schemas.microsoft.com/office/drawing/2014/main" id="{98A601A6-2B72-4A4D-9469-50C2EB8385C7}"/>
                </a:ext>
              </a:extLst>
            </p:cNvPr>
            <p:cNvSpPr/>
            <p:nvPr/>
          </p:nvSpPr>
          <p:spPr>
            <a:xfrm>
              <a:off x="378640" y="4088029"/>
              <a:ext cx="3476977" cy="936978"/>
            </a:xfrm>
            <a:prstGeom prst="down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2" name="TextBox 1">
            <a:extLst>
              <a:ext uri="{FF2B5EF4-FFF2-40B4-BE49-F238E27FC236}">
                <a16:creationId xmlns:a16="http://schemas.microsoft.com/office/drawing/2014/main" id="{BADD31CC-9C17-4B1D-9950-E92D11C2A8FD}"/>
              </a:ext>
            </a:extLst>
          </p:cNvPr>
          <p:cNvSpPr txBox="1"/>
          <p:nvPr/>
        </p:nvSpPr>
        <p:spPr>
          <a:xfrm>
            <a:off x="5633049" y="867447"/>
            <a:ext cx="5980423" cy="1938992"/>
          </a:xfrm>
          <a:prstGeom prst="rect">
            <a:avLst/>
          </a:prstGeom>
          <a:noFill/>
        </p:spPr>
        <p:txBody>
          <a:bodyPr wrap="square" rtlCol="0">
            <a:spAutoFit/>
          </a:bodyPr>
          <a:lstStyle/>
          <a:p>
            <a:pPr algn="just"/>
            <a:r>
              <a:rPr lang="en-US" altLang="ko-KR" sz="2400" dirty="0">
                <a:latin typeface="Calibri" panose="020F0502020204030204" pitchFamily="34" charset="0"/>
              </a:rPr>
              <a:t>According to the previous foot movement, at least one foot (sole) at every moment touches the ground completely. However, as the robot moves, it generates rotational force (moment), so the angle of sight is not always zero. </a:t>
            </a:r>
            <a:endParaRPr lang="ko-KR" altLang="en-US" sz="2400" dirty="0">
              <a:latin typeface="Calibri" panose="020F0502020204030204" pitchFamily="34" charset="0"/>
            </a:endParaRPr>
          </a:p>
        </p:txBody>
      </p:sp>
      <p:sp>
        <p:nvSpPr>
          <p:cNvPr id="14" name="TextBox 13">
            <a:extLst>
              <a:ext uri="{FF2B5EF4-FFF2-40B4-BE49-F238E27FC236}">
                <a16:creationId xmlns:a16="http://schemas.microsoft.com/office/drawing/2014/main" id="{37792D60-22E7-425E-9287-34A61A4EE6D3}"/>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pic>
        <p:nvPicPr>
          <p:cNvPr id="15" name="그림 14">
            <a:extLst>
              <a:ext uri="{FF2B5EF4-FFF2-40B4-BE49-F238E27FC236}">
                <a16:creationId xmlns:a16="http://schemas.microsoft.com/office/drawing/2014/main" id="{322E2D89-F5F9-46B8-BC46-1434E3393CAF}"/>
              </a:ext>
            </a:extLst>
          </p:cNvPr>
          <p:cNvPicPr>
            <a:picLocks noChangeAspect="1"/>
          </p:cNvPicPr>
          <p:nvPr/>
        </p:nvPicPr>
        <p:blipFill>
          <a:blip r:embed="rId4"/>
          <a:stretch>
            <a:fillRect/>
          </a:stretch>
        </p:blipFill>
        <p:spPr>
          <a:xfrm>
            <a:off x="9517088" y="68755"/>
            <a:ext cx="2598800" cy="338334"/>
          </a:xfrm>
          <a:prstGeom prst="rect">
            <a:avLst/>
          </a:prstGeom>
        </p:spPr>
      </p:pic>
      <p:sp>
        <p:nvSpPr>
          <p:cNvPr id="16" name="직사각형 15">
            <a:extLst>
              <a:ext uri="{FF2B5EF4-FFF2-40B4-BE49-F238E27FC236}">
                <a16:creationId xmlns:a16="http://schemas.microsoft.com/office/drawing/2014/main" id="{E73794A7-08D6-4DDA-9EA1-7D6B77A0C860}"/>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226536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직선 연결선 117">
            <a:extLst>
              <a:ext uri="{FF2B5EF4-FFF2-40B4-BE49-F238E27FC236}">
                <a16:creationId xmlns:a16="http://schemas.microsoft.com/office/drawing/2014/main" id="{8225E235-A96C-4542-90DD-1496535515F4}"/>
              </a:ext>
            </a:extLst>
          </p:cNvPr>
          <p:cNvCxnSpPr/>
          <p:nvPr/>
        </p:nvCxnSpPr>
        <p:spPr>
          <a:xfrm flipH="1">
            <a:off x="8196387" y="4080700"/>
            <a:ext cx="60960" cy="120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A4F3BD69-3290-4AAE-86E1-C51BBD85303C}"/>
                  </a:ext>
                </a:extLst>
              </p:cNvPr>
              <p:cNvSpPr txBox="1"/>
              <p:nvPr/>
            </p:nvSpPr>
            <p:spPr>
              <a:xfrm>
                <a:off x="7211428" y="3327249"/>
                <a:ext cx="4486960" cy="1200329"/>
              </a:xfrm>
              <a:prstGeom prst="rect">
                <a:avLst/>
              </a:prstGeom>
              <a:noFill/>
            </p:spPr>
            <p:txBody>
              <a:bodyPr wrap="square" rtlCol="0">
                <a:spAutoFit/>
              </a:bodyPr>
              <a:lstStyle/>
              <a:p>
                <a:r>
                  <a:rPr lang="en-US" altLang="ko-KR" dirty="0"/>
                  <a:t>Center of left foot point vector: </a:t>
                </a:r>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chemeClr val="bg1">
                        <a:lumMod val="50000"/>
                      </a:schemeClr>
                    </a:solidFill>
                    <a:latin typeface="Cambria Math" panose="02040503050406030204" pitchFamily="18" charset="0"/>
                    <a:ea typeface="Cambria Math" panose="02040503050406030204" pitchFamily="18" charset="0"/>
                  </a:rPr>
                  <a:t>G</a:t>
                </a:r>
                <a:r>
                  <a:rPr lang="en-US" altLang="ko-KR" sz="1200" b="1" i="1" dirty="0">
                    <a:solidFill>
                      <a:schemeClr val="bg1">
                        <a:lumMod val="50000"/>
                      </a:schemeClr>
                    </a:solidFill>
                    <a:latin typeface="Cambria Math" panose="02040503050406030204" pitchFamily="18" charset="0"/>
                    <a:ea typeface="Cambria Math" panose="02040503050406030204" pitchFamily="18" charset="0"/>
                  </a:rPr>
                  <a:t>L</a:t>
                </a:r>
                <a:endParaRPr lang="ko-KR" altLang="en-US" sz="1200" b="1" i="1" dirty="0">
                  <a:solidFill>
                    <a:schemeClr val="bg1">
                      <a:lumMod val="50000"/>
                    </a:schemeClr>
                  </a:solidFill>
                  <a:latin typeface="Cambria Math" panose="02040503050406030204" pitchFamily="18" charset="0"/>
                </a:endParaRPr>
              </a:p>
              <a:p>
                <a:endParaRPr lang="ko-KR" altLang="en-US" b="1" dirty="0"/>
              </a:p>
              <a:p>
                <a:r>
                  <a:rPr lang="en-US" altLang="ko-KR" dirty="0"/>
                  <a:t>Center of right point vector: </a:t>
                </a:r>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rgbClr val="002060"/>
                    </a:solidFill>
                    <a:latin typeface="Cambria Math" panose="02040503050406030204" pitchFamily="18" charset="0"/>
                    <a:ea typeface="Cambria Math" panose="02040503050406030204" pitchFamily="18" charset="0"/>
                  </a:rPr>
                  <a:t>G</a:t>
                </a:r>
                <a:r>
                  <a:rPr lang="en-US" altLang="ko-KR" sz="1200" b="1" i="1" dirty="0">
                    <a:solidFill>
                      <a:srgbClr val="002060"/>
                    </a:solidFill>
                    <a:latin typeface="Cambria Math" panose="02040503050406030204" pitchFamily="18" charset="0"/>
                    <a:ea typeface="Cambria Math" panose="02040503050406030204" pitchFamily="18" charset="0"/>
                  </a:rPr>
                  <a:t>R</a:t>
                </a:r>
                <a:endParaRPr lang="ko-KR" altLang="en-US" b="1" i="1" dirty="0">
                  <a:solidFill>
                    <a:schemeClr val="accent1">
                      <a:lumMod val="50000"/>
                    </a:schemeClr>
                  </a:solidFill>
                  <a:latin typeface="Cambria Math" panose="02040503050406030204" pitchFamily="18" charset="0"/>
                </a:endParaRPr>
              </a:p>
              <a:p>
                <a:endParaRPr lang="ko-KR" altLang="en-US" dirty="0"/>
              </a:p>
            </p:txBody>
          </p:sp>
        </mc:Choice>
        <mc:Fallback xmlns="">
          <p:sp>
            <p:nvSpPr>
              <p:cNvPr id="138" name="TextBox 137">
                <a:extLst>
                  <a:ext uri="{FF2B5EF4-FFF2-40B4-BE49-F238E27FC236}">
                    <a16:creationId xmlns:a16="http://schemas.microsoft.com/office/drawing/2014/main" id="{A4F3BD69-3290-4AAE-86E1-C51BBD85303C}"/>
                  </a:ext>
                </a:extLst>
              </p:cNvPr>
              <p:cNvSpPr txBox="1">
                <a:spLocks noRot="1" noChangeAspect="1" noMove="1" noResize="1" noEditPoints="1" noAdjustHandles="1" noChangeArrowheads="1" noChangeShapeType="1" noTextEdit="1"/>
              </p:cNvSpPr>
              <p:nvPr/>
            </p:nvSpPr>
            <p:spPr>
              <a:xfrm>
                <a:off x="7211428" y="3327249"/>
                <a:ext cx="4486960" cy="1200329"/>
              </a:xfrm>
              <a:prstGeom prst="rect">
                <a:avLst/>
              </a:prstGeom>
              <a:blipFill>
                <a:blip r:embed="rId3"/>
                <a:stretch>
                  <a:fillRect l="-1223" t="-3046"/>
                </a:stretch>
              </a:blipFill>
            </p:spPr>
            <p:txBody>
              <a:bodyPr/>
              <a:lstStyle/>
              <a:p>
                <a:r>
                  <a:rPr lang="ko-KR" altLang="en-US">
                    <a:noFill/>
                  </a:rPr>
                  <a:t> </a:t>
                </a:r>
              </a:p>
            </p:txBody>
          </p:sp>
        </mc:Fallback>
      </mc:AlternateContent>
      <p:grpSp>
        <p:nvGrpSpPr>
          <p:cNvPr id="153" name="그룹 152">
            <a:extLst>
              <a:ext uri="{FF2B5EF4-FFF2-40B4-BE49-F238E27FC236}">
                <a16:creationId xmlns:a16="http://schemas.microsoft.com/office/drawing/2014/main" id="{44EBD0D7-58BB-490E-A69B-A5F829B358FA}"/>
              </a:ext>
            </a:extLst>
          </p:cNvPr>
          <p:cNvGrpSpPr/>
          <p:nvPr/>
        </p:nvGrpSpPr>
        <p:grpSpPr>
          <a:xfrm>
            <a:off x="3203022" y="2622429"/>
            <a:ext cx="3373569" cy="3222092"/>
            <a:chOff x="831090" y="1817954"/>
            <a:chExt cx="3373569" cy="3222092"/>
          </a:xfrm>
        </p:grpSpPr>
        <p:grpSp>
          <p:nvGrpSpPr>
            <p:cNvPr id="75" name="그룹 74">
              <a:extLst>
                <a:ext uri="{FF2B5EF4-FFF2-40B4-BE49-F238E27FC236}">
                  <a16:creationId xmlns:a16="http://schemas.microsoft.com/office/drawing/2014/main" id="{AE7E2EBE-4CCB-4AF8-9FC5-58D3B2FCA890}"/>
                </a:ext>
              </a:extLst>
            </p:cNvPr>
            <p:cNvGrpSpPr/>
            <p:nvPr/>
          </p:nvGrpSpPr>
          <p:grpSpPr>
            <a:xfrm>
              <a:off x="831090" y="1817954"/>
              <a:ext cx="3235108" cy="3222092"/>
              <a:chOff x="2313661" y="1941632"/>
              <a:chExt cx="3235108" cy="3222092"/>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8E61DD8-382F-4A52-BAAF-6D46DBB083F1}"/>
                      </a:ext>
                    </a:extLst>
                  </p:cNvPr>
                  <p:cNvSpPr txBox="1"/>
                  <p:nvPr/>
                </p:nvSpPr>
                <p:spPr>
                  <a:xfrm>
                    <a:off x="4011387" y="235692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4011387" y="2356927"/>
                    <a:ext cx="539156" cy="330788"/>
                  </a:xfrm>
                  <a:prstGeom prst="rect">
                    <a:avLst/>
                  </a:prstGeom>
                  <a:blipFill rotWithShape="0">
                    <a:blip r:embed="rId8"/>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5C630C4-81B5-4E5B-8761-2581321731EE}"/>
                      </a:ext>
                    </a:extLst>
                  </p:cNvPr>
                  <p:cNvSpPr txBox="1"/>
                  <p:nvPr/>
                </p:nvSpPr>
                <p:spPr>
                  <a:xfrm>
                    <a:off x="2945482"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2945482" y="1941632"/>
                    <a:ext cx="539156" cy="330788"/>
                  </a:xfrm>
                  <a:prstGeom prst="rect">
                    <a:avLst/>
                  </a:prstGeom>
                  <a:blipFill rotWithShape="0">
                    <a:blip r:embed="rId9"/>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C12A2F26-A65D-4D67-94AC-1B924BFB2B9E}"/>
                      </a:ext>
                    </a:extLst>
                  </p:cNvPr>
                  <p:cNvSpPr txBox="1"/>
                  <p:nvPr/>
                </p:nvSpPr>
                <p:spPr>
                  <a:xfrm>
                    <a:off x="2964312" y="256255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2964312" y="2562556"/>
                    <a:ext cx="539156" cy="330788"/>
                  </a:xfrm>
                  <a:prstGeom prst="rect">
                    <a:avLst/>
                  </a:prstGeom>
                  <a:blipFill rotWithShape="0">
                    <a:blip r:embed="rId10"/>
                    <a:stretch>
                      <a:fillRect b="-11111"/>
                    </a:stretch>
                  </a:blipFill>
                </p:spPr>
                <p:txBody>
                  <a:bodyPr/>
                  <a:lstStyle/>
                  <a:p>
                    <a:r>
                      <a:rPr lang="ko-KR" altLang="en-US">
                        <a:noFill/>
                      </a:rPr>
                      <a:t> </a:t>
                    </a:r>
                  </a:p>
                </p:txBody>
              </p:sp>
            </mc:Fallback>
          </mc:AlternateContent>
          <p:grpSp>
            <p:nvGrpSpPr>
              <p:cNvPr id="79" name="그룹 78">
                <a:extLst>
                  <a:ext uri="{FF2B5EF4-FFF2-40B4-BE49-F238E27FC236}">
                    <a16:creationId xmlns:a16="http://schemas.microsoft.com/office/drawing/2014/main" id="{CE90C268-E72E-45FE-B377-F97C193A5224}"/>
                  </a:ext>
                </a:extLst>
              </p:cNvPr>
              <p:cNvGrpSpPr/>
              <p:nvPr/>
            </p:nvGrpSpPr>
            <p:grpSpPr>
              <a:xfrm>
                <a:off x="2622384" y="4983724"/>
                <a:ext cx="2665278" cy="180000"/>
                <a:chOff x="2895546" y="4962525"/>
                <a:chExt cx="4514904" cy="282880"/>
              </a:xfrm>
            </p:grpSpPr>
            <p:sp>
              <p:nvSpPr>
                <p:cNvPr id="107" name="직사각형 106">
                  <a:extLst>
                    <a:ext uri="{FF2B5EF4-FFF2-40B4-BE49-F238E27FC236}">
                      <a16:creationId xmlns:a16="http://schemas.microsoft.com/office/drawing/2014/main" id="{36C26FA9-7816-4E04-A7C5-BA203F7047A2}"/>
                    </a:ext>
                  </a:extLst>
                </p:cNvPr>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8" name="직선 연결선 107">
                  <a:extLst>
                    <a:ext uri="{FF2B5EF4-FFF2-40B4-BE49-F238E27FC236}">
                      <a16:creationId xmlns:a16="http://schemas.microsoft.com/office/drawing/2014/main" id="{90109DAF-A5CC-4BC6-B4FA-ED0E44A16A5C}"/>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0" name="직선 화살표 연결선 79">
                <a:extLst>
                  <a:ext uri="{FF2B5EF4-FFF2-40B4-BE49-F238E27FC236}">
                    <a16:creationId xmlns:a16="http://schemas.microsoft.com/office/drawing/2014/main" id="{35226916-7A55-4F15-AA22-293EAF710501}"/>
                  </a:ext>
                </a:extLst>
              </p:cNvPr>
              <p:cNvCxnSpPr/>
              <p:nvPr/>
            </p:nvCxnSpPr>
            <p:spPr>
              <a:xfrm>
                <a:off x="2768163" y="4983727"/>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1" name="직선 화살표 연결선 80">
                <a:extLst>
                  <a:ext uri="{FF2B5EF4-FFF2-40B4-BE49-F238E27FC236}">
                    <a16:creationId xmlns:a16="http://schemas.microsoft.com/office/drawing/2014/main" id="{429A82D5-FC50-4E1A-AABE-CE1FB8C50726}"/>
                  </a:ext>
                </a:extLst>
              </p:cNvPr>
              <p:cNvCxnSpPr/>
              <p:nvPr/>
            </p:nvCxnSpPr>
            <p:spPr>
              <a:xfrm flipV="1">
                <a:off x="2768163" y="4326948"/>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76BD0799-33DB-43DB-9B8B-02440A4BFBD6}"/>
                      </a:ext>
                    </a:extLst>
                  </p:cNvPr>
                  <p:cNvSpPr txBox="1"/>
                  <p:nvPr/>
                </p:nvSpPr>
                <p:spPr>
                  <a:xfrm>
                    <a:off x="3143444" y="463581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3143444" y="4635815"/>
                    <a:ext cx="539156" cy="330788"/>
                  </a:xfrm>
                  <a:prstGeom prst="rect">
                    <a:avLst/>
                  </a:prstGeom>
                  <a:blipFill rotWithShape="0">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ABDFAA19-70BA-4105-B664-6BB2315FDFCC}"/>
                      </a:ext>
                    </a:extLst>
                  </p:cNvPr>
                  <p:cNvSpPr txBox="1"/>
                  <p:nvPr/>
                </p:nvSpPr>
                <p:spPr>
                  <a:xfrm>
                    <a:off x="2498585" y="399374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2498585" y="3993749"/>
                    <a:ext cx="539156" cy="330788"/>
                  </a:xfrm>
                  <a:prstGeom prst="rect">
                    <a:avLst/>
                  </a:prstGeom>
                  <a:blipFill rotWithShape="0">
                    <a:blip r:embed="rId12"/>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AA6F3BE0-B211-4D1D-996C-A2BAE670DEF3}"/>
                      </a:ext>
                    </a:extLst>
                  </p:cNvPr>
                  <p:cNvSpPr txBox="1"/>
                  <p:nvPr/>
                </p:nvSpPr>
                <p:spPr>
                  <a:xfrm>
                    <a:off x="2313661" y="4649377"/>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2313661" y="4649377"/>
                    <a:ext cx="539156" cy="369332"/>
                  </a:xfrm>
                  <a:prstGeom prst="rect">
                    <a:avLst/>
                  </a:prstGeom>
                  <a:blipFill rotWithShape="0">
                    <a:blip r:embed="rId13"/>
                    <a:stretch>
                      <a:fillRect/>
                    </a:stretch>
                  </a:blipFill>
                </p:spPr>
                <p:txBody>
                  <a:bodyPr/>
                  <a:lstStyle/>
                  <a:p>
                    <a:r>
                      <a:rPr lang="ko-KR" altLang="en-US">
                        <a:noFill/>
                      </a:rPr>
                      <a:t> </a:t>
                    </a:r>
                  </a:p>
                </p:txBody>
              </p:sp>
            </mc:Fallback>
          </mc:AlternateContent>
          <p:grpSp>
            <p:nvGrpSpPr>
              <p:cNvPr id="85" name="그룹 84">
                <a:extLst>
                  <a:ext uri="{FF2B5EF4-FFF2-40B4-BE49-F238E27FC236}">
                    <a16:creationId xmlns:a16="http://schemas.microsoft.com/office/drawing/2014/main" id="{4F06F7C5-F141-4757-904A-DEB1C14AAF55}"/>
                  </a:ext>
                </a:extLst>
              </p:cNvPr>
              <p:cNvGrpSpPr/>
              <p:nvPr/>
            </p:nvGrpSpPr>
            <p:grpSpPr>
              <a:xfrm>
                <a:off x="3414840" y="2260270"/>
                <a:ext cx="2133929" cy="2605964"/>
                <a:chOff x="3507755" y="1522667"/>
                <a:chExt cx="2133929" cy="2605964"/>
              </a:xfrm>
            </p:grpSpPr>
            <p:cxnSp>
              <p:nvCxnSpPr>
                <p:cNvPr id="98" name="직선 연결선 97">
                  <a:extLst>
                    <a:ext uri="{FF2B5EF4-FFF2-40B4-BE49-F238E27FC236}">
                      <a16:creationId xmlns:a16="http://schemas.microsoft.com/office/drawing/2014/main" id="{703331AC-7435-4AAE-BECE-678564E58498}"/>
                    </a:ext>
                  </a:extLst>
                </p:cNvPr>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직선 연결선 98">
                  <a:extLst>
                    <a:ext uri="{FF2B5EF4-FFF2-40B4-BE49-F238E27FC236}">
                      <a16:creationId xmlns:a16="http://schemas.microsoft.com/office/drawing/2014/main" id="{1CF2C3D1-ED67-43E9-A4AA-A894C86F3AD4}"/>
                    </a:ext>
                  </a:extLst>
                </p:cNvPr>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직선 연결선 99">
                  <a:extLst>
                    <a:ext uri="{FF2B5EF4-FFF2-40B4-BE49-F238E27FC236}">
                      <a16:creationId xmlns:a16="http://schemas.microsoft.com/office/drawing/2014/main" id="{3A7A97B0-C70F-4C95-8DF4-7200D83DD6E8}"/>
                    </a:ext>
                  </a:extLst>
                </p:cNvPr>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직선 화살표 연결선 100">
                  <a:extLst>
                    <a:ext uri="{FF2B5EF4-FFF2-40B4-BE49-F238E27FC236}">
                      <a16:creationId xmlns:a16="http://schemas.microsoft.com/office/drawing/2014/main" id="{E84C1F3C-18E7-476A-A745-24FF02B76571}"/>
                    </a:ext>
                  </a:extLst>
                </p:cNvPr>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직선 화살표 연결선 101">
                  <a:extLst>
                    <a:ext uri="{FF2B5EF4-FFF2-40B4-BE49-F238E27FC236}">
                      <a16:creationId xmlns:a16="http://schemas.microsoft.com/office/drawing/2014/main" id="{3546C3EB-C1DE-4D5F-874E-FA633E8C7DE1}"/>
                    </a:ext>
                  </a:extLst>
                </p:cNvPr>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직선 연결선 102">
                  <a:extLst>
                    <a:ext uri="{FF2B5EF4-FFF2-40B4-BE49-F238E27FC236}">
                      <a16:creationId xmlns:a16="http://schemas.microsoft.com/office/drawing/2014/main" id="{04D7A7BE-6E05-4849-899D-38F37F95EC07}"/>
                    </a:ext>
                  </a:extLst>
                </p:cNvPr>
                <p:cNvCxnSpPr>
                  <a:stCxn id="95" idx="4"/>
                </p:cNvCxnSpPr>
                <p:nvPr/>
              </p:nvCxnSpPr>
              <p:spPr>
                <a:xfrm rot="20123720">
                  <a:off x="3800554"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직선 연결선 103">
                  <a:extLst>
                    <a:ext uri="{FF2B5EF4-FFF2-40B4-BE49-F238E27FC236}">
                      <a16:creationId xmlns:a16="http://schemas.microsoft.com/office/drawing/2014/main" id="{6DDE2235-C94C-404B-8D6A-D9A5A3D53494}"/>
                    </a:ext>
                  </a:extLst>
                </p:cNvPr>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직선 연결선 104">
                  <a:extLst>
                    <a:ext uri="{FF2B5EF4-FFF2-40B4-BE49-F238E27FC236}">
                      <a16:creationId xmlns:a16="http://schemas.microsoft.com/office/drawing/2014/main" id="{5B18109F-E9FE-4BD7-9CC0-738E91CD3BC5}"/>
                    </a:ext>
                  </a:extLst>
                </p:cNvPr>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직선 연결선 105">
                  <a:extLst>
                    <a:ext uri="{FF2B5EF4-FFF2-40B4-BE49-F238E27FC236}">
                      <a16:creationId xmlns:a16="http://schemas.microsoft.com/office/drawing/2014/main" id="{8214C12E-E1D7-417E-B8CF-F67075910F3A}"/>
                    </a:ext>
                  </a:extLst>
                </p:cNvPr>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그룹 85">
                <a:extLst>
                  <a:ext uri="{FF2B5EF4-FFF2-40B4-BE49-F238E27FC236}">
                    <a16:creationId xmlns:a16="http://schemas.microsoft.com/office/drawing/2014/main" id="{F1BBF10A-341C-4BB8-91B5-14C87FF27C04}"/>
                  </a:ext>
                </a:extLst>
              </p:cNvPr>
              <p:cNvGrpSpPr/>
              <p:nvPr/>
            </p:nvGrpSpPr>
            <p:grpSpPr>
              <a:xfrm>
                <a:off x="3456191" y="2784100"/>
                <a:ext cx="240165" cy="240165"/>
                <a:chOff x="5886449" y="1917058"/>
                <a:chExt cx="720000" cy="720000"/>
              </a:xfrm>
            </p:grpSpPr>
            <p:sp>
              <p:nvSpPr>
                <p:cNvPr id="95" name="타원 94">
                  <a:extLst>
                    <a:ext uri="{FF2B5EF4-FFF2-40B4-BE49-F238E27FC236}">
                      <a16:creationId xmlns:a16="http://schemas.microsoft.com/office/drawing/2014/main" id="{2D48B5EE-1F33-40BF-B1A5-824729C705AB}"/>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원형 58">
                  <a:extLst>
                    <a:ext uri="{FF2B5EF4-FFF2-40B4-BE49-F238E27FC236}">
                      <a16:creationId xmlns:a16="http://schemas.microsoft.com/office/drawing/2014/main" id="{272BADD9-DF05-4A5F-9548-AD3EA910517A}"/>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7" name="원형 59">
                  <a:extLst>
                    <a:ext uri="{FF2B5EF4-FFF2-40B4-BE49-F238E27FC236}">
                      <a16:creationId xmlns:a16="http://schemas.microsoft.com/office/drawing/2014/main" id="{18DF0413-53C4-4701-AD96-39082F4231CC}"/>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cxnSp>
          <p:nvCxnSpPr>
            <p:cNvPr id="50" name="직선 화살표 연결선 49">
              <a:extLst>
                <a:ext uri="{FF2B5EF4-FFF2-40B4-BE49-F238E27FC236}">
                  <a16:creationId xmlns:a16="http://schemas.microsoft.com/office/drawing/2014/main" id="{651451F9-3417-4798-8F1A-B4A106B380C2}"/>
                </a:ext>
              </a:extLst>
            </p:cNvPr>
            <p:cNvCxnSpPr>
              <a:cxnSpLocks/>
              <a:stCxn id="97" idx="1"/>
            </p:cNvCxnSpPr>
            <p:nvPr/>
          </p:nvCxnSpPr>
          <p:spPr>
            <a:xfrm>
              <a:off x="2093703" y="2900587"/>
              <a:ext cx="702162" cy="1859979"/>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직선 화살표 연결선 120">
              <a:extLst>
                <a:ext uri="{FF2B5EF4-FFF2-40B4-BE49-F238E27FC236}">
                  <a16:creationId xmlns:a16="http://schemas.microsoft.com/office/drawing/2014/main" id="{AA3BE65B-0EB0-4A1A-B51F-8C9F18EFD42D}"/>
                </a:ext>
              </a:extLst>
            </p:cNvPr>
            <p:cNvCxnSpPr>
              <a:cxnSpLocks/>
            </p:cNvCxnSpPr>
            <p:nvPr/>
          </p:nvCxnSpPr>
          <p:spPr>
            <a:xfrm flipV="1">
              <a:off x="2088912" y="2760508"/>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직선 화살표 연결선 122">
              <a:extLst>
                <a:ext uri="{FF2B5EF4-FFF2-40B4-BE49-F238E27FC236}">
                  <a16:creationId xmlns:a16="http://schemas.microsoft.com/office/drawing/2014/main" id="{32BC400E-6BA3-4B2B-B6AC-39D021400D53}"/>
                </a:ext>
              </a:extLst>
            </p:cNvPr>
            <p:cNvCxnSpPr>
              <a:cxnSpLocks/>
            </p:cNvCxnSpPr>
            <p:nvPr/>
          </p:nvCxnSpPr>
          <p:spPr>
            <a:xfrm flipV="1">
              <a:off x="2602926" y="4826245"/>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직선 화살표 연결선 123">
              <a:extLst>
                <a:ext uri="{FF2B5EF4-FFF2-40B4-BE49-F238E27FC236}">
                  <a16:creationId xmlns:a16="http://schemas.microsoft.com/office/drawing/2014/main" id="{6B00386C-FF74-48E8-B997-90E1901EC101}"/>
                </a:ext>
              </a:extLst>
            </p:cNvPr>
            <p:cNvCxnSpPr>
              <a:cxnSpLocks/>
            </p:cNvCxnSpPr>
            <p:nvPr/>
          </p:nvCxnSpPr>
          <p:spPr>
            <a:xfrm flipV="1">
              <a:off x="3335985" y="4218236"/>
              <a:ext cx="768679" cy="1"/>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8" name="원호 127">
              <a:extLst>
                <a:ext uri="{FF2B5EF4-FFF2-40B4-BE49-F238E27FC236}">
                  <a16:creationId xmlns:a16="http://schemas.microsoft.com/office/drawing/2014/main" id="{06EE721D-2141-4E8A-98FD-C224C5CAA8A1}"/>
                </a:ext>
              </a:extLst>
            </p:cNvPr>
            <p:cNvSpPr/>
            <p:nvPr/>
          </p:nvSpPr>
          <p:spPr>
            <a:xfrm>
              <a:off x="2364630" y="2628768"/>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9" name="원호 128">
              <a:extLst>
                <a:ext uri="{FF2B5EF4-FFF2-40B4-BE49-F238E27FC236}">
                  <a16:creationId xmlns:a16="http://schemas.microsoft.com/office/drawing/2014/main" id="{89BB8743-5C0B-45CD-9BA5-E718CC8BF4A3}"/>
                </a:ext>
              </a:extLst>
            </p:cNvPr>
            <p:cNvSpPr/>
            <p:nvPr/>
          </p:nvSpPr>
          <p:spPr>
            <a:xfrm>
              <a:off x="2980495" y="4669417"/>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30" name="원호 129">
              <a:extLst>
                <a:ext uri="{FF2B5EF4-FFF2-40B4-BE49-F238E27FC236}">
                  <a16:creationId xmlns:a16="http://schemas.microsoft.com/office/drawing/2014/main" id="{7A76C0EE-DC91-4A82-8A5E-755AA8AC57A1}"/>
                </a:ext>
              </a:extLst>
            </p:cNvPr>
            <p:cNvSpPr/>
            <p:nvPr/>
          </p:nvSpPr>
          <p:spPr>
            <a:xfrm>
              <a:off x="3774642" y="4020861"/>
              <a:ext cx="103353" cy="412461"/>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31" name="직사각형 130">
                  <a:extLst>
                    <a:ext uri="{FF2B5EF4-FFF2-40B4-BE49-F238E27FC236}">
                      <a16:creationId xmlns:a16="http://schemas.microsoft.com/office/drawing/2014/main" id="{EECC9D81-12E1-4575-8FEF-B6EED6D3DAA5}"/>
                    </a:ext>
                  </a:extLst>
                </p:cNvPr>
                <p:cNvSpPr/>
                <p:nvPr/>
              </p:nvSpPr>
              <p:spPr>
                <a:xfrm>
                  <a:off x="2413772" y="2459021"/>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131" name="직사각형 130">
                  <a:extLst>
                    <a:ext uri="{FF2B5EF4-FFF2-40B4-BE49-F238E27FC236}">
                      <a16:creationId xmlns:a16="http://schemas.microsoft.com/office/drawing/2014/main" id="{EECC9D81-12E1-4575-8FEF-B6EED6D3DAA5}"/>
                    </a:ext>
                  </a:extLst>
                </p:cNvPr>
                <p:cNvSpPr>
                  <a:spLocks noRot="1" noChangeAspect="1" noMove="1" noResize="1" noEditPoints="1" noAdjustHandles="1" noChangeArrowheads="1" noChangeShapeType="1" noTextEdit="1"/>
                </p:cNvSpPr>
                <p:nvPr/>
              </p:nvSpPr>
              <p:spPr>
                <a:xfrm>
                  <a:off x="2413772" y="2459021"/>
                  <a:ext cx="393056" cy="369332"/>
                </a:xfrm>
                <a:prstGeom prst="rect">
                  <a:avLst/>
                </a:prstGeom>
                <a:blipFill>
                  <a:blip r:embed="rId1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2" name="직사각형 131">
                  <a:extLst>
                    <a:ext uri="{FF2B5EF4-FFF2-40B4-BE49-F238E27FC236}">
                      <a16:creationId xmlns:a16="http://schemas.microsoft.com/office/drawing/2014/main" id="{B6400512-EF00-4D10-8193-C6EB470B7693}"/>
                    </a:ext>
                  </a:extLst>
                </p:cNvPr>
                <p:cNvSpPr/>
                <p:nvPr/>
              </p:nvSpPr>
              <p:spPr>
                <a:xfrm>
                  <a:off x="3811603" y="3870071"/>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132" name="직사각형 131">
                  <a:extLst>
                    <a:ext uri="{FF2B5EF4-FFF2-40B4-BE49-F238E27FC236}">
                      <a16:creationId xmlns:a16="http://schemas.microsoft.com/office/drawing/2014/main" id="{B6400512-EF00-4D10-8193-C6EB470B7693}"/>
                    </a:ext>
                  </a:extLst>
                </p:cNvPr>
                <p:cNvSpPr>
                  <a:spLocks noRot="1" noChangeAspect="1" noMove="1" noResize="1" noEditPoints="1" noAdjustHandles="1" noChangeArrowheads="1" noChangeShapeType="1" noTextEdit="1"/>
                </p:cNvSpPr>
                <p:nvPr/>
              </p:nvSpPr>
              <p:spPr>
                <a:xfrm>
                  <a:off x="3811603" y="3870071"/>
                  <a:ext cx="393056" cy="369332"/>
                </a:xfrm>
                <a:prstGeom prst="rect">
                  <a:avLst/>
                </a:prstGeom>
                <a:blipFill>
                  <a:blip r:embed="rId1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3" name="직사각형 132">
                  <a:extLst>
                    <a:ext uri="{FF2B5EF4-FFF2-40B4-BE49-F238E27FC236}">
                      <a16:creationId xmlns:a16="http://schemas.microsoft.com/office/drawing/2014/main" id="{58A05D32-657E-4903-97D1-CE53FC637E93}"/>
                    </a:ext>
                  </a:extLst>
                </p:cNvPr>
                <p:cNvSpPr/>
                <p:nvPr/>
              </p:nvSpPr>
              <p:spPr>
                <a:xfrm>
                  <a:off x="3031012" y="4494177"/>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133" name="직사각형 132">
                  <a:extLst>
                    <a:ext uri="{FF2B5EF4-FFF2-40B4-BE49-F238E27FC236}">
                      <a16:creationId xmlns:a16="http://schemas.microsoft.com/office/drawing/2014/main" id="{58A05D32-657E-4903-97D1-CE53FC637E93}"/>
                    </a:ext>
                  </a:extLst>
                </p:cNvPr>
                <p:cNvSpPr>
                  <a:spLocks noRot="1" noChangeAspect="1" noMove="1" noResize="1" noEditPoints="1" noAdjustHandles="1" noChangeArrowheads="1" noChangeShapeType="1" noTextEdit="1"/>
                </p:cNvSpPr>
                <p:nvPr/>
              </p:nvSpPr>
              <p:spPr>
                <a:xfrm>
                  <a:off x="3031012" y="4494177"/>
                  <a:ext cx="393056" cy="369332"/>
                </a:xfrm>
                <a:prstGeom prst="rect">
                  <a:avLst/>
                </a:prstGeom>
                <a:blipFill>
                  <a:blip r:embed="rId16"/>
                  <a:stretch>
                    <a:fillRect/>
                  </a:stretch>
                </a:blipFill>
              </p:spPr>
              <p:txBody>
                <a:bodyPr/>
                <a:lstStyle/>
                <a:p>
                  <a:r>
                    <a:rPr lang="ko-KR" altLang="en-US">
                      <a:noFill/>
                    </a:rPr>
                    <a:t> </a:t>
                  </a:r>
                </a:p>
              </p:txBody>
            </p:sp>
          </mc:Fallback>
        </mc:AlternateContent>
        <p:cxnSp>
          <p:nvCxnSpPr>
            <p:cNvPr id="144" name="직선 화살표 연결선 143">
              <a:extLst>
                <a:ext uri="{FF2B5EF4-FFF2-40B4-BE49-F238E27FC236}">
                  <a16:creationId xmlns:a16="http://schemas.microsoft.com/office/drawing/2014/main" id="{CAA4DB8E-D08B-4649-A444-10C01D69FB55}"/>
                </a:ext>
              </a:extLst>
            </p:cNvPr>
            <p:cNvCxnSpPr>
              <a:cxnSpLocks/>
              <a:stCxn id="95" idx="5"/>
            </p:cNvCxnSpPr>
            <p:nvPr/>
          </p:nvCxnSpPr>
          <p:spPr>
            <a:xfrm>
              <a:off x="2178614" y="2865416"/>
              <a:ext cx="1349041" cy="1265980"/>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0" name="직사각형 149">
              <a:extLst>
                <a:ext uri="{FF2B5EF4-FFF2-40B4-BE49-F238E27FC236}">
                  <a16:creationId xmlns:a16="http://schemas.microsoft.com/office/drawing/2014/main" id="{E3693815-30FE-4079-AECA-0EA359C3B251}"/>
                </a:ext>
              </a:extLst>
            </p:cNvPr>
            <p:cNvSpPr/>
            <p:nvPr/>
          </p:nvSpPr>
          <p:spPr>
            <a:xfrm>
              <a:off x="2870048" y="3285597"/>
              <a:ext cx="638123" cy="646331"/>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a:solidFill>
                    <a:schemeClr val="bg1">
                      <a:lumMod val="50000"/>
                    </a:schemeClr>
                  </a:solidFill>
                  <a:latin typeface="Cambria Math" panose="02040503050406030204" pitchFamily="18" charset="0"/>
                  <a:ea typeface="Cambria Math" panose="02040503050406030204" pitchFamily="18" charset="0"/>
                </a:rPr>
                <a:t>G</a:t>
              </a:r>
              <a:r>
                <a:rPr lang="en-US" altLang="ko-KR" sz="1200" b="1" i="1" dirty="0">
                  <a:solidFill>
                    <a:schemeClr val="bg1">
                      <a:lumMod val="50000"/>
                    </a:schemeClr>
                  </a:solidFill>
                  <a:latin typeface="Cambria Math" panose="02040503050406030204" pitchFamily="18" charset="0"/>
                  <a:ea typeface="Cambria Math" panose="02040503050406030204" pitchFamily="18" charset="0"/>
                </a:rPr>
                <a:t>L</a:t>
              </a:r>
              <a:endParaRPr lang="ko-KR" altLang="en-US" sz="1200" b="1" i="1" dirty="0">
                <a:solidFill>
                  <a:schemeClr val="bg1">
                    <a:lumMod val="50000"/>
                  </a:schemeClr>
                </a:solidFill>
                <a:latin typeface="Cambria Math" panose="02040503050406030204" pitchFamily="18" charset="0"/>
              </a:endParaRPr>
            </a:p>
            <a:p>
              <a:endParaRPr lang="ko-KR" altLang="en-US" b="1" i="1" dirty="0">
                <a:solidFill>
                  <a:schemeClr val="bg1">
                    <a:lumMod val="50000"/>
                  </a:schemeClr>
                </a:solidFill>
                <a:latin typeface="Cambria Math" panose="02040503050406030204" pitchFamily="18" charset="0"/>
              </a:endParaRPr>
            </a:p>
          </p:txBody>
        </p:sp>
        <p:sp>
          <p:nvSpPr>
            <p:cNvPr id="151" name="직사각형 150">
              <a:extLst>
                <a:ext uri="{FF2B5EF4-FFF2-40B4-BE49-F238E27FC236}">
                  <a16:creationId xmlns:a16="http://schemas.microsoft.com/office/drawing/2014/main" id="{E9F42269-0180-454C-87F0-2E35EEC1CA84}"/>
                </a:ext>
              </a:extLst>
            </p:cNvPr>
            <p:cNvSpPr/>
            <p:nvPr/>
          </p:nvSpPr>
          <p:spPr>
            <a:xfrm>
              <a:off x="1691356" y="3600587"/>
              <a:ext cx="650947" cy="646331"/>
            </a:xfrm>
            <a:prstGeom prst="rect">
              <a:avLst/>
            </a:prstGeom>
          </p:spPr>
          <p:txBody>
            <a:bodyPr wrap="none">
              <a:spAutoFit/>
            </a:bodyPr>
            <a:lstStyle/>
            <a:p>
              <a:r>
                <a:rPr lang="en-US" altLang="ko-KR" b="1" i="1" dirty="0">
                  <a:solidFill>
                    <a:srgbClr val="002060"/>
                  </a:solidFill>
                  <a:latin typeface="Cambria Math" panose="02040503050406030204" pitchFamily="18" charset="0"/>
                  <a:ea typeface="Cambria Math" panose="02040503050406030204" pitchFamily="18" charset="0"/>
                </a:rPr>
                <a:t>R*G</a:t>
              </a:r>
              <a:r>
                <a:rPr lang="en-US" altLang="ko-KR" sz="1200" b="1" i="1" dirty="0">
                  <a:solidFill>
                    <a:srgbClr val="002060"/>
                  </a:solidFill>
                  <a:latin typeface="Cambria Math" panose="02040503050406030204" pitchFamily="18" charset="0"/>
                  <a:ea typeface="Cambria Math" panose="02040503050406030204" pitchFamily="18" charset="0"/>
                </a:rPr>
                <a:t>R</a:t>
              </a:r>
              <a:endParaRPr lang="ko-KR" altLang="en-US" b="1" i="1" dirty="0">
                <a:solidFill>
                  <a:srgbClr val="002060"/>
                </a:solidFill>
                <a:latin typeface="Cambria Math" panose="02040503050406030204" pitchFamily="18" charset="0"/>
              </a:endParaRPr>
            </a:p>
            <a:p>
              <a:endParaRPr lang="ko-KR" altLang="en-US" b="1" i="1" dirty="0">
                <a:solidFill>
                  <a:srgbClr val="002060"/>
                </a:solidFill>
                <a:latin typeface="Cambria Math" panose="02040503050406030204" pitchFamily="18" charset="0"/>
              </a:endParaRPr>
            </a:p>
          </p:txBody>
        </p:sp>
      </p:grpSp>
      <mc:AlternateContent xmlns:mc="http://schemas.openxmlformats.org/markup-compatibility/2006" xmlns:a14="http://schemas.microsoft.com/office/drawing/2010/main">
        <mc:Choice Requires="a14">
          <p:sp>
            <p:nvSpPr>
              <p:cNvPr id="152" name="직사각형 151">
                <a:extLst>
                  <a:ext uri="{FF2B5EF4-FFF2-40B4-BE49-F238E27FC236}">
                    <a16:creationId xmlns:a16="http://schemas.microsoft.com/office/drawing/2014/main" id="{AE2E9CD9-F40D-4D3D-9F26-7A3D0422B758}"/>
                  </a:ext>
                </a:extLst>
              </p:cNvPr>
              <p:cNvSpPr/>
              <p:nvPr/>
            </p:nvSpPr>
            <p:spPr>
              <a:xfrm>
                <a:off x="7343443" y="4451594"/>
                <a:ext cx="3982500" cy="527773"/>
              </a:xfrm>
              <a:prstGeom prst="rect">
                <a:avLst/>
              </a:prstGeom>
            </p:spPr>
            <p:txBody>
              <a:bodyPr wrap="none">
                <a:spAutoFit/>
              </a:bodyPr>
              <a:lstStyle/>
              <a:p>
                <a:r>
                  <a:rPr lang="en-US" altLang="ko-KR" sz="1600" b="1" i="1" dirty="0">
                    <a:latin typeface="Cambria Math" panose="02040503050406030204" pitchFamily="18" charset="0"/>
                    <a:ea typeface="Cambria Math" panose="02040503050406030204" pitchFamily="18" charset="0"/>
                  </a:rPr>
                  <a:t>R </a:t>
                </a:r>
                <a:r>
                  <a:rPr lang="en-US" altLang="ko-KR" sz="1600" dirty="0">
                    <a:effectLst/>
                    <a:latin typeface="나눔고딕"/>
                    <a:cs typeface="Times New Roman" panose="02020603050405020304" pitchFamily="18" charset="0"/>
                  </a:rPr>
                  <a:t>=</a:t>
                </a:r>
                <a14:m>
                  <m:oMath xmlns:m="http://schemas.openxmlformats.org/officeDocument/2006/math">
                    <m:d>
                      <m:dPr>
                        <m:ctrlPr>
                          <a:rPr lang="ko-KR" altLang="ko-KR" sz="1600" i="1">
                            <a:effectLst/>
                            <a:latin typeface="Cambria Math" panose="02040503050406030204" pitchFamily="18" charset="0"/>
                            <a:ea typeface="Cambria Math" panose="02040503050406030204" pitchFamily="18" charset="0"/>
                          </a:rPr>
                        </m:ctrlPr>
                      </m:dPr>
                      <m:e>
                        <m:m>
                          <m:mPr>
                            <m:mcs>
                              <m:mc>
                                <m:mcPr>
                                  <m:count m:val="2"/>
                                  <m:mcJc m:val="center"/>
                                </m:mcPr>
                              </m:mc>
                            </m:mcs>
                            <m:ctrlPr>
                              <a:rPr lang="ko-KR" altLang="ko-KR" sz="1600" i="1">
                                <a:effectLst/>
                                <a:latin typeface="Cambria Math" panose="02040503050406030204" pitchFamily="18" charset="0"/>
                                <a:ea typeface="Cambria Math" panose="02040503050406030204" pitchFamily="18" charset="0"/>
                              </a:rPr>
                            </m:ctrlPr>
                          </m:mPr>
                          <m:mr>
                            <m:e>
                              <m:r>
                                <a:rPr lang="en-US" altLang="ko-KR" sz="1600" i="1">
                                  <a:effectLst/>
                                  <a:latin typeface="Cambria Math" panose="02040503050406030204" pitchFamily="18" charset="0"/>
                                  <a:ea typeface="나눔고딕"/>
                                  <a:cs typeface="Times New Roman" panose="02020603050405020304" pitchFamily="18" charset="0"/>
                                </a:rPr>
                                <m:t>𝑐𝑜𝑠</m:t>
                              </m:r>
                              <m:r>
                                <a:rPr lang="en-US" altLang="ko-KR" sz="1600" i="1">
                                  <a:effectLst/>
                                  <a:latin typeface="Cambria Math" panose="02040503050406030204" pitchFamily="18" charset="0"/>
                                  <a:ea typeface="나눔고딕"/>
                                  <a:cs typeface="Times New Roman" panose="02020603050405020304" pitchFamily="18" charset="0"/>
                                </a:rPr>
                                <m:t>𝜃</m:t>
                              </m:r>
                            </m:e>
                            <m:e>
                              <m:r>
                                <a:rPr lang="en-US" altLang="ko-KR" sz="1600" i="1">
                                  <a:effectLst/>
                                  <a:latin typeface="Cambria Math" panose="02040503050406030204" pitchFamily="18" charset="0"/>
                                  <a:ea typeface="나눔고딕"/>
                                  <a:cs typeface="Times New Roman" panose="02020603050405020304" pitchFamily="18" charset="0"/>
                                </a:rPr>
                                <m:t>−</m:t>
                              </m:r>
                              <m:r>
                                <a:rPr lang="en-US" altLang="ko-KR" sz="1600" i="1">
                                  <a:effectLst/>
                                  <a:latin typeface="Cambria Math" panose="02040503050406030204" pitchFamily="18" charset="0"/>
                                  <a:ea typeface="나눔고딕"/>
                                  <a:cs typeface="Times New Roman" panose="02020603050405020304" pitchFamily="18" charset="0"/>
                                </a:rPr>
                                <m:t>𝑠𝑖𝑛</m:t>
                              </m:r>
                              <m:r>
                                <a:rPr lang="en-US" altLang="ko-KR" sz="1600" i="1">
                                  <a:effectLst/>
                                  <a:latin typeface="Cambria Math" panose="02040503050406030204" pitchFamily="18" charset="0"/>
                                  <a:ea typeface="나눔고딕"/>
                                  <a:cs typeface="Times New Roman" panose="02020603050405020304" pitchFamily="18" charset="0"/>
                                </a:rPr>
                                <m:t>𝜃</m:t>
                              </m:r>
                            </m:e>
                          </m:mr>
                          <m:mr>
                            <m:e>
                              <m:r>
                                <a:rPr lang="en-US" altLang="ko-KR" sz="1600" i="1">
                                  <a:effectLst/>
                                  <a:latin typeface="Cambria Math" panose="02040503050406030204" pitchFamily="18" charset="0"/>
                                  <a:ea typeface="나눔고딕"/>
                                  <a:cs typeface="Times New Roman" panose="02020603050405020304" pitchFamily="18" charset="0"/>
                                </a:rPr>
                                <m:t>𝑠𝑖𝑛</m:t>
                              </m:r>
                              <m:r>
                                <a:rPr lang="en-US" altLang="ko-KR" sz="1600" i="1">
                                  <a:effectLst/>
                                  <a:latin typeface="Cambria Math" panose="02040503050406030204" pitchFamily="18" charset="0"/>
                                  <a:ea typeface="나눔고딕"/>
                                  <a:cs typeface="Times New Roman" panose="02020603050405020304" pitchFamily="18" charset="0"/>
                                </a:rPr>
                                <m:t>𝜃</m:t>
                              </m:r>
                            </m:e>
                            <m:e>
                              <m:r>
                                <a:rPr lang="en-US" altLang="ko-KR" sz="1600" i="1">
                                  <a:effectLst/>
                                  <a:latin typeface="Cambria Math" panose="02040503050406030204" pitchFamily="18" charset="0"/>
                                  <a:ea typeface="나눔고딕"/>
                                  <a:cs typeface="Times New Roman" panose="02020603050405020304" pitchFamily="18" charset="0"/>
                                </a:rPr>
                                <m:t>𝑐𝑜𝑠</m:t>
                              </m:r>
                              <m:r>
                                <a:rPr lang="en-US" altLang="ko-KR" sz="1600" i="1">
                                  <a:effectLst/>
                                  <a:latin typeface="Cambria Math" panose="02040503050406030204" pitchFamily="18" charset="0"/>
                                  <a:ea typeface="나눔고딕"/>
                                  <a:cs typeface="Times New Roman" panose="02020603050405020304" pitchFamily="18" charset="0"/>
                                </a:rPr>
                                <m:t>𝜃</m:t>
                              </m:r>
                            </m:e>
                          </m:mr>
                        </m:m>
                      </m:e>
                    </m:d>
                  </m:oMath>
                </a14:m>
                <a:r>
                  <a:rPr lang="ko-KR" altLang="en-US" sz="1600" dirty="0"/>
                  <a:t> </a:t>
                </a:r>
                <a:r>
                  <a:rPr lang="en-US" altLang="ko-KR" sz="1600" dirty="0"/>
                  <a:t>is the rotation matrix </a:t>
                </a:r>
                <a:endParaRPr lang="ko-KR" altLang="en-US" sz="1600" dirty="0"/>
              </a:p>
            </p:txBody>
          </p:sp>
        </mc:Choice>
        <mc:Fallback xmlns="">
          <p:sp>
            <p:nvSpPr>
              <p:cNvPr id="152" name="직사각형 151">
                <a:extLst>
                  <a:ext uri="{FF2B5EF4-FFF2-40B4-BE49-F238E27FC236}">
                    <a16:creationId xmlns:a16="http://schemas.microsoft.com/office/drawing/2014/main" id="{AE2E9CD9-F40D-4D3D-9F26-7A3D0422B758}"/>
                  </a:ext>
                </a:extLst>
              </p:cNvPr>
              <p:cNvSpPr>
                <a:spLocks noRot="1" noChangeAspect="1" noMove="1" noResize="1" noEditPoints="1" noAdjustHandles="1" noChangeArrowheads="1" noChangeShapeType="1" noTextEdit="1"/>
              </p:cNvSpPr>
              <p:nvPr/>
            </p:nvSpPr>
            <p:spPr>
              <a:xfrm>
                <a:off x="7343443" y="4451594"/>
                <a:ext cx="3982500" cy="527773"/>
              </a:xfrm>
              <a:prstGeom prst="rect">
                <a:avLst/>
              </a:prstGeom>
              <a:blipFill>
                <a:blip r:embed="rId17"/>
                <a:stretch>
                  <a:fillRect l="-919" b="-1149"/>
                </a:stretch>
              </a:blipFill>
            </p:spPr>
            <p:txBody>
              <a:bodyPr/>
              <a:lstStyle/>
              <a:p>
                <a:r>
                  <a:rPr lang="ko-KR" altLang="en-US">
                    <a:noFill/>
                  </a:rPr>
                  <a:t> </a:t>
                </a:r>
              </a:p>
            </p:txBody>
          </p:sp>
        </mc:Fallback>
      </mc:AlternateContent>
      <p:grpSp>
        <p:nvGrpSpPr>
          <p:cNvPr id="2" name="그룹 1">
            <a:extLst>
              <a:ext uri="{FF2B5EF4-FFF2-40B4-BE49-F238E27FC236}">
                <a16:creationId xmlns:a16="http://schemas.microsoft.com/office/drawing/2014/main" id="{F00ADD6B-9131-4E0F-A863-ACFFD606AEA9}"/>
              </a:ext>
            </a:extLst>
          </p:cNvPr>
          <p:cNvGrpSpPr/>
          <p:nvPr/>
        </p:nvGrpSpPr>
        <p:grpSpPr>
          <a:xfrm>
            <a:off x="-3597" y="2471151"/>
            <a:ext cx="2974001" cy="3332107"/>
            <a:chOff x="-3597" y="1621299"/>
            <a:chExt cx="2974001" cy="3332107"/>
          </a:xfrm>
        </p:grpSpPr>
        <p:sp>
          <p:nvSpPr>
            <p:cNvPr id="180" name="타원 179">
              <a:extLst>
                <a:ext uri="{FF2B5EF4-FFF2-40B4-BE49-F238E27FC236}">
                  <a16:creationId xmlns:a16="http://schemas.microsoft.com/office/drawing/2014/main" id="{0CCA38E1-7B97-4197-A6D7-862CD847CF6C}"/>
                </a:ext>
              </a:extLst>
            </p:cNvPr>
            <p:cNvSpPr/>
            <p:nvPr/>
          </p:nvSpPr>
          <p:spPr>
            <a:xfrm rot="1496278">
              <a:off x="1428697" y="2541745"/>
              <a:ext cx="240165" cy="240165"/>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2" name="직사각형 191">
              <a:extLst>
                <a:ext uri="{FF2B5EF4-FFF2-40B4-BE49-F238E27FC236}">
                  <a16:creationId xmlns:a16="http://schemas.microsoft.com/office/drawing/2014/main" id="{E305A68E-EA30-4393-8F64-FFF47361BFB4}"/>
                </a:ext>
              </a:extLst>
            </p:cNvPr>
            <p:cNvSpPr/>
            <p:nvPr/>
          </p:nvSpPr>
          <p:spPr>
            <a:xfrm>
              <a:off x="305126" y="4773406"/>
              <a:ext cx="2665278"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3" name="직선 연결선 192">
              <a:extLst>
                <a:ext uri="{FF2B5EF4-FFF2-40B4-BE49-F238E27FC236}">
                  <a16:creationId xmlns:a16="http://schemas.microsoft.com/office/drawing/2014/main" id="{15CC608F-17DC-45F2-8429-0C97642219FA}"/>
                </a:ext>
              </a:extLst>
            </p:cNvPr>
            <p:cNvCxnSpPr/>
            <p:nvPr/>
          </p:nvCxnSpPr>
          <p:spPr>
            <a:xfrm>
              <a:off x="310781" y="4773406"/>
              <a:ext cx="26596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0495DCA4-31E3-4109-9E63-BD5155F690D0}"/>
                    </a:ext>
                  </a:extLst>
                </p:cNvPr>
                <p:cNvSpPr txBox="1"/>
                <p:nvPr/>
              </p:nvSpPr>
              <p:spPr>
                <a:xfrm>
                  <a:off x="-3597" y="4439059"/>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77" name="TextBox 176">
                  <a:extLst>
                    <a:ext uri="{FF2B5EF4-FFF2-40B4-BE49-F238E27FC236}">
                      <a16:creationId xmlns:a16="http://schemas.microsoft.com/office/drawing/2014/main" id="{0495DCA4-31E3-4109-9E63-BD5155F690D0}"/>
                    </a:ext>
                  </a:extLst>
                </p:cNvPr>
                <p:cNvSpPr txBox="1">
                  <a:spLocks noRot="1" noChangeAspect="1" noMove="1" noResize="1" noEditPoints="1" noAdjustHandles="1" noChangeArrowheads="1" noChangeShapeType="1" noTextEdit="1"/>
                </p:cNvSpPr>
                <p:nvPr/>
              </p:nvSpPr>
              <p:spPr>
                <a:xfrm>
                  <a:off x="-3597" y="4439059"/>
                  <a:ext cx="539156" cy="369332"/>
                </a:xfrm>
                <a:prstGeom prst="rect">
                  <a:avLst/>
                </a:prstGeom>
                <a:blipFill>
                  <a:blip r:embed="rId1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77DE0F65-5E20-4465-9A5D-9AA7E3031AC8}"/>
                    </a:ext>
                  </a:extLst>
                </p:cNvPr>
                <p:cNvSpPr txBox="1"/>
                <p:nvPr/>
              </p:nvSpPr>
              <p:spPr>
                <a:xfrm>
                  <a:off x="2079198" y="24472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69" name="TextBox 168">
                  <a:extLst>
                    <a:ext uri="{FF2B5EF4-FFF2-40B4-BE49-F238E27FC236}">
                      <a16:creationId xmlns:a16="http://schemas.microsoft.com/office/drawing/2014/main" id="{77DE0F65-5E20-4465-9A5D-9AA7E3031AC8}"/>
                    </a:ext>
                  </a:extLst>
                </p:cNvPr>
                <p:cNvSpPr txBox="1">
                  <a:spLocks noRot="1" noChangeAspect="1" noMove="1" noResize="1" noEditPoints="1" noAdjustHandles="1" noChangeArrowheads="1" noChangeShapeType="1" noTextEdit="1"/>
                </p:cNvSpPr>
                <p:nvPr/>
              </p:nvSpPr>
              <p:spPr>
                <a:xfrm>
                  <a:off x="2079198" y="2447299"/>
                  <a:ext cx="539156" cy="330788"/>
                </a:xfrm>
                <a:prstGeom prst="rect">
                  <a:avLst/>
                </a:prstGeom>
                <a:blipFill>
                  <a:blip r:embed="rId1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A49DD34E-81D1-4384-A6FD-9AF39C488B64}"/>
                    </a:ext>
                  </a:extLst>
                </p:cNvPr>
                <p:cNvSpPr txBox="1"/>
                <p:nvPr/>
              </p:nvSpPr>
              <p:spPr>
                <a:xfrm rot="165796">
                  <a:off x="1287776" y="16212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70" name="TextBox 169">
                  <a:extLst>
                    <a:ext uri="{FF2B5EF4-FFF2-40B4-BE49-F238E27FC236}">
                      <a16:creationId xmlns:a16="http://schemas.microsoft.com/office/drawing/2014/main" id="{A49DD34E-81D1-4384-A6FD-9AF39C488B64}"/>
                    </a:ext>
                  </a:extLst>
                </p:cNvPr>
                <p:cNvSpPr txBox="1">
                  <a:spLocks noRot="1" noChangeAspect="1" noMove="1" noResize="1" noEditPoints="1" noAdjustHandles="1" noChangeArrowheads="1" noChangeShapeType="1" noTextEdit="1"/>
                </p:cNvSpPr>
                <p:nvPr/>
              </p:nvSpPr>
              <p:spPr>
                <a:xfrm rot="165796">
                  <a:off x="1287776" y="1621299"/>
                  <a:ext cx="539156" cy="330788"/>
                </a:xfrm>
                <a:prstGeom prst="rect">
                  <a:avLst/>
                </a:prstGeom>
                <a:blipFill>
                  <a:blip r:embed="rId20"/>
                  <a:stretch>
                    <a:fillRect b="-1864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FB4ED4B3-13C8-44BE-8DEA-E4D60FBB345A}"/>
                    </a:ext>
                  </a:extLst>
                </p:cNvPr>
                <p:cNvSpPr txBox="1"/>
                <p:nvPr/>
              </p:nvSpPr>
              <p:spPr>
                <a:xfrm>
                  <a:off x="1043046" y="219227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171" name="TextBox 170">
                  <a:extLst>
                    <a:ext uri="{FF2B5EF4-FFF2-40B4-BE49-F238E27FC236}">
                      <a16:creationId xmlns:a16="http://schemas.microsoft.com/office/drawing/2014/main" id="{FB4ED4B3-13C8-44BE-8DEA-E4D60FBB345A}"/>
                    </a:ext>
                  </a:extLst>
                </p:cNvPr>
                <p:cNvSpPr txBox="1">
                  <a:spLocks noRot="1" noChangeAspect="1" noMove="1" noResize="1" noEditPoints="1" noAdjustHandles="1" noChangeArrowheads="1" noChangeShapeType="1" noTextEdit="1"/>
                </p:cNvSpPr>
                <p:nvPr/>
              </p:nvSpPr>
              <p:spPr>
                <a:xfrm>
                  <a:off x="1043046" y="2192270"/>
                  <a:ext cx="539156" cy="330788"/>
                </a:xfrm>
                <a:prstGeom prst="rect">
                  <a:avLst/>
                </a:prstGeom>
                <a:blipFill>
                  <a:blip r:embed="rId21"/>
                  <a:stretch>
                    <a:fillRect b="-11111"/>
                  </a:stretch>
                </a:blipFill>
              </p:spPr>
              <p:txBody>
                <a:bodyPr/>
                <a:lstStyle/>
                <a:p>
                  <a:r>
                    <a:rPr lang="ko-KR" altLang="en-US">
                      <a:noFill/>
                    </a:rPr>
                    <a:t> </a:t>
                  </a:r>
                </a:p>
              </p:txBody>
            </p:sp>
          </mc:Fallback>
        </mc:AlternateContent>
        <p:grpSp>
          <p:nvGrpSpPr>
            <p:cNvPr id="196" name="그룹 195">
              <a:extLst>
                <a:ext uri="{FF2B5EF4-FFF2-40B4-BE49-F238E27FC236}">
                  <a16:creationId xmlns:a16="http://schemas.microsoft.com/office/drawing/2014/main" id="{6C033A07-9F62-44A3-864E-A63B8F8EBA98}"/>
                </a:ext>
              </a:extLst>
            </p:cNvPr>
            <p:cNvGrpSpPr/>
            <p:nvPr/>
          </p:nvGrpSpPr>
          <p:grpSpPr>
            <a:xfrm rot="20013530">
              <a:off x="129975" y="3664886"/>
              <a:ext cx="962251" cy="1194520"/>
              <a:chOff x="-98663" y="3267867"/>
              <a:chExt cx="962251" cy="1194520"/>
            </a:xfrm>
          </p:grpSpPr>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17A6D474-1927-4A3F-980C-AA54C96018D3}"/>
                      </a:ext>
                    </a:extLst>
                  </p:cNvPr>
                  <p:cNvSpPr txBox="1"/>
                  <p:nvPr/>
                </p:nvSpPr>
                <p:spPr>
                  <a:xfrm rot="1801384">
                    <a:off x="65898" y="326786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76" name="TextBox 175">
                    <a:extLst>
                      <a:ext uri="{FF2B5EF4-FFF2-40B4-BE49-F238E27FC236}">
                        <a16:creationId xmlns:a16="http://schemas.microsoft.com/office/drawing/2014/main" id="{17A6D474-1927-4A3F-980C-AA54C96018D3}"/>
                      </a:ext>
                    </a:extLst>
                  </p:cNvPr>
                  <p:cNvSpPr txBox="1">
                    <a:spLocks noRot="1" noChangeAspect="1" noMove="1" noResize="1" noEditPoints="1" noAdjustHandles="1" noChangeArrowheads="1" noChangeShapeType="1" noTextEdit="1"/>
                  </p:cNvSpPr>
                  <p:nvPr/>
                </p:nvSpPr>
                <p:spPr>
                  <a:xfrm rot="1801384">
                    <a:off x="65898" y="3267867"/>
                    <a:ext cx="539156" cy="330788"/>
                  </a:xfrm>
                  <a:prstGeom prst="rect">
                    <a:avLst/>
                  </a:prstGeom>
                  <a:blipFill>
                    <a:blip r:embed="rId22"/>
                    <a:stretch>
                      <a:fillRect b="-16393"/>
                    </a:stretch>
                  </a:blipFill>
                </p:spPr>
                <p:txBody>
                  <a:bodyPr/>
                  <a:lstStyle/>
                  <a:p>
                    <a:r>
                      <a:rPr lang="ko-KR" altLang="en-US">
                        <a:noFill/>
                      </a:rPr>
                      <a:t> </a:t>
                    </a:r>
                  </a:p>
                </p:txBody>
              </p:sp>
            </mc:Fallback>
          </mc:AlternateContent>
          <p:cxnSp>
            <p:nvCxnSpPr>
              <p:cNvPr id="173" name="직선 화살표 연결선 172">
                <a:extLst>
                  <a:ext uri="{FF2B5EF4-FFF2-40B4-BE49-F238E27FC236}">
                    <a16:creationId xmlns:a16="http://schemas.microsoft.com/office/drawing/2014/main" id="{EDEEF270-24D4-4E58-B009-EEDEE78BA240}"/>
                  </a:ext>
                </a:extLst>
              </p:cNvPr>
              <p:cNvCxnSpPr>
                <a:cxnSpLocks/>
              </p:cNvCxnSpPr>
              <p:nvPr/>
            </p:nvCxnSpPr>
            <p:spPr>
              <a:xfrm rot="1586470">
                <a:off x="-98663" y="4356945"/>
                <a:ext cx="677165" cy="10982"/>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74" name="직선 화살표 연결선 173">
                <a:extLst>
                  <a:ext uri="{FF2B5EF4-FFF2-40B4-BE49-F238E27FC236}">
                    <a16:creationId xmlns:a16="http://schemas.microsoft.com/office/drawing/2014/main" id="{4B2408F6-8F53-4194-9FC2-7C5C54027BBC}"/>
                  </a:ext>
                </a:extLst>
              </p:cNvPr>
              <p:cNvCxnSpPr/>
              <p:nvPr/>
            </p:nvCxnSpPr>
            <p:spPr>
              <a:xfrm rot="1496278" flipV="1">
                <a:off x="80175" y="3581150"/>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DAE48252-8434-45A7-B40B-3E97215E9CDF}"/>
                      </a:ext>
                    </a:extLst>
                  </p:cNvPr>
                  <p:cNvSpPr txBox="1"/>
                  <p:nvPr/>
                </p:nvSpPr>
                <p:spPr>
                  <a:xfrm rot="1496278">
                    <a:off x="324432" y="41315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75" name="TextBox 174">
                    <a:extLst>
                      <a:ext uri="{FF2B5EF4-FFF2-40B4-BE49-F238E27FC236}">
                        <a16:creationId xmlns:a16="http://schemas.microsoft.com/office/drawing/2014/main" id="{DAE48252-8434-45A7-B40B-3E97215E9CDF}"/>
                      </a:ext>
                    </a:extLst>
                  </p:cNvPr>
                  <p:cNvSpPr txBox="1">
                    <a:spLocks noRot="1" noChangeAspect="1" noMove="1" noResize="1" noEditPoints="1" noAdjustHandles="1" noChangeArrowheads="1" noChangeShapeType="1" noTextEdit="1"/>
                  </p:cNvSpPr>
                  <p:nvPr/>
                </p:nvSpPr>
                <p:spPr>
                  <a:xfrm rot="1496278">
                    <a:off x="324432" y="4131599"/>
                    <a:ext cx="539156" cy="330788"/>
                  </a:xfrm>
                  <a:prstGeom prst="rect">
                    <a:avLst/>
                  </a:prstGeom>
                  <a:blipFill>
                    <a:blip r:embed="rId23"/>
                    <a:stretch>
                      <a:fillRect/>
                    </a:stretch>
                  </a:blipFill>
                </p:spPr>
                <p:txBody>
                  <a:bodyPr/>
                  <a:lstStyle/>
                  <a:p>
                    <a:r>
                      <a:rPr lang="ko-KR" altLang="en-US">
                        <a:noFill/>
                      </a:rPr>
                      <a:t> </a:t>
                    </a:r>
                  </a:p>
                </p:txBody>
              </p:sp>
            </mc:Fallback>
          </mc:AlternateContent>
        </p:grpSp>
        <p:cxnSp>
          <p:nvCxnSpPr>
            <p:cNvPr id="183" name="직선 연결선 182">
              <a:extLst>
                <a:ext uri="{FF2B5EF4-FFF2-40B4-BE49-F238E27FC236}">
                  <a16:creationId xmlns:a16="http://schemas.microsoft.com/office/drawing/2014/main" id="{7BF39024-2331-4D83-BF65-14720FA34E67}"/>
                </a:ext>
              </a:extLst>
            </p:cNvPr>
            <p:cNvCxnSpPr/>
            <p:nvPr/>
          </p:nvCxnSpPr>
          <p:spPr>
            <a:xfrm rot="1496278">
              <a:off x="1384728" y="3408464"/>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직선 연결선 183">
              <a:extLst>
                <a:ext uri="{FF2B5EF4-FFF2-40B4-BE49-F238E27FC236}">
                  <a16:creationId xmlns:a16="http://schemas.microsoft.com/office/drawing/2014/main" id="{8F0208AA-D33D-44EF-B3E4-6EF0826EB833}"/>
                </a:ext>
              </a:extLst>
            </p:cNvPr>
            <p:cNvCxnSpPr/>
            <p:nvPr/>
          </p:nvCxnSpPr>
          <p:spPr>
            <a:xfrm rot="1496278" flipV="1">
              <a:off x="1534232" y="3952386"/>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직선 연결선 184">
              <a:extLst>
                <a:ext uri="{FF2B5EF4-FFF2-40B4-BE49-F238E27FC236}">
                  <a16:creationId xmlns:a16="http://schemas.microsoft.com/office/drawing/2014/main" id="{098041B0-86B1-4D4D-AA7B-8F45B837A301}"/>
                </a:ext>
              </a:extLst>
            </p:cNvPr>
            <p:cNvCxnSpPr/>
            <p:nvPr/>
          </p:nvCxnSpPr>
          <p:spPr>
            <a:xfrm rot="19998">
              <a:off x="1140717" y="4749317"/>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직선 화살표 연결선 185">
              <a:extLst>
                <a:ext uri="{FF2B5EF4-FFF2-40B4-BE49-F238E27FC236}">
                  <a16:creationId xmlns:a16="http://schemas.microsoft.com/office/drawing/2014/main" id="{95C17FA5-EADC-40A1-9FC3-DBB7B5F30B68}"/>
                </a:ext>
              </a:extLst>
            </p:cNvPr>
            <p:cNvCxnSpPr/>
            <p:nvPr/>
          </p:nvCxnSpPr>
          <p:spPr>
            <a:xfrm rot="19998">
              <a:off x="1535995" y="2638471"/>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직선 화살표 연결선 186">
              <a:extLst>
                <a:ext uri="{FF2B5EF4-FFF2-40B4-BE49-F238E27FC236}">
                  <a16:creationId xmlns:a16="http://schemas.microsoft.com/office/drawing/2014/main" id="{36D022C1-2FD5-4717-A60E-B07B958D0389}"/>
                </a:ext>
              </a:extLst>
            </p:cNvPr>
            <p:cNvCxnSpPr/>
            <p:nvPr/>
          </p:nvCxnSpPr>
          <p:spPr>
            <a:xfrm rot="19998" flipV="1">
              <a:off x="1537946" y="1979822"/>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직선 연결선 187">
              <a:extLst>
                <a:ext uri="{FF2B5EF4-FFF2-40B4-BE49-F238E27FC236}">
                  <a16:creationId xmlns:a16="http://schemas.microsoft.com/office/drawing/2014/main" id="{B4558C38-C350-45BE-BF19-3E121EF49378}"/>
                </a:ext>
              </a:extLst>
            </p:cNvPr>
            <p:cNvCxnSpPr>
              <a:stCxn id="180" idx="4"/>
            </p:cNvCxnSpPr>
            <p:nvPr/>
          </p:nvCxnSpPr>
          <p:spPr>
            <a:xfrm rot="19998">
              <a:off x="1533855" y="2750712"/>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직선 연결선 188">
              <a:extLst>
                <a:ext uri="{FF2B5EF4-FFF2-40B4-BE49-F238E27FC236}">
                  <a16:creationId xmlns:a16="http://schemas.microsoft.com/office/drawing/2014/main" id="{F1F5EC07-8E9C-402B-9162-C978D6F85C97}"/>
                </a:ext>
              </a:extLst>
            </p:cNvPr>
            <p:cNvCxnSpPr/>
            <p:nvPr/>
          </p:nvCxnSpPr>
          <p:spPr>
            <a:xfrm rot="1496278" flipV="1">
              <a:off x="1512497" y="3378870"/>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직선 연결선 189">
              <a:extLst>
                <a:ext uri="{FF2B5EF4-FFF2-40B4-BE49-F238E27FC236}">
                  <a16:creationId xmlns:a16="http://schemas.microsoft.com/office/drawing/2014/main" id="{3B90D5FC-131A-4403-AA43-589819501B99}"/>
                </a:ext>
              </a:extLst>
            </p:cNvPr>
            <p:cNvCxnSpPr/>
            <p:nvPr/>
          </p:nvCxnSpPr>
          <p:spPr>
            <a:xfrm rot="1496278" flipH="1" flipV="1">
              <a:off x="2422383" y="3590376"/>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직선 연결선 190">
              <a:extLst>
                <a:ext uri="{FF2B5EF4-FFF2-40B4-BE49-F238E27FC236}">
                  <a16:creationId xmlns:a16="http://schemas.microsoft.com/office/drawing/2014/main" id="{E80F875F-2065-47C2-942B-66ED59C907A5}"/>
                </a:ext>
              </a:extLst>
            </p:cNvPr>
            <p:cNvCxnSpPr/>
            <p:nvPr/>
          </p:nvCxnSpPr>
          <p:spPr>
            <a:xfrm rot="19998">
              <a:off x="2074747" y="4499437"/>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원형 58">
              <a:extLst>
                <a:ext uri="{FF2B5EF4-FFF2-40B4-BE49-F238E27FC236}">
                  <a16:creationId xmlns:a16="http://schemas.microsoft.com/office/drawing/2014/main" id="{686E086D-049B-4349-882B-0ED7910FD82C}"/>
                </a:ext>
              </a:extLst>
            </p:cNvPr>
            <p:cNvSpPr/>
            <p:nvPr/>
          </p:nvSpPr>
          <p:spPr>
            <a:xfrm rot="1496278">
              <a:off x="1428697" y="2541745"/>
              <a:ext cx="240165" cy="240165"/>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2" name="원형 59">
              <a:extLst>
                <a:ext uri="{FF2B5EF4-FFF2-40B4-BE49-F238E27FC236}">
                  <a16:creationId xmlns:a16="http://schemas.microsoft.com/office/drawing/2014/main" id="{A5C44A83-E532-420E-BC70-96506DCBC737}"/>
                </a:ext>
              </a:extLst>
            </p:cNvPr>
            <p:cNvSpPr/>
            <p:nvPr/>
          </p:nvSpPr>
          <p:spPr>
            <a:xfrm rot="1496278">
              <a:off x="1428697" y="2541745"/>
              <a:ext cx="240165" cy="240165"/>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156" name="직선 화살표 연결선 155">
              <a:extLst>
                <a:ext uri="{FF2B5EF4-FFF2-40B4-BE49-F238E27FC236}">
                  <a16:creationId xmlns:a16="http://schemas.microsoft.com/office/drawing/2014/main" id="{7BBE3A70-FFEE-40F5-B5B6-685940A85870}"/>
                </a:ext>
              </a:extLst>
            </p:cNvPr>
            <p:cNvCxnSpPr>
              <a:cxnSpLocks/>
              <a:stCxn id="182" idx="1"/>
            </p:cNvCxnSpPr>
            <p:nvPr/>
          </p:nvCxnSpPr>
          <p:spPr>
            <a:xfrm rot="1496278">
              <a:off x="1073298" y="2832035"/>
              <a:ext cx="702162" cy="1859979"/>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직선 화살표 연결선 165">
              <a:extLst>
                <a:ext uri="{FF2B5EF4-FFF2-40B4-BE49-F238E27FC236}">
                  <a16:creationId xmlns:a16="http://schemas.microsoft.com/office/drawing/2014/main" id="{1052D97E-0E00-4121-B1CE-57659C022410}"/>
                </a:ext>
              </a:extLst>
            </p:cNvPr>
            <p:cNvCxnSpPr>
              <a:cxnSpLocks/>
              <a:stCxn id="180" idx="5"/>
            </p:cNvCxnSpPr>
            <p:nvPr/>
          </p:nvCxnSpPr>
          <p:spPr>
            <a:xfrm rot="1496278">
              <a:off x="1260191" y="3000010"/>
              <a:ext cx="1349041" cy="1265980"/>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7" name="직사각형 166">
              <a:extLst>
                <a:ext uri="{FF2B5EF4-FFF2-40B4-BE49-F238E27FC236}">
                  <a16:creationId xmlns:a16="http://schemas.microsoft.com/office/drawing/2014/main" id="{6CB0F1FB-945F-4B0F-9340-952A736C20C2}"/>
                </a:ext>
              </a:extLst>
            </p:cNvPr>
            <p:cNvSpPr/>
            <p:nvPr/>
          </p:nvSpPr>
          <p:spPr>
            <a:xfrm>
              <a:off x="1759456" y="2947715"/>
              <a:ext cx="404278" cy="369332"/>
            </a:xfrm>
            <a:prstGeom prst="rect">
              <a:avLst/>
            </a:prstGeom>
          </p:spPr>
          <p:txBody>
            <a:bodyPr wrap="none">
              <a:spAutoFit/>
            </a:bodyPr>
            <a:lstStyle/>
            <a:p>
              <a:r>
                <a:rPr lang="en-US" altLang="ko-KR" b="1" i="1" dirty="0">
                  <a:solidFill>
                    <a:schemeClr val="bg1">
                      <a:lumMod val="50000"/>
                    </a:schemeClr>
                  </a:solidFill>
                  <a:latin typeface="Cambria Math" panose="02040503050406030204" pitchFamily="18" charset="0"/>
                  <a:ea typeface="Cambria Math" panose="02040503050406030204" pitchFamily="18" charset="0"/>
                </a:rPr>
                <a:t>G</a:t>
              </a:r>
              <a:r>
                <a:rPr lang="en-US" altLang="ko-KR" sz="1200" b="1" i="1" dirty="0">
                  <a:solidFill>
                    <a:schemeClr val="bg1">
                      <a:lumMod val="50000"/>
                    </a:schemeClr>
                  </a:solidFill>
                  <a:latin typeface="Cambria Math" panose="02040503050406030204" pitchFamily="18" charset="0"/>
                  <a:ea typeface="Cambria Math" panose="02040503050406030204" pitchFamily="18" charset="0"/>
                </a:rPr>
                <a:t>L</a:t>
              </a:r>
              <a:endParaRPr lang="ko-KR" altLang="en-US" sz="1200" b="1" i="1" dirty="0">
                <a:solidFill>
                  <a:schemeClr val="bg1">
                    <a:lumMod val="50000"/>
                  </a:schemeClr>
                </a:solidFill>
                <a:latin typeface="Cambria Math" panose="02040503050406030204" pitchFamily="18" charset="0"/>
              </a:endParaRPr>
            </a:p>
          </p:txBody>
        </p:sp>
        <p:sp>
          <p:nvSpPr>
            <p:cNvPr id="168" name="직사각형 167">
              <a:extLst>
                <a:ext uri="{FF2B5EF4-FFF2-40B4-BE49-F238E27FC236}">
                  <a16:creationId xmlns:a16="http://schemas.microsoft.com/office/drawing/2014/main" id="{A4E53AA9-F8D9-4066-B8BC-5EF793DDD2B5}"/>
                </a:ext>
              </a:extLst>
            </p:cNvPr>
            <p:cNvSpPr/>
            <p:nvPr/>
          </p:nvSpPr>
          <p:spPr>
            <a:xfrm>
              <a:off x="994035" y="3432070"/>
              <a:ext cx="417102" cy="369332"/>
            </a:xfrm>
            <a:prstGeom prst="rect">
              <a:avLst/>
            </a:prstGeom>
          </p:spPr>
          <p:txBody>
            <a:bodyPr wrap="none">
              <a:spAutoFit/>
            </a:bodyPr>
            <a:lstStyle/>
            <a:p>
              <a:r>
                <a:rPr lang="en-US" altLang="ko-KR" b="1" i="1" dirty="0">
                  <a:solidFill>
                    <a:srgbClr val="002060"/>
                  </a:solidFill>
                  <a:latin typeface="Cambria Math" panose="02040503050406030204" pitchFamily="18" charset="0"/>
                  <a:ea typeface="Cambria Math" panose="02040503050406030204" pitchFamily="18" charset="0"/>
                </a:rPr>
                <a:t>G</a:t>
              </a:r>
              <a:r>
                <a:rPr lang="en-US" altLang="ko-KR" sz="1200" b="1" i="1" dirty="0">
                  <a:solidFill>
                    <a:srgbClr val="002060"/>
                  </a:solidFill>
                  <a:latin typeface="Cambria Math" panose="02040503050406030204" pitchFamily="18" charset="0"/>
                  <a:ea typeface="Cambria Math" panose="02040503050406030204" pitchFamily="18" charset="0"/>
                </a:rPr>
                <a:t>R</a:t>
              </a:r>
              <a:endParaRPr lang="ko-KR" altLang="en-US" b="1" i="1" dirty="0">
                <a:solidFill>
                  <a:srgbClr val="002060"/>
                </a:solidFill>
                <a:latin typeface="Cambria Math" panose="02040503050406030204" pitchFamily="18" charset="0"/>
              </a:endParaRPr>
            </a:p>
          </p:txBody>
        </p:sp>
      </p:grpSp>
      <mc:AlternateContent xmlns:mc="http://schemas.openxmlformats.org/markup-compatibility/2006" xmlns:a14="http://schemas.microsoft.com/office/drawing/2010/main">
        <mc:Choice Requires="a14">
          <p:sp>
            <p:nvSpPr>
              <p:cNvPr id="198" name="직사각형 197">
                <a:extLst>
                  <a:ext uri="{FF2B5EF4-FFF2-40B4-BE49-F238E27FC236}">
                    <a16:creationId xmlns:a16="http://schemas.microsoft.com/office/drawing/2014/main" id="{A7B737EE-1E1F-4077-B7EE-C08143199BD2}"/>
                  </a:ext>
                </a:extLst>
              </p:cNvPr>
              <p:cNvSpPr/>
              <p:nvPr/>
            </p:nvSpPr>
            <p:spPr>
              <a:xfrm>
                <a:off x="7276742" y="2719692"/>
                <a:ext cx="3546219" cy="400110"/>
              </a:xfrm>
              <a:prstGeom prst="rect">
                <a:avLst/>
              </a:prstGeom>
            </p:spPr>
            <p:txBody>
              <a:bodyPr wrap="square">
                <a:spAutoFit/>
              </a:bodyPr>
              <a:lstStyle/>
              <a:p>
                <a14:m>
                  <m:oMath xmlns:m="http://schemas.openxmlformats.org/officeDocument/2006/math">
                    <m:r>
                      <m:rPr>
                        <m:sty m:val="p"/>
                      </m:rPr>
                      <a:rPr lang="en-US" altLang="ko-KR" smtClean="0">
                        <a:latin typeface="Cambria Math" panose="02040503050406030204" pitchFamily="18" charset="0"/>
                      </a:rPr>
                      <m:t>θ</m:t>
                    </m:r>
                  </m:oMath>
                </a14:m>
                <a:r>
                  <a:rPr lang="en-US" altLang="ko-KR" dirty="0"/>
                  <a:t> </a:t>
                </a:r>
                <a:r>
                  <a:rPr lang="en-US" altLang="ko-KR" sz="2000" dirty="0"/>
                  <a:t>is  angle of sight</a:t>
                </a:r>
                <a:endParaRPr lang="ko-KR" altLang="en-US" sz="2000" dirty="0"/>
              </a:p>
            </p:txBody>
          </p:sp>
        </mc:Choice>
        <mc:Fallback xmlns="">
          <p:sp>
            <p:nvSpPr>
              <p:cNvPr id="198" name="직사각형 197">
                <a:extLst>
                  <a:ext uri="{FF2B5EF4-FFF2-40B4-BE49-F238E27FC236}">
                    <a16:creationId xmlns:a16="http://schemas.microsoft.com/office/drawing/2014/main" id="{A7B737EE-1E1F-4077-B7EE-C08143199BD2}"/>
                  </a:ext>
                </a:extLst>
              </p:cNvPr>
              <p:cNvSpPr>
                <a:spLocks noRot="1" noChangeAspect="1" noMove="1" noResize="1" noEditPoints="1" noAdjustHandles="1" noChangeArrowheads="1" noChangeShapeType="1" noTextEdit="1"/>
              </p:cNvSpPr>
              <p:nvPr/>
            </p:nvSpPr>
            <p:spPr>
              <a:xfrm>
                <a:off x="7276742" y="2719692"/>
                <a:ext cx="3546219" cy="400110"/>
              </a:xfrm>
              <a:prstGeom prst="rect">
                <a:avLst/>
              </a:prstGeom>
              <a:blipFill>
                <a:blip r:embed="rId24"/>
                <a:stretch>
                  <a:fillRect t="-7576" b="-25758"/>
                </a:stretch>
              </a:blipFill>
            </p:spPr>
            <p:txBody>
              <a:bodyPr/>
              <a:lstStyle/>
              <a:p>
                <a:r>
                  <a:rPr lang="ko-KR" altLang="en-US">
                    <a:noFill/>
                  </a:rPr>
                  <a:t> </a:t>
                </a:r>
              </a:p>
            </p:txBody>
          </p:sp>
        </mc:Fallback>
      </mc:AlternateContent>
      <p:sp>
        <p:nvSpPr>
          <p:cNvPr id="3" name="직사각형 2">
            <a:extLst>
              <a:ext uri="{FF2B5EF4-FFF2-40B4-BE49-F238E27FC236}">
                <a16:creationId xmlns:a16="http://schemas.microsoft.com/office/drawing/2014/main" id="{CC44CF85-655D-44FA-BCD0-AAC71B331E16}"/>
              </a:ext>
            </a:extLst>
          </p:cNvPr>
          <p:cNvSpPr/>
          <p:nvPr/>
        </p:nvSpPr>
        <p:spPr>
          <a:xfrm>
            <a:off x="911340" y="1244560"/>
            <a:ext cx="10858634" cy="1200329"/>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We mentioned the trajectory of foot. </a:t>
            </a:r>
            <a:r>
              <a:rPr lang="en-US" altLang="ko-KR" sz="2400" dirty="0">
                <a:latin typeface="Calibri" panose="020F0502020204030204" pitchFamily="34" charset="0"/>
              </a:rPr>
              <a:t>As the robot moves, the angle of sight changes and the positions of the feet change accordingly. The center of foot point vector is shown as follows by the rotation matrix.</a:t>
            </a:r>
            <a:endParaRPr lang="ko-KR" altLang="en-US" sz="2400" dirty="0">
              <a:latin typeface="Calibri" panose="020F0502020204030204" pitchFamily="34" charset="0"/>
            </a:endParaRPr>
          </a:p>
        </p:txBody>
      </p:sp>
      <p:pic>
        <p:nvPicPr>
          <p:cNvPr id="87" name="Picture 2" descr="user 2019ì ëí ì´ë¯¸ì§ ê²ìê²°ê³¼">
            <a:extLst>
              <a:ext uri="{FF2B5EF4-FFF2-40B4-BE49-F238E27FC236}">
                <a16:creationId xmlns:a16="http://schemas.microsoft.com/office/drawing/2014/main" id="{7BF16156-159D-425E-979C-E7B79AFC9F0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88" name="그림 87">
            <a:extLst>
              <a:ext uri="{FF2B5EF4-FFF2-40B4-BE49-F238E27FC236}">
                <a16:creationId xmlns:a16="http://schemas.microsoft.com/office/drawing/2014/main" id="{6447F757-A719-4B93-B715-D3F169F5C30A}"/>
              </a:ext>
            </a:extLst>
          </p:cNvPr>
          <p:cNvPicPr>
            <a:picLocks noChangeAspect="1"/>
          </p:cNvPicPr>
          <p:nvPr/>
        </p:nvPicPr>
        <p:blipFill>
          <a:blip r:embed="rId26"/>
          <a:stretch>
            <a:fillRect/>
          </a:stretch>
        </p:blipFill>
        <p:spPr>
          <a:xfrm>
            <a:off x="9517088" y="68755"/>
            <a:ext cx="2598800" cy="338334"/>
          </a:xfrm>
          <a:prstGeom prst="rect">
            <a:avLst/>
          </a:prstGeom>
        </p:spPr>
      </p:pic>
      <p:sp>
        <p:nvSpPr>
          <p:cNvPr id="89" name="제목 1">
            <a:extLst>
              <a:ext uri="{FF2B5EF4-FFF2-40B4-BE49-F238E27FC236}">
                <a16:creationId xmlns:a16="http://schemas.microsoft.com/office/drawing/2014/main" id="{C52A79FF-2D45-4D0D-B774-ABA3F1AFF5ED}"/>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2800" b="1" dirty="0">
                <a:latin typeface="Calibri" panose="020F0502020204030204" pitchFamily="34" charset="0"/>
              </a:rPr>
              <a:t>Center of foot points</a:t>
            </a:r>
            <a:endParaRPr lang="ko-KR" altLang="en-US" sz="4800" b="1" dirty="0">
              <a:latin typeface="Calibri" panose="020F0502020204030204" pitchFamily="34" charset="0"/>
              <a:ea typeface="HY견고딕" panose="02030600000101010101" pitchFamily="18" charset="-127"/>
            </a:endParaRPr>
          </a:p>
        </p:txBody>
      </p:sp>
    </p:spTree>
    <p:extLst>
      <p:ext uri="{BB962C8B-B14F-4D97-AF65-F5344CB8AC3E}">
        <p14:creationId xmlns:p14="http://schemas.microsoft.com/office/powerpoint/2010/main" val="260604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그룹 47">
            <a:extLst>
              <a:ext uri="{FF2B5EF4-FFF2-40B4-BE49-F238E27FC236}">
                <a16:creationId xmlns:a16="http://schemas.microsoft.com/office/drawing/2014/main" id="{551B2105-4947-4BA3-8D03-B54A46F11250}"/>
              </a:ext>
            </a:extLst>
          </p:cNvPr>
          <p:cNvGrpSpPr/>
          <p:nvPr/>
        </p:nvGrpSpPr>
        <p:grpSpPr>
          <a:xfrm>
            <a:off x="578159" y="2493343"/>
            <a:ext cx="10043384" cy="3222092"/>
            <a:chOff x="578159" y="2493343"/>
            <a:chExt cx="10043384" cy="3222092"/>
          </a:xfrm>
        </p:grpSpPr>
        <p:cxnSp>
          <p:nvCxnSpPr>
            <p:cNvPr id="2" name="직선 연결선 1">
              <a:extLst>
                <a:ext uri="{FF2B5EF4-FFF2-40B4-BE49-F238E27FC236}">
                  <a16:creationId xmlns:a16="http://schemas.microsoft.com/office/drawing/2014/main" id="{F7BA4D3B-98C3-404B-875A-FEB7C852AE08}"/>
                </a:ext>
              </a:extLst>
            </p:cNvPr>
            <p:cNvCxnSpPr/>
            <p:nvPr/>
          </p:nvCxnSpPr>
          <p:spPr>
            <a:xfrm flipH="1">
              <a:off x="5571524" y="3951614"/>
              <a:ext cx="60960" cy="120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EC108BD-B433-409C-8F3F-1D3BAA9229F4}"/>
                    </a:ext>
                  </a:extLst>
                </p:cNvPr>
                <p:cNvSpPr txBox="1"/>
                <p:nvPr/>
              </p:nvSpPr>
              <p:spPr>
                <a:xfrm>
                  <a:off x="4736797" y="3111871"/>
                  <a:ext cx="5884746" cy="1754326"/>
                </a:xfrm>
                <a:prstGeom prst="rect">
                  <a:avLst/>
                </a:prstGeom>
                <a:noFill/>
              </p:spPr>
              <p:txBody>
                <a:bodyPr wrap="square" rtlCol="0">
                  <a:spAutoFit/>
                </a:bodyPr>
                <a:lstStyle/>
                <a:p>
                  <a:r>
                    <a:rPr lang="en-US" altLang="ko-KR" dirty="0"/>
                    <a:t>Left foot toe point vector: </a:t>
                  </a:r>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chemeClr val="bg1">
                          <a:lumMod val="50000"/>
                        </a:schemeClr>
                      </a:solidFill>
                      <a:latin typeface="Cambria Math" panose="02040503050406030204" pitchFamily="18" charset="0"/>
                      <a:ea typeface="Cambria Math" panose="02040503050406030204" pitchFamily="18" charset="0"/>
                    </a:rPr>
                    <a:t> G</a:t>
                  </a:r>
                  <a:r>
                    <a:rPr lang="en-US" altLang="ko-KR" sz="1200" b="1" i="1" dirty="0">
                      <a:solidFill>
                        <a:schemeClr val="bg1">
                          <a:lumMod val="50000"/>
                        </a:schemeClr>
                      </a:solidFill>
                      <a:latin typeface="Cambria Math" panose="02040503050406030204" pitchFamily="18" charset="0"/>
                      <a:ea typeface="Cambria Math" panose="02040503050406030204" pitchFamily="18" charset="0"/>
                    </a:rPr>
                    <a:t>L </a:t>
                  </a:r>
                  <a:r>
                    <a:rPr lang="en-US" altLang="ko-KR" b="1" i="1" dirty="0">
                      <a:latin typeface="Cambria Math" panose="02040503050406030204" pitchFamily="18" charset="0"/>
                      <a:ea typeface="Cambria Math" panose="02040503050406030204" pitchFamily="18" charset="0"/>
                    </a:rPr>
                    <a:t>+ R*</a:t>
                  </a:r>
                  <a:r>
                    <a:rPr lang="en-US" altLang="ko-KR" b="1" i="1" dirty="0" err="1">
                      <a:solidFill>
                        <a:schemeClr val="accent2">
                          <a:lumMod val="75000"/>
                        </a:schemeClr>
                      </a:solidFill>
                      <a:latin typeface="Cambria Math" panose="02040503050406030204" pitchFamily="18" charset="0"/>
                      <a:ea typeface="Cambria Math" panose="02040503050406030204" pitchFamily="18" charset="0"/>
                    </a:rPr>
                    <a:t>lf</a:t>
                  </a:r>
                  <a:endParaRPr lang="en-US" altLang="ko-KR" b="1" i="1" dirty="0">
                    <a:solidFill>
                      <a:schemeClr val="accent2">
                        <a:lumMod val="75000"/>
                      </a:schemeClr>
                    </a:solidFill>
                    <a:latin typeface="Cambria Math" panose="02040503050406030204" pitchFamily="18" charset="0"/>
                    <a:ea typeface="Cambria Math" panose="02040503050406030204" pitchFamily="18" charset="0"/>
                  </a:endParaRPr>
                </a:p>
                <a:p>
                  <a:r>
                    <a:rPr lang="en-US" altLang="ko-KR" dirty="0"/>
                    <a:t>Left foot heel point vector: </a:t>
                  </a:r>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chemeClr val="bg1">
                          <a:lumMod val="50000"/>
                        </a:schemeClr>
                      </a:solidFill>
                      <a:latin typeface="Cambria Math" panose="02040503050406030204" pitchFamily="18" charset="0"/>
                      <a:ea typeface="Cambria Math" panose="02040503050406030204" pitchFamily="18" charset="0"/>
                    </a:rPr>
                    <a:t> G</a:t>
                  </a:r>
                  <a:r>
                    <a:rPr lang="en-US" altLang="ko-KR" sz="1200" b="1" i="1" dirty="0">
                      <a:solidFill>
                        <a:schemeClr val="bg1">
                          <a:lumMod val="50000"/>
                        </a:schemeClr>
                      </a:solidFill>
                      <a:latin typeface="Cambria Math" panose="02040503050406030204" pitchFamily="18" charset="0"/>
                      <a:ea typeface="Cambria Math" panose="02040503050406030204" pitchFamily="18" charset="0"/>
                    </a:rPr>
                    <a:t>L</a:t>
                  </a:r>
                  <a:r>
                    <a:rPr lang="en-US" altLang="ko-KR" b="1" i="1" dirty="0">
                      <a:solidFill>
                        <a:schemeClr val="bg1">
                          <a:lumMod val="50000"/>
                        </a:schemeClr>
                      </a:solidFill>
                      <a:latin typeface="Cambria Math" panose="02040503050406030204" pitchFamily="18" charset="0"/>
                      <a:ea typeface="Cambria Math" panose="02040503050406030204" pitchFamily="18" charset="0"/>
                    </a:rPr>
                    <a:t> </a:t>
                  </a:r>
                  <a:r>
                    <a:rPr lang="en-US" altLang="ko-KR" b="1" i="1" dirty="0">
                      <a:latin typeface="Cambria Math" panose="02040503050406030204" pitchFamily="18" charset="0"/>
                      <a:ea typeface="Cambria Math" panose="02040503050406030204" pitchFamily="18" charset="0"/>
                    </a:rPr>
                    <a:t>+ 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b="1" i="1" dirty="0">
                    <a:solidFill>
                      <a:srgbClr val="7030A0"/>
                    </a:solidFill>
                    <a:latin typeface="Cambria Math" panose="02040503050406030204" pitchFamily="18" charset="0"/>
                  </a:endParaRPr>
                </a:p>
                <a:p>
                  <a:endParaRPr lang="en-US" altLang="ko-KR" b="1" i="1" dirty="0">
                    <a:solidFill>
                      <a:schemeClr val="accent2">
                        <a:lumMod val="75000"/>
                      </a:schemeClr>
                    </a:solidFill>
                    <a:latin typeface="Cambria Math" panose="02040503050406030204" pitchFamily="18" charset="0"/>
                    <a:ea typeface="Cambria Math" panose="02040503050406030204" pitchFamily="18" charset="0"/>
                  </a:endParaRPr>
                </a:p>
                <a:p>
                  <a:r>
                    <a:rPr lang="en-US" altLang="ko-KR" dirty="0"/>
                    <a:t>Right foot toe point vector: </a:t>
                  </a:r>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rgbClr val="002060"/>
                      </a:solidFill>
                      <a:latin typeface="Cambria Math" panose="02040503050406030204" pitchFamily="18" charset="0"/>
                      <a:ea typeface="Cambria Math" panose="02040503050406030204" pitchFamily="18" charset="0"/>
                    </a:rPr>
                    <a:t> G</a:t>
                  </a:r>
                  <a:r>
                    <a:rPr lang="en-US" altLang="ko-KR" sz="1200" b="1" i="1" dirty="0">
                      <a:solidFill>
                        <a:srgbClr val="002060"/>
                      </a:solidFill>
                      <a:latin typeface="Cambria Math" panose="02040503050406030204" pitchFamily="18" charset="0"/>
                      <a:ea typeface="Cambria Math" panose="02040503050406030204" pitchFamily="18" charset="0"/>
                    </a:rPr>
                    <a:t>R</a:t>
                  </a:r>
                  <a:r>
                    <a:rPr lang="en-US" altLang="ko-KR" b="1" i="1" dirty="0">
                      <a:solidFill>
                        <a:schemeClr val="accent1">
                          <a:lumMod val="50000"/>
                        </a:schemeClr>
                      </a:solidFill>
                      <a:latin typeface="Cambria Math" panose="02040503050406030204" pitchFamily="18" charset="0"/>
                      <a:ea typeface="Cambria Math" panose="02040503050406030204" pitchFamily="18" charset="0"/>
                    </a:rPr>
                    <a:t> </a:t>
                  </a:r>
                  <a:r>
                    <a:rPr lang="en-US" altLang="ko-KR" b="1" i="1" dirty="0">
                      <a:latin typeface="Cambria Math" panose="02040503050406030204" pitchFamily="18" charset="0"/>
                      <a:ea typeface="Cambria Math" panose="02040503050406030204" pitchFamily="18" charset="0"/>
                    </a:rPr>
                    <a:t>+ R*</a:t>
                  </a:r>
                  <a:r>
                    <a:rPr lang="en-US" altLang="ko-KR" b="1" i="1" dirty="0" err="1">
                      <a:solidFill>
                        <a:schemeClr val="accent2">
                          <a:lumMod val="75000"/>
                        </a:schemeClr>
                      </a:solidFill>
                      <a:latin typeface="Cambria Math" panose="02040503050406030204" pitchFamily="18" charset="0"/>
                      <a:ea typeface="Cambria Math" panose="02040503050406030204" pitchFamily="18" charset="0"/>
                    </a:rPr>
                    <a:t>lf</a:t>
                  </a:r>
                  <a:endParaRPr lang="ko-KR" altLang="en-US" b="1" dirty="0">
                    <a:solidFill>
                      <a:schemeClr val="accent2">
                        <a:lumMod val="75000"/>
                      </a:schemeClr>
                    </a:solidFill>
                  </a:endParaRPr>
                </a:p>
                <a:p>
                  <a:r>
                    <a:rPr lang="en-US" altLang="ko-KR" dirty="0"/>
                    <a:t>Right foot heel point vector: </a:t>
                  </a:r>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rgbClr val="002060"/>
                      </a:solidFill>
                      <a:latin typeface="Cambria Math" panose="02040503050406030204" pitchFamily="18" charset="0"/>
                      <a:ea typeface="Cambria Math" panose="02040503050406030204" pitchFamily="18" charset="0"/>
                    </a:rPr>
                    <a:t> G</a:t>
                  </a:r>
                  <a:r>
                    <a:rPr lang="en-US" altLang="ko-KR" sz="1200" b="1" i="1" dirty="0">
                      <a:solidFill>
                        <a:srgbClr val="002060"/>
                      </a:solidFill>
                      <a:latin typeface="Cambria Math" panose="02040503050406030204" pitchFamily="18" charset="0"/>
                      <a:ea typeface="Cambria Math" panose="02040503050406030204" pitchFamily="18" charset="0"/>
                    </a:rPr>
                    <a:t>R</a:t>
                  </a:r>
                  <a:r>
                    <a:rPr lang="en-US" altLang="ko-KR" b="1" i="1" dirty="0">
                      <a:solidFill>
                        <a:schemeClr val="accent1">
                          <a:lumMod val="50000"/>
                        </a:schemeClr>
                      </a:solidFill>
                      <a:latin typeface="Cambria Math" panose="02040503050406030204" pitchFamily="18" charset="0"/>
                      <a:ea typeface="Cambria Math" panose="02040503050406030204" pitchFamily="18" charset="0"/>
                    </a:rPr>
                    <a:t> </a:t>
                  </a:r>
                  <a:r>
                    <a:rPr lang="en-US" altLang="ko-KR" b="1" i="1" dirty="0">
                      <a:latin typeface="Cambria Math" panose="02040503050406030204" pitchFamily="18" charset="0"/>
                      <a:ea typeface="Cambria Math" panose="02040503050406030204" pitchFamily="18" charset="0"/>
                    </a:rPr>
                    <a:t>+ 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b="1" i="1" dirty="0">
                    <a:solidFill>
                      <a:srgbClr val="7030A0"/>
                    </a:solidFill>
                    <a:latin typeface="Cambria Math" panose="02040503050406030204" pitchFamily="18" charset="0"/>
                  </a:endParaRPr>
                </a:p>
                <a:p>
                  <a:endParaRPr lang="ko-KR" altLang="en-US" dirty="0"/>
                </a:p>
              </p:txBody>
            </p:sp>
          </mc:Choice>
          <mc:Fallback xmlns="">
            <p:sp>
              <p:nvSpPr>
                <p:cNvPr id="3" name="TextBox 2">
                  <a:extLst>
                    <a:ext uri="{FF2B5EF4-FFF2-40B4-BE49-F238E27FC236}">
                      <a16:creationId xmlns:a16="http://schemas.microsoft.com/office/drawing/2014/main" id="{AEC108BD-B433-409C-8F3F-1D3BAA9229F4}"/>
                    </a:ext>
                  </a:extLst>
                </p:cNvPr>
                <p:cNvSpPr txBox="1">
                  <a:spLocks noRot="1" noChangeAspect="1" noMove="1" noResize="1" noEditPoints="1" noAdjustHandles="1" noChangeArrowheads="1" noChangeShapeType="1" noTextEdit="1"/>
                </p:cNvSpPr>
                <p:nvPr/>
              </p:nvSpPr>
              <p:spPr>
                <a:xfrm>
                  <a:off x="4736797" y="3111871"/>
                  <a:ext cx="5884746" cy="1754326"/>
                </a:xfrm>
                <a:prstGeom prst="rect">
                  <a:avLst/>
                </a:prstGeom>
                <a:blipFill>
                  <a:blip r:embed="rId3"/>
                  <a:stretch>
                    <a:fillRect l="-829" t="-1736"/>
                  </a:stretch>
                </a:blipFill>
              </p:spPr>
              <p:txBody>
                <a:bodyPr/>
                <a:lstStyle/>
                <a:p>
                  <a:r>
                    <a:rPr lang="ko-KR" altLang="en-US">
                      <a:noFill/>
                    </a:rPr>
                    <a:t> </a:t>
                  </a:r>
                </a:p>
              </p:txBody>
            </p:sp>
          </mc:Fallback>
        </mc:AlternateContent>
        <p:grpSp>
          <p:nvGrpSpPr>
            <p:cNvPr id="4" name="그룹 3">
              <a:extLst>
                <a:ext uri="{FF2B5EF4-FFF2-40B4-BE49-F238E27FC236}">
                  <a16:creationId xmlns:a16="http://schemas.microsoft.com/office/drawing/2014/main" id="{C0CF1B36-DD3E-46FE-87EC-0E894DBED068}"/>
                </a:ext>
              </a:extLst>
            </p:cNvPr>
            <p:cNvGrpSpPr/>
            <p:nvPr/>
          </p:nvGrpSpPr>
          <p:grpSpPr>
            <a:xfrm>
              <a:off x="578159" y="2493343"/>
              <a:ext cx="3405843" cy="3222092"/>
              <a:chOff x="831090" y="1817954"/>
              <a:chExt cx="3405843" cy="3222092"/>
            </a:xfrm>
          </p:grpSpPr>
          <p:grpSp>
            <p:nvGrpSpPr>
              <p:cNvPr id="5" name="그룹 4">
                <a:extLst>
                  <a:ext uri="{FF2B5EF4-FFF2-40B4-BE49-F238E27FC236}">
                    <a16:creationId xmlns:a16="http://schemas.microsoft.com/office/drawing/2014/main" id="{C401D56D-B2F1-4D57-BEA5-D933D1AD35F6}"/>
                  </a:ext>
                </a:extLst>
              </p:cNvPr>
              <p:cNvGrpSpPr/>
              <p:nvPr/>
            </p:nvGrpSpPr>
            <p:grpSpPr>
              <a:xfrm>
                <a:off x="831090" y="1817954"/>
                <a:ext cx="3235108" cy="3222092"/>
                <a:chOff x="2313661" y="1941632"/>
                <a:chExt cx="3235108" cy="322209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88BF1B-A142-48ED-96B8-A308AE251B30}"/>
                        </a:ext>
                      </a:extLst>
                    </p:cNvPr>
                    <p:cNvSpPr txBox="1"/>
                    <p:nvPr/>
                  </p:nvSpPr>
                  <p:spPr>
                    <a:xfrm>
                      <a:off x="4011387" y="235692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4011387" y="2356927"/>
                      <a:ext cx="539156" cy="330788"/>
                    </a:xfrm>
                    <a:prstGeom prst="rect">
                      <a:avLst/>
                    </a:prstGeom>
                    <a:blipFill rotWithShape="0">
                      <a:blip r:embed="rId8"/>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F97CBD-19D7-4E88-A09A-9364F7E37259}"/>
                        </a:ext>
                      </a:extLst>
                    </p:cNvPr>
                    <p:cNvSpPr txBox="1"/>
                    <p:nvPr/>
                  </p:nvSpPr>
                  <p:spPr>
                    <a:xfrm>
                      <a:off x="2945482"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2945482" y="1941632"/>
                      <a:ext cx="539156" cy="330788"/>
                    </a:xfrm>
                    <a:prstGeom prst="rect">
                      <a:avLst/>
                    </a:prstGeom>
                    <a:blipFill rotWithShape="0">
                      <a:blip r:embed="rId9"/>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062C77-E1E0-49AB-AE4B-87532F9F0447}"/>
                        </a:ext>
                      </a:extLst>
                    </p:cNvPr>
                    <p:cNvSpPr txBox="1"/>
                    <p:nvPr/>
                  </p:nvSpPr>
                  <p:spPr>
                    <a:xfrm>
                      <a:off x="2964312" y="256255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2964312" y="2562556"/>
                      <a:ext cx="539156" cy="330788"/>
                    </a:xfrm>
                    <a:prstGeom prst="rect">
                      <a:avLst/>
                    </a:prstGeom>
                    <a:blipFill rotWithShape="0">
                      <a:blip r:embed="rId10"/>
                      <a:stretch>
                        <a:fillRect b="-11111"/>
                      </a:stretch>
                    </a:blipFill>
                  </p:spPr>
                  <p:txBody>
                    <a:bodyPr/>
                    <a:lstStyle/>
                    <a:p>
                      <a:r>
                        <a:rPr lang="ko-KR" altLang="en-US">
                          <a:noFill/>
                        </a:rPr>
                        <a:t> </a:t>
                      </a:r>
                    </a:p>
                  </p:txBody>
                </p:sp>
              </mc:Fallback>
            </mc:AlternateContent>
            <p:grpSp>
              <p:nvGrpSpPr>
                <p:cNvPr id="22" name="그룹 21">
                  <a:extLst>
                    <a:ext uri="{FF2B5EF4-FFF2-40B4-BE49-F238E27FC236}">
                      <a16:creationId xmlns:a16="http://schemas.microsoft.com/office/drawing/2014/main" id="{2E9193FD-2279-4632-A5C9-D0F601CCE336}"/>
                    </a:ext>
                  </a:extLst>
                </p:cNvPr>
                <p:cNvGrpSpPr/>
                <p:nvPr/>
              </p:nvGrpSpPr>
              <p:grpSpPr>
                <a:xfrm>
                  <a:off x="2622384" y="4983724"/>
                  <a:ext cx="2665278" cy="180000"/>
                  <a:chOff x="2895546" y="4962525"/>
                  <a:chExt cx="4514904" cy="282880"/>
                </a:xfrm>
              </p:grpSpPr>
              <p:sp>
                <p:nvSpPr>
                  <p:cNvPr id="42" name="직사각형 41">
                    <a:extLst>
                      <a:ext uri="{FF2B5EF4-FFF2-40B4-BE49-F238E27FC236}">
                        <a16:creationId xmlns:a16="http://schemas.microsoft.com/office/drawing/2014/main" id="{48AA59BF-3E4F-40B9-AC89-2721D79E4B21}"/>
                      </a:ext>
                    </a:extLst>
                  </p:cNvPr>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3" name="직선 연결선 42">
                    <a:extLst>
                      <a:ext uri="{FF2B5EF4-FFF2-40B4-BE49-F238E27FC236}">
                        <a16:creationId xmlns:a16="http://schemas.microsoft.com/office/drawing/2014/main" id="{8E10DC78-C569-49AA-9CD2-72F350BB0BF7}"/>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직선 화살표 연결선 22">
                  <a:extLst>
                    <a:ext uri="{FF2B5EF4-FFF2-40B4-BE49-F238E27FC236}">
                      <a16:creationId xmlns:a16="http://schemas.microsoft.com/office/drawing/2014/main" id="{A889217C-38E4-490C-A616-EED5EB80DE94}"/>
                    </a:ext>
                  </a:extLst>
                </p:cNvPr>
                <p:cNvCxnSpPr/>
                <p:nvPr/>
              </p:nvCxnSpPr>
              <p:spPr>
                <a:xfrm>
                  <a:off x="2768163" y="4983727"/>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a:extLst>
                    <a:ext uri="{FF2B5EF4-FFF2-40B4-BE49-F238E27FC236}">
                      <a16:creationId xmlns:a16="http://schemas.microsoft.com/office/drawing/2014/main" id="{BE497CE7-5399-4E56-8428-BB44BD13CEBE}"/>
                    </a:ext>
                  </a:extLst>
                </p:cNvPr>
                <p:cNvCxnSpPr/>
                <p:nvPr/>
              </p:nvCxnSpPr>
              <p:spPr>
                <a:xfrm flipV="1">
                  <a:off x="2768163" y="4326948"/>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0AB181B-7528-40E4-9794-2C3BB6FF1A37}"/>
                        </a:ext>
                      </a:extLst>
                    </p:cNvPr>
                    <p:cNvSpPr txBox="1"/>
                    <p:nvPr/>
                  </p:nvSpPr>
                  <p:spPr>
                    <a:xfrm>
                      <a:off x="3143444" y="463581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3143444" y="4635815"/>
                      <a:ext cx="539156" cy="330788"/>
                    </a:xfrm>
                    <a:prstGeom prst="rect">
                      <a:avLst/>
                    </a:prstGeom>
                    <a:blipFill rotWithShape="0">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AA136C0-5D65-40DC-9378-5423E859E735}"/>
                        </a:ext>
                      </a:extLst>
                    </p:cNvPr>
                    <p:cNvSpPr txBox="1"/>
                    <p:nvPr/>
                  </p:nvSpPr>
                  <p:spPr>
                    <a:xfrm>
                      <a:off x="2498585" y="399374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2498585" y="3993749"/>
                      <a:ext cx="539156" cy="330788"/>
                    </a:xfrm>
                    <a:prstGeom prst="rect">
                      <a:avLst/>
                    </a:prstGeom>
                    <a:blipFill rotWithShape="0">
                      <a:blip r:embed="rId12"/>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659B074-4E77-4CB7-97C3-B2AD4A8B81FB}"/>
                        </a:ext>
                      </a:extLst>
                    </p:cNvPr>
                    <p:cNvSpPr txBox="1"/>
                    <p:nvPr/>
                  </p:nvSpPr>
                  <p:spPr>
                    <a:xfrm>
                      <a:off x="2313661" y="4649377"/>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2313661" y="4649377"/>
                      <a:ext cx="539156" cy="369332"/>
                    </a:xfrm>
                    <a:prstGeom prst="rect">
                      <a:avLst/>
                    </a:prstGeom>
                    <a:blipFill rotWithShape="0">
                      <a:blip r:embed="rId13"/>
                      <a:stretch>
                        <a:fillRect/>
                      </a:stretch>
                    </a:blipFill>
                  </p:spPr>
                  <p:txBody>
                    <a:bodyPr/>
                    <a:lstStyle/>
                    <a:p>
                      <a:r>
                        <a:rPr lang="ko-KR" altLang="en-US">
                          <a:noFill/>
                        </a:rPr>
                        <a:t> </a:t>
                      </a:r>
                    </a:p>
                  </p:txBody>
                </p:sp>
              </mc:Fallback>
            </mc:AlternateContent>
            <p:grpSp>
              <p:nvGrpSpPr>
                <p:cNvPr id="28" name="그룹 27">
                  <a:extLst>
                    <a:ext uri="{FF2B5EF4-FFF2-40B4-BE49-F238E27FC236}">
                      <a16:creationId xmlns:a16="http://schemas.microsoft.com/office/drawing/2014/main" id="{0F20F365-868E-44F5-AEA3-392227EA1512}"/>
                    </a:ext>
                  </a:extLst>
                </p:cNvPr>
                <p:cNvGrpSpPr/>
                <p:nvPr/>
              </p:nvGrpSpPr>
              <p:grpSpPr>
                <a:xfrm>
                  <a:off x="3414840" y="2260270"/>
                  <a:ext cx="2133929" cy="2605964"/>
                  <a:chOff x="3507755" y="1522667"/>
                  <a:chExt cx="2133929" cy="2605964"/>
                </a:xfrm>
              </p:grpSpPr>
              <p:cxnSp>
                <p:nvCxnSpPr>
                  <p:cNvPr id="33" name="직선 연결선 32">
                    <a:extLst>
                      <a:ext uri="{FF2B5EF4-FFF2-40B4-BE49-F238E27FC236}">
                        <a16:creationId xmlns:a16="http://schemas.microsoft.com/office/drawing/2014/main" id="{AE73ECCC-BCDA-4174-8AC2-107F74803C08}"/>
                      </a:ext>
                    </a:extLst>
                  </p:cNvPr>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직선 연결선 33">
                    <a:extLst>
                      <a:ext uri="{FF2B5EF4-FFF2-40B4-BE49-F238E27FC236}">
                        <a16:creationId xmlns:a16="http://schemas.microsoft.com/office/drawing/2014/main" id="{A131C670-392B-4991-8CAE-67AEC240CF37}"/>
                      </a:ext>
                    </a:extLst>
                  </p:cNvPr>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A3DED5B4-540C-43F2-B947-25199963FA3B}"/>
                      </a:ext>
                    </a:extLst>
                  </p:cNvPr>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a16="http://schemas.microsoft.com/office/drawing/2014/main" id="{3ADDA33D-3A69-4754-AB85-EEFBE902AD88}"/>
                      </a:ext>
                    </a:extLst>
                  </p:cNvPr>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2E282C73-261D-4E39-BB1F-FDA1711BE5C3}"/>
                      </a:ext>
                    </a:extLst>
                  </p:cNvPr>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935CA6A7-CDD9-46C8-BF2C-2556DCD80715}"/>
                      </a:ext>
                    </a:extLst>
                  </p:cNvPr>
                  <p:cNvCxnSpPr>
                    <a:stCxn id="30" idx="4"/>
                  </p:cNvCxnSpPr>
                  <p:nvPr/>
                </p:nvCxnSpPr>
                <p:spPr>
                  <a:xfrm rot="20123720">
                    <a:off x="3800554"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9306051E-9B57-4F5C-ACC2-F99E570E7CF9}"/>
                      </a:ext>
                    </a:extLst>
                  </p:cNvPr>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a16="http://schemas.microsoft.com/office/drawing/2014/main" id="{54015E6C-C729-443A-8026-75B14F97B831}"/>
                      </a:ext>
                    </a:extLst>
                  </p:cNvPr>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a16="http://schemas.microsoft.com/office/drawing/2014/main" id="{978AF0F6-5324-425F-BBF6-58C30FCCFB4F}"/>
                      </a:ext>
                    </a:extLst>
                  </p:cNvPr>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그룹 28">
                  <a:extLst>
                    <a:ext uri="{FF2B5EF4-FFF2-40B4-BE49-F238E27FC236}">
                      <a16:creationId xmlns:a16="http://schemas.microsoft.com/office/drawing/2014/main" id="{D6FFD3A2-9A2B-490C-9025-248656E178C4}"/>
                    </a:ext>
                  </a:extLst>
                </p:cNvPr>
                <p:cNvGrpSpPr/>
                <p:nvPr/>
              </p:nvGrpSpPr>
              <p:grpSpPr>
                <a:xfrm>
                  <a:off x="3456191" y="2784100"/>
                  <a:ext cx="240165" cy="240165"/>
                  <a:chOff x="5886449" y="1917058"/>
                  <a:chExt cx="720000" cy="720000"/>
                </a:xfrm>
              </p:grpSpPr>
              <p:sp>
                <p:nvSpPr>
                  <p:cNvPr id="30" name="타원 29">
                    <a:extLst>
                      <a:ext uri="{FF2B5EF4-FFF2-40B4-BE49-F238E27FC236}">
                        <a16:creationId xmlns:a16="http://schemas.microsoft.com/office/drawing/2014/main" id="{38AE6A30-C264-48D0-8C66-7CB4AA8EE761}"/>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원형 58">
                    <a:extLst>
                      <a:ext uri="{FF2B5EF4-FFF2-40B4-BE49-F238E27FC236}">
                        <a16:creationId xmlns:a16="http://schemas.microsoft.com/office/drawing/2014/main" id="{6E660DCD-AD21-4324-AE78-D60477FA39AB}"/>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2" name="원형 59">
                    <a:extLst>
                      <a:ext uri="{FF2B5EF4-FFF2-40B4-BE49-F238E27FC236}">
                        <a16:creationId xmlns:a16="http://schemas.microsoft.com/office/drawing/2014/main" id="{17777B5A-9045-4A08-9243-F1F1A9AE937D}"/>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cxnSp>
            <p:nvCxnSpPr>
              <p:cNvPr id="6" name="직선 화살표 연결선 5">
                <a:extLst>
                  <a:ext uri="{FF2B5EF4-FFF2-40B4-BE49-F238E27FC236}">
                    <a16:creationId xmlns:a16="http://schemas.microsoft.com/office/drawing/2014/main" id="{5C9FA9E6-2026-488C-BE74-1D95C80B99D5}"/>
                  </a:ext>
                </a:extLst>
              </p:cNvPr>
              <p:cNvCxnSpPr>
                <a:cxnSpLocks/>
                <a:stCxn id="32" idx="1"/>
              </p:cNvCxnSpPr>
              <p:nvPr/>
            </p:nvCxnSpPr>
            <p:spPr>
              <a:xfrm>
                <a:off x="2093703" y="2900587"/>
                <a:ext cx="702162" cy="1859979"/>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직선 화살표 연결선 6">
                <a:extLst>
                  <a:ext uri="{FF2B5EF4-FFF2-40B4-BE49-F238E27FC236}">
                    <a16:creationId xmlns:a16="http://schemas.microsoft.com/office/drawing/2014/main" id="{2FAF5556-84BF-4FDD-8B5C-561D57A52C41}"/>
                  </a:ext>
                </a:extLst>
              </p:cNvPr>
              <p:cNvCxnSpPr>
                <a:cxnSpLocks/>
              </p:cNvCxnSpPr>
              <p:nvPr/>
            </p:nvCxnSpPr>
            <p:spPr>
              <a:xfrm flipV="1">
                <a:off x="2088912" y="2760508"/>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6F52D7EB-8DFC-41D7-AB76-37699846B9EC}"/>
                  </a:ext>
                </a:extLst>
              </p:cNvPr>
              <p:cNvCxnSpPr>
                <a:cxnSpLocks/>
              </p:cNvCxnSpPr>
              <p:nvPr/>
            </p:nvCxnSpPr>
            <p:spPr>
              <a:xfrm flipV="1">
                <a:off x="2602926" y="4826245"/>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6CC5170D-35F9-482A-B9D2-65AFE89EA6AF}"/>
                  </a:ext>
                </a:extLst>
              </p:cNvPr>
              <p:cNvCxnSpPr>
                <a:cxnSpLocks/>
              </p:cNvCxnSpPr>
              <p:nvPr/>
            </p:nvCxnSpPr>
            <p:spPr>
              <a:xfrm flipV="1">
                <a:off x="3335985" y="4218236"/>
                <a:ext cx="768679" cy="1"/>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원호 9">
                <a:extLst>
                  <a:ext uri="{FF2B5EF4-FFF2-40B4-BE49-F238E27FC236}">
                    <a16:creationId xmlns:a16="http://schemas.microsoft.com/office/drawing/2014/main" id="{17EDA1FF-B5B1-47C7-8B1A-77C19C964D6D}"/>
                  </a:ext>
                </a:extLst>
              </p:cNvPr>
              <p:cNvSpPr/>
              <p:nvPr/>
            </p:nvSpPr>
            <p:spPr>
              <a:xfrm>
                <a:off x="2364630" y="2628768"/>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 name="원호 10">
                <a:extLst>
                  <a:ext uri="{FF2B5EF4-FFF2-40B4-BE49-F238E27FC236}">
                    <a16:creationId xmlns:a16="http://schemas.microsoft.com/office/drawing/2014/main" id="{EE501348-A6FB-4C71-8FEF-06FE197B4BE0}"/>
                  </a:ext>
                </a:extLst>
              </p:cNvPr>
              <p:cNvSpPr/>
              <p:nvPr/>
            </p:nvSpPr>
            <p:spPr>
              <a:xfrm>
                <a:off x="2980495" y="4669417"/>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2" name="원호 11">
                <a:extLst>
                  <a:ext uri="{FF2B5EF4-FFF2-40B4-BE49-F238E27FC236}">
                    <a16:creationId xmlns:a16="http://schemas.microsoft.com/office/drawing/2014/main" id="{CDB8BA2D-534C-4D38-BD75-839FFEE76444}"/>
                  </a:ext>
                </a:extLst>
              </p:cNvPr>
              <p:cNvSpPr/>
              <p:nvPr/>
            </p:nvSpPr>
            <p:spPr>
              <a:xfrm>
                <a:off x="3774642" y="4020861"/>
                <a:ext cx="103353" cy="412461"/>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3" name="직사각형 12">
                    <a:extLst>
                      <a:ext uri="{FF2B5EF4-FFF2-40B4-BE49-F238E27FC236}">
                        <a16:creationId xmlns:a16="http://schemas.microsoft.com/office/drawing/2014/main" id="{B7C81915-4ED5-488C-A90A-0337238F8439}"/>
                      </a:ext>
                    </a:extLst>
                  </p:cNvPr>
                  <p:cNvSpPr/>
                  <p:nvPr/>
                </p:nvSpPr>
                <p:spPr>
                  <a:xfrm>
                    <a:off x="2413772" y="2459021"/>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13" name="직사각형 12">
                    <a:extLst>
                      <a:ext uri="{FF2B5EF4-FFF2-40B4-BE49-F238E27FC236}">
                        <a16:creationId xmlns:a16="http://schemas.microsoft.com/office/drawing/2014/main" id="{B7C81915-4ED5-488C-A90A-0337238F8439}"/>
                      </a:ext>
                    </a:extLst>
                  </p:cNvPr>
                  <p:cNvSpPr>
                    <a:spLocks noRot="1" noChangeAspect="1" noMove="1" noResize="1" noEditPoints="1" noAdjustHandles="1" noChangeArrowheads="1" noChangeShapeType="1" noTextEdit="1"/>
                  </p:cNvSpPr>
                  <p:nvPr/>
                </p:nvSpPr>
                <p:spPr>
                  <a:xfrm>
                    <a:off x="2413772" y="2459021"/>
                    <a:ext cx="393056" cy="369332"/>
                  </a:xfrm>
                  <a:prstGeom prst="rect">
                    <a:avLst/>
                  </a:prstGeom>
                  <a:blipFill>
                    <a:blip r:embed="rId1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직사각형 13">
                    <a:extLst>
                      <a:ext uri="{FF2B5EF4-FFF2-40B4-BE49-F238E27FC236}">
                        <a16:creationId xmlns:a16="http://schemas.microsoft.com/office/drawing/2014/main" id="{B6C2A208-1941-4E5A-88B8-0CC5272622BF}"/>
                      </a:ext>
                    </a:extLst>
                  </p:cNvPr>
                  <p:cNvSpPr/>
                  <p:nvPr/>
                </p:nvSpPr>
                <p:spPr>
                  <a:xfrm>
                    <a:off x="3843877" y="3903408"/>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14" name="직사각형 13">
                    <a:extLst>
                      <a:ext uri="{FF2B5EF4-FFF2-40B4-BE49-F238E27FC236}">
                        <a16:creationId xmlns:a16="http://schemas.microsoft.com/office/drawing/2014/main" id="{B6C2A208-1941-4E5A-88B8-0CC5272622BF}"/>
                      </a:ext>
                    </a:extLst>
                  </p:cNvPr>
                  <p:cNvSpPr>
                    <a:spLocks noRot="1" noChangeAspect="1" noMove="1" noResize="1" noEditPoints="1" noAdjustHandles="1" noChangeArrowheads="1" noChangeShapeType="1" noTextEdit="1"/>
                  </p:cNvSpPr>
                  <p:nvPr/>
                </p:nvSpPr>
                <p:spPr>
                  <a:xfrm>
                    <a:off x="3843877" y="3903408"/>
                    <a:ext cx="393056" cy="369332"/>
                  </a:xfrm>
                  <a:prstGeom prst="rect">
                    <a:avLst/>
                  </a:prstGeom>
                  <a:blipFill>
                    <a:blip r:embed="rId1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직사각형 14">
                    <a:extLst>
                      <a:ext uri="{FF2B5EF4-FFF2-40B4-BE49-F238E27FC236}">
                        <a16:creationId xmlns:a16="http://schemas.microsoft.com/office/drawing/2014/main" id="{E4DD13D1-7C70-4217-984B-B7CAEE988C10}"/>
                      </a:ext>
                    </a:extLst>
                  </p:cNvPr>
                  <p:cNvSpPr/>
                  <p:nvPr/>
                </p:nvSpPr>
                <p:spPr>
                  <a:xfrm>
                    <a:off x="3031012" y="4494177"/>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15" name="직사각형 14">
                    <a:extLst>
                      <a:ext uri="{FF2B5EF4-FFF2-40B4-BE49-F238E27FC236}">
                        <a16:creationId xmlns:a16="http://schemas.microsoft.com/office/drawing/2014/main" id="{E4DD13D1-7C70-4217-984B-B7CAEE988C10}"/>
                      </a:ext>
                    </a:extLst>
                  </p:cNvPr>
                  <p:cNvSpPr>
                    <a:spLocks noRot="1" noChangeAspect="1" noMove="1" noResize="1" noEditPoints="1" noAdjustHandles="1" noChangeArrowheads="1" noChangeShapeType="1" noTextEdit="1"/>
                  </p:cNvSpPr>
                  <p:nvPr/>
                </p:nvSpPr>
                <p:spPr>
                  <a:xfrm>
                    <a:off x="3031012" y="4494177"/>
                    <a:ext cx="393056" cy="369332"/>
                  </a:xfrm>
                  <a:prstGeom prst="rect">
                    <a:avLst/>
                  </a:prstGeom>
                  <a:blipFill>
                    <a:blip r:embed="rId16"/>
                    <a:stretch>
                      <a:fillRect/>
                    </a:stretch>
                  </a:blipFill>
                </p:spPr>
                <p:txBody>
                  <a:bodyPr/>
                  <a:lstStyle/>
                  <a:p>
                    <a:r>
                      <a:rPr lang="ko-KR" altLang="en-US">
                        <a:noFill/>
                      </a:rPr>
                      <a:t> </a:t>
                    </a:r>
                  </a:p>
                </p:txBody>
              </p:sp>
            </mc:Fallback>
          </mc:AlternateContent>
          <p:cxnSp>
            <p:nvCxnSpPr>
              <p:cNvPr id="16" name="직선 화살표 연결선 15">
                <a:extLst>
                  <a:ext uri="{FF2B5EF4-FFF2-40B4-BE49-F238E27FC236}">
                    <a16:creationId xmlns:a16="http://schemas.microsoft.com/office/drawing/2014/main" id="{2B3226AC-88E8-48E8-820D-3299F022141D}"/>
                  </a:ext>
                </a:extLst>
              </p:cNvPr>
              <p:cNvCxnSpPr>
                <a:cxnSpLocks/>
                <a:stCxn id="30" idx="5"/>
              </p:cNvCxnSpPr>
              <p:nvPr/>
            </p:nvCxnSpPr>
            <p:spPr>
              <a:xfrm>
                <a:off x="2178614" y="2865416"/>
                <a:ext cx="1349041" cy="1265980"/>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직사각형 16">
                <a:extLst>
                  <a:ext uri="{FF2B5EF4-FFF2-40B4-BE49-F238E27FC236}">
                    <a16:creationId xmlns:a16="http://schemas.microsoft.com/office/drawing/2014/main" id="{05D99C78-4DDA-444B-83B1-4847799743D8}"/>
                  </a:ext>
                </a:extLst>
              </p:cNvPr>
              <p:cNvSpPr/>
              <p:nvPr/>
            </p:nvSpPr>
            <p:spPr>
              <a:xfrm>
                <a:off x="2827016" y="3285597"/>
                <a:ext cx="687817" cy="369332"/>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a:solidFill>
                      <a:schemeClr val="bg1">
                        <a:lumMod val="50000"/>
                      </a:schemeClr>
                    </a:solidFill>
                    <a:latin typeface="Cambria Math" panose="02040503050406030204" pitchFamily="18" charset="0"/>
                    <a:ea typeface="Cambria Math" panose="02040503050406030204" pitchFamily="18" charset="0"/>
                  </a:rPr>
                  <a:t> G</a:t>
                </a:r>
                <a:r>
                  <a:rPr lang="en-US" altLang="ko-KR" sz="1200" b="1" i="1" dirty="0">
                    <a:solidFill>
                      <a:schemeClr val="bg1">
                        <a:lumMod val="50000"/>
                      </a:schemeClr>
                    </a:solidFill>
                    <a:latin typeface="Cambria Math" panose="02040503050406030204" pitchFamily="18" charset="0"/>
                    <a:ea typeface="Cambria Math" panose="02040503050406030204" pitchFamily="18" charset="0"/>
                  </a:rPr>
                  <a:t>L</a:t>
                </a:r>
                <a:endParaRPr lang="ko-KR" altLang="en-US" b="1" i="1" dirty="0">
                  <a:solidFill>
                    <a:schemeClr val="bg1">
                      <a:lumMod val="50000"/>
                    </a:schemeClr>
                  </a:solidFill>
                  <a:latin typeface="Cambria Math" panose="02040503050406030204" pitchFamily="18" charset="0"/>
                </a:endParaRPr>
              </a:p>
            </p:txBody>
          </p:sp>
          <p:sp>
            <p:nvSpPr>
              <p:cNvPr id="18" name="직사각형 17">
                <a:extLst>
                  <a:ext uri="{FF2B5EF4-FFF2-40B4-BE49-F238E27FC236}">
                    <a16:creationId xmlns:a16="http://schemas.microsoft.com/office/drawing/2014/main" id="{96A3EA1E-0828-40F5-BF02-EB178DFAF842}"/>
                  </a:ext>
                </a:extLst>
              </p:cNvPr>
              <p:cNvSpPr/>
              <p:nvPr/>
            </p:nvSpPr>
            <p:spPr>
              <a:xfrm>
                <a:off x="1691356" y="3600587"/>
                <a:ext cx="684611" cy="369332"/>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err="1">
                    <a:solidFill>
                      <a:srgbClr val="002060"/>
                    </a:solidFill>
                    <a:latin typeface="Cambria Math" panose="02040503050406030204" pitchFamily="18" charset="0"/>
                    <a:ea typeface="Cambria Math" panose="02040503050406030204" pitchFamily="18" charset="0"/>
                  </a:rPr>
                  <a:t>dR</a:t>
                </a:r>
                <a:endParaRPr lang="ko-KR" altLang="en-US" b="1" i="1" dirty="0">
                  <a:solidFill>
                    <a:srgbClr val="002060"/>
                  </a:solidFill>
                  <a:latin typeface="Cambria Math" panose="02040503050406030204" pitchFamily="18" charset="0"/>
                </a:endParaRPr>
              </a:p>
            </p:txBody>
          </p:sp>
        </p:grpSp>
        <mc:AlternateContent xmlns:mc="http://schemas.openxmlformats.org/markup-compatibility/2006" xmlns:a14="http://schemas.microsoft.com/office/drawing/2010/main">
          <mc:Choice Requires="a14">
            <p:sp>
              <p:nvSpPr>
                <p:cNvPr id="44" name="직사각형 43">
                  <a:extLst>
                    <a:ext uri="{FF2B5EF4-FFF2-40B4-BE49-F238E27FC236}">
                      <a16:creationId xmlns:a16="http://schemas.microsoft.com/office/drawing/2014/main" id="{52F826F7-2248-438F-A9B5-78C01539862D}"/>
                    </a:ext>
                  </a:extLst>
                </p:cNvPr>
                <p:cNvSpPr/>
                <p:nvPr/>
              </p:nvSpPr>
              <p:spPr>
                <a:xfrm>
                  <a:off x="4736797" y="4940350"/>
                  <a:ext cx="3636316" cy="505138"/>
                </a:xfrm>
                <a:prstGeom prst="rect">
                  <a:avLst/>
                </a:prstGeom>
              </p:spPr>
              <p:txBody>
                <a:bodyPr wrap="none">
                  <a:spAutoFit/>
                </a:bodyPr>
                <a:lstStyle/>
                <a:p>
                  <a:r>
                    <a:rPr lang="en-US" altLang="ko-KR" sz="1600" b="1" i="1" dirty="0">
                      <a:latin typeface="Cambria Math" panose="02040503050406030204" pitchFamily="18" charset="0"/>
                      <a:ea typeface="Cambria Math" panose="02040503050406030204" pitchFamily="18" charset="0"/>
                    </a:rPr>
                    <a:t>R </a:t>
                  </a:r>
                  <a:r>
                    <a:rPr lang="en-US" altLang="ko-KR" sz="1600" dirty="0">
                      <a:effectLst/>
                      <a:latin typeface="나눔고딕"/>
                      <a:cs typeface="Times New Roman" panose="02020603050405020304" pitchFamily="18" charset="0"/>
                    </a:rPr>
                    <a:t>=</a:t>
                  </a:r>
                  <a14:m>
                    <m:oMath xmlns:m="http://schemas.openxmlformats.org/officeDocument/2006/math">
                      <m:d>
                        <m:dPr>
                          <m:ctrlPr>
                            <a:rPr lang="ko-KR" altLang="ko-KR" sz="1600" i="1">
                              <a:effectLst/>
                              <a:latin typeface="Cambria Math" panose="02040503050406030204" pitchFamily="18" charset="0"/>
                              <a:ea typeface="Cambria Math" panose="02040503050406030204" pitchFamily="18" charset="0"/>
                            </a:rPr>
                          </m:ctrlPr>
                        </m:dPr>
                        <m:e>
                          <m:m>
                            <m:mPr>
                              <m:mcs>
                                <m:mc>
                                  <m:mcPr>
                                    <m:count m:val="2"/>
                                    <m:mcJc m:val="center"/>
                                  </m:mcPr>
                                </m:mc>
                              </m:mcs>
                              <m:ctrlPr>
                                <a:rPr lang="ko-KR" altLang="ko-KR" sz="1600" i="1">
                                  <a:effectLst/>
                                  <a:latin typeface="Cambria Math" panose="02040503050406030204" pitchFamily="18" charset="0"/>
                                  <a:ea typeface="Cambria Math" panose="02040503050406030204" pitchFamily="18" charset="0"/>
                                </a:rPr>
                              </m:ctrlPr>
                            </m:mPr>
                            <m:mr>
                              <m:e>
                                <m:r>
                                  <a:rPr lang="en-US" altLang="ko-KR" sz="1600" i="1">
                                    <a:effectLst/>
                                    <a:latin typeface="Cambria Math" panose="02040503050406030204" pitchFamily="18" charset="0"/>
                                    <a:ea typeface="나눔고딕"/>
                                    <a:cs typeface="Times New Roman" panose="02020603050405020304" pitchFamily="18" charset="0"/>
                                  </a:rPr>
                                  <m:t>𝑐𝑜𝑠</m:t>
                                </m:r>
                                <m:r>
                                  <a:rPr lang="en-US" altLang="ko-KR" sz="1600" i="1">
                                    <a:effectLst/>
                                    <a:latin typeface="Cambria Math" panose="02040503050406030204" pitchFamily="18" charset="0"/>
                                    <a:ea typeface="나눔고딕"/>
                                    <a:cs typeface="Times New Roman" panose="02020603050405020304" pitchFamily="18" charset="0"/>
                                  </a:rPr>
                                  <m:t>𝜃</m:t>
                                </m:r>
                              </m:e>
                              <m:e>
                                <m:r>
                                  <a:rPr lang="en-US" altLang="ko-KR" sz="1600" i="1">
                                    <a:effectLst/>
                                    <a:latin typeface="Cambria Math" panose="02040503050406030204" pitchFamily="18" charset="0"/>
                                    <a:ea typeface="나눔고딕"/>
                                    <a:cs typeface="Times New Roman" panose="02020603050405020304" pitchFamily="18" charset="0"/>
                                  </a:rPr>
                                  <m:t>−</m:t>
                                </m:r>
                                <m:r>
                                  <a:rPr lang="en-US" altLang="ko-KR" sz="1600" i="1">
                                    <a:effectLst/>
                                    <a:latin typeface="Cambria Math" panose="02040503050406030204" pitchFamily="18" charset="0"/>
                                    <a:ea typeface="나눔고딕"/>
                                    <a:cs typeface="Times New Roman" panose="02020603050405020304" pitchFamily="18" charset="0"/>
                                  </a:rPr>
                                  <m:t>𝑠𝑖𝑛</m:t>
                                </m:r>
                                <m:r>
                                  <a:rPr lang="en-US" altLang="ko-KR" sz="1600" i="1">
                                    <a:effectLst/>
                                    <a:latin typeface="Cambria Math" panose="02040503050406030204" pitchFamily="18" charset="0"/>
                                    <a:ea typeface="나눔고딕"/>
                                    <a:cs typeface="Times New Roman" panose="02020603050405020304" pitchFamily="18" charset="0"/>
                                  </a:rPr>
                                  <m:t>𝜃</m:t>
                                </m:r>
                              </m:e>
                            </m:mr>
                            <m:mr>
                              <m:e>
                                <m:r>
                                  <a:rPr lang="en-US" altLang="ko-KR" sz="1600" i="1">
                                    <a:effectLst/>
                                    <a:latin typeface="Cambria Math" panose="02040503050406030204" pitchFamily="18" charset="0"/>
                                    <a:ea typeface="나눔고딕"/>
                                    <a:cs typeface="Times New Roman" panose="02020603050405020304" pitchFamily="18" charset="0"/>
                                  </a:rPr>
                                  <m:t>𝑠𝑖𝑛</m:t>
                                </m:r>
                                <m:r>
                                  <a:rPr lang="en-US" altLang="ko-KR" sz="1600" i="1">
                                    <a:effectLst/>
                                    <a:latin typeface="Cambria Math" panose="02040503050406030204" pitchFamily="18" charset="0"/>
                                    <a:ea typeface="나눔고딕"/>
                                    <a:cs typeface="Times New Roman" panose="02020603050405020304" pitchFamily="18" charset="0"/>
                                  </a:rPr>
                                  <m:t>𝜃</m:t>
                                </m:r>
                              </m:e>
                              <m:e>
                                <m:r>
                                  <a:rPr lang="en-US" altLang="ko-KR" sz="1600" i="1">
                                    <a:effectLst/>
                                    <a:latin typeface="Cambria Math" panose="02040503050406030204" pitchFamily="18" charset="0"/>
                                    <a:ea typeface="나눔고딕"/>
                                    <a:cs typeface="Times New Roman" panose="02020603050405020304" pitchFamily="18" charset="0"/>
                                  </a:rPr>
                                  <m:t>𝑐𝑜𝑠</m:t>
                                </m:r>
                                <m:r>
                                  <a:rPr lang="en-US" altLang="ko-KR" sz="1600" i="1">
                                    <a:effectLst/>
                                    <a:latin typeface="Cambria Math" panose="02040503050406030204" pitchFamily="18" charset="0"/>
                                    <a:ea typeface="나눔고딕"/>
                                    <a:cs typeface="Times New Roman" panose="02020603050405020304" pitchFamily="18" charset="0"/>
                                  </a:rPr>
                                  <m:t>𝜃</m:t>
                                </m:r>
                              </m:e>
                            </m:mr>
                          </m:m>
                        </m:e>
                      </m:d>
                    </m:oMath>
                  </a14:m>
                  <a:r>
                    <a:rPr lang="ko-KR" altLang="en-US" sz="1600" dirty="0"/>
                    <a:t> </a:t>
                  </a:r>
                  <a:r>
                    <a:rPr lang="en-US" altLang="ko-KR" sz="1600" dirty="0"/>
                    <a:t>is rotation matrix </a:t>
                  </a:r>
                  <a:endParaRPr lang="ko-KR" altLang="en-US" sz="1600" dirty="0"/>
                </a:p>
              </p:txBody>
            </p:sp>
          </mc:Choice>
          <mc:Fallback xmlns="">
            <p:sp>
              <p:nvSpPr>
                <p:cNvPr id="44" name="직사각형 43">
                  <a:extLst>
                    <a:ext uri="{FF2B5EF4-FFF2-40B4-BE49-F238E27FC236}">
                      <a16:creationId xmlns:a16="http://schemas.microsoft.com/office/drawing/2014/main" id="{52F826F7-2248-438F-A9B5-78C01539862D}"/>
                    </a:ext>
                  </a:extLst>
                </p:cNvPr>
                <p:cNvSpPr>
                  <a:spLocks noRot="1" noChangeAspect="1" noMove="1" noResize="1" noEditPoints="1" noAdjustHandles="1" noChangeArrowheads="1" noChangeShapeType="1" noTextEdit="1"/>
                </p:cNvSpPr>
                <p:nvPr/>
              </p:nvSpPr>
              <p:spPr>
                <a:xfrm>
                  <a:off x="4736797" y="4940350"/>
                  <a:ext cx="3636316" cy="505138"/>
                </a:xfrm>
                <a:prstGeom prst="rect">
                  <a:avLst/>
                </a:prstGeom>
                <a:blipFill>
                  <a:blip r:embed="rId17"/>
                  <a:stretch>
                    <a:fillRect l="-838" b="-3614"/>
                  </a:stretch>
                </a:blipFill>
              </p:spPr>
              <p:txBody>
                <a:bodyPr/>
                <a:lstStyle/>
                <a:p>
                  <a:r>
                    <a:rPr lang="ko-KR" altLang="en-US">
                      <a:noFill/>
                    </a:rPr>
                    <a:t> </a:t>
                  </a:r>
                </a:p>
              </p:txBody>
            </p:sp>
          </mc:Fallback>
        </mc:AlternateContent>
        <p:grpSp>
          <p:nvGrpSpPr>
            <p:cNvPr id="63" name="그룹 62">
              <a:extLst>
                <a:ext uri="{FF2B5EF4-FFF2-40B4-BE49-F238E27FC236}">
                  <a16:creationId xmlns:a16="http://schemas.microsoft.com/office/drawing/2014/main" id="{C302D107-350D-4064-A370-60E546DF0B24}"/>
                </a:ext>
              </a:extLst>
            </p:cNvPr>
            <p:cNvGrpSpPr/>
            <p:nvPr/>
          </p:nvGrpSpPr>
          <p:grpSpPr>
            <a:xfrm>
              <a:off x="2588178" y="4191036"/>
              <a:ext cx="1457596" cy="751118"/>
              <a:chOff x="2588178" y="3470270"/>
              <a:chExt cx="1457596" cy="751118"/>
            </a:xfrm>
          </p:grpSpPr>
          <p:cxnSp>
            <p:nvCxnSpPr>
              <p:cNvPr id="46" name="직선 화살표 연결선 45">
                <a:extLst>
                  <a:ext uri="{FF2B5EF4-FFF2-40B4-BE49-F238E27FC236}">
                    <a16:creationId xmlns:a16="http://schemas.microsoft.com/office/drawing/2014/main" id="{6362D69F-C43F-4975-9393-3C480D4CD855}"/>
                  </a:ext>
                </a:extLst>
              </p:cNvPr>
              <p:cNvCxnSpPr>
                <a:cxnSpLocks/>
              </p:cNvCxnSpPr>
              <p:nvPr/>
            </p:nvCxnSpPr>
            <p:spPr>
              <a:xfrm flipV="1">
                <a:off x="3323687" y="3854489"/>
                <a:ext cx="485400" cy="2163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F8364404-FC42-43E4-9A5F-8809C3A8BFF4}"/>
                  </a:ext>
                </a:extLst>
              </p:cNvPr>
              <p:cNvCxnSpPr>
                <a:cxnSpLocks/>
              </p:cNvCxnSpPr>
              <p:nvPr/>
            </p:nvCxnSpPr>
            <p:spPr>
              <a:xfrm flipH="1">
                <a:off x="2981591" y="4074609"/>
                <a:ext cx="310605" cy="1467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 name="직사각형 60">
                <a:extLst>
                  <a:ext uri="{FF2B5EF4-FFF2-40B4-BE49-F238E27FC236}">
                    <a16:creationId xmlns:a16="http://schemas.microsoft.com/office/drawing/2014/main" id="{E5164CFE-BB3E-4132-8642-F40CF366E457}"/>
                  </a:ext>
                </a:extLst>
              </p:cNvPr>
              <p:cNvSpPr/>
              <p:nvPr/>
            </p:nvSpPr>
            <p:spPr>
              <a:xfrm>
                <a:off x="3497419" y="3470270"/>
                <a:ext cx="548355" cy="369332"/>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err="1">
                    <a:solidFill>
                      <a:schemeClr val="accent2">
                        <a:lumMod val="75000"/>
                      </a:schemeClr>
                    </a:solidFill>
                    <a:latin typeface="Cambria Math" panose="02040503050406030204" pitchFamily="18" charset="0"/>
                    <a:ea typeface="Cambria Math" panose="02040503050406030204" pitchFamily="18" charset="0"/>
                  </a:rPr>
                  <a:t>lf</a:t>
                </a:r>
                <a:endParaRPr lang="ko-KR" altLang="en-US" dirty="0"/>
              </a:p>
            </p:txBody>
          </p:sp>
          <p:sp>
            <p:nvSpPr>
              <p:cNvPr id="62" name="직사각형 61">
                <a:extLst>
                  <a:ext uri="{FF2B5EF4-FFF2-40B4-BE49-F238E27FC236}">
                    <a16:creationId xmlns:a16="http://schemas.microsoft.com/office/drawing/2014/main" id="{2314E414-3140-476B-96E6-26D893189E82}"/>
                  </a:ext>
                </a:extLst>
              </p:cNvPr>
              <p:cNvSpPr/>
              <p:nvPr/>
            </p:nvSpPr>
            <p:spPr>
              <a:xfrm>
                <a:off x="2588178" y="3824422"/>
                <a:ext cx="602857" cy="369332"/>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dirty="0"/>
              </a:p>
            </p:txBody>
          </p:sp>
        </p:grpSp>
        <p:grpSp>
          <p:nvGrpSpPr>
            <p:cNvPr id="64" name="그룹 63">
              <a:extLst>
                <a:ext uri="{FF2B5EF4-FFF2-40B4-BE49-F238E27FC236}">
                  <a16:creationId xmlns:a16="http://schemas.microsoft.com/office/drawing/2014/main" id="{57B6427B-BA30-4D73-9B6B-29E8D32C7118}"/>
                </a:ext>
              </a:extLst>
            </p:cNvPr>
            <p:cNvGrpSpPr/>
            <p:nvPr/>
          </p:nvGrpSpPr>
          <p:grpSpPr>
            <a:xfrm>
              <a:off x="1858450" y="4902480"/>
              <a:ext cx="1351854" cy="657462"/>
              <a:chOff x="2588178" y="3555975"/>
              <a:chExt cx="1351854" cy="657462"/>
            </a:xfrm>
          </p:grpSpPr>
          <p:cxnSp>
            <p:nvCxnSpPr>
              <p:cNvPr id="65" name="직선 화살표 연결선 64">
                <a:extLst>
                  <a:ext uri="{FF2B5EF4-FFF2-40B4-BE49-F238E27FC236}">
                    <a16:creationId xmlns:a16="http://schemas.microsoft.com/office/drawing/2014/main" id="{A4DC4300-7C39-43B0-8FD6-79D9820E79F7}"/>
                  </a:ext>
                </a:extLst>
              </p:cNvPr>
              <p:cNvCxnSpPr>
                <a:cxnSpLocks/>
              </p:cNvCxnSpPr>
              <p:nvPr/>
            </p:nvCxnSpPr>
            <p:spPr>
              <a:xfrm flipV="1">
                <a:off x="3323687" y="3838587"/>
                <a:ext cx="485400" cy="2163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직선 화살표 연결선 65">
                <a:extLst>
                  <a:ext uri="{FF2B5EF4-FFF2-40B4-BE49-F238E27FC236}">
                    <a16:creationId xmlns:a16="http://schemas.microsoft.com/office/drawing/2014/main" id="{A2736D06-A548-455A-BADF-87F30C405FE9}"/>
                  </a:ext>
                </a:extLst>
              </p:cNvPr>
              <p:cNvCxnSpPr>
                <a:cxnSpLocks/>
              </p:cNvCxnSpPr>
              <p:nvPr/>
            </p:nvCxnSpPr>
            <p:spPr>
              <a:xfrm flipH="1">
                <a:off x="2981591" y="4066658"/>
                <a:ext cx="310605" cy="1467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 name="직사각형 66">
                <a:extLst>
                  <a:ext uri="{FF2B5EF4-FFF2-40B4-BE49-F238E27FC236}">
                    <a16:creationId xmlns:a16="http://schemas.microsoft.com/office/drawing/2014/main" id="{B15BDAAD-3640-46A7-BF53-3C0D6119BF6D}"/>
                  </a:ext>
                </a:extLst>
              </p:cNvPr>
              <p:cNvSpPr/>
              <p:nvPr/>
            </p:nvSpPr>
            <p:spPr>
              <a:xfrm>
                <a:off x="3391677" y="3555975"/>
                <a:ext cx="548355" cy="369332"/>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err="1">
                    <a:solidFill>
                      <a:schemeClr val="accent2">
                        <a:lumMod val="75000"/>
                      </a:schemeClr>
                    </a:solidFill>
                    <a:latin typeface="Cambria Math" panose="02040503050406030204" pitchFamily="18" charset="0"/>
                    <a:ea typeface="Cambria Math" panose="02040503050406030204" pitchFamily="18" charset="0"/>
                  </a:rPr>
                  <a:t>lf</a:t>
                </a:r>
                <a:endParaRPr lang="ko-KR" altLang="en-US" dirty="0"/>
              </a:p>
            </p:txBody>
          </p:sp>
          <p:sp>
            <p:nvSpPr>
              <p:cNvPr id="68" name="직사각형 67">
                <a:extLst>
                  <a:ext uri="{FF2B5EF4-FFF2-40B4-BE49-F238E27FC236}">
                    <a16:creationId xmlns:a16="http://schemas.microsoft.com/office/drawing/2014/main" id="{BD287949-9F2F-422C-97E4-F3C4895257D4}"/>
                  </a:ext>
                </a:extLst>
              </p:cNvPr>
              <p:cNvSpPr/>
              <p:nvPr/>
            </p:nvSpPr>
            <p:spPr>
              <a:xfrm>
                <a:off x="2588178" y="3824422"/>
                <a:ext cx="602857" cy="369332"/>
              </a:xfrm>
              <a:prstGeom prst="rect">
                <a:avLst/>
              </a:prstGeom>
            </p:spPr>
            <p:txBody>
              <a:bodyPr wrap="none">
                <a:spAutoFit/>
              </a:bodyPr>
              <a:lstStyle/>
              <a:p>
                <a:r>
                  <a:rPr lang="en-US" altLang="ko-KR" b="1" i="1" dirty="0">
                    <a:latin typeface="Cambria Math" panose="02040503050406030204" pitchFamily="18" charset="0"/>
                    <a:ea typeface="Cambria Math" panose="02040503050406030204" pitchFamily="18" charset="0"/>
                  </a:rPr>
                  <a:t>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dirty="0"/>
              </a:p>
            </p:txBody>
          </p:sp>
        </p:grpSp>
      </p:grpSp>
      <p:pic>
        <p:nvPicPr>
          <p:cNvPr id="56" name="Picture 2" descr="user 2019ì ëí ì´ë¯¸ì§ ê²ìê²°ê³¼">
            <a:extLst>
              <a:ext uri="{FF2B5EF4-FFF2-40B4-BE49-F238E27FC236}">
                <a16:creationId xmlns:a16="http://schemas.microsoft.com/office/drawing/2014/main" id="{6DE1AF9D-1234-4AA8-9B5C-17E030784CC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47" name="직사각형 46">
            <a:extLst>
              <a:ext uri="{FF2B5EF4-FFF2-40B4-BE49-F238E27FC236}">
                <a16:creationId xmlns:a16="http://schemas.microsoft.com/office/drawing/2014/main" id="{4479FF81-7A35-4259-A8B5-3BAED1A82A05}"/>
              </a:ext>
            </a:extLst>
          </p:cNvPr>
          <p:cNvSpPr/>
          <p:nvPr/>
        </p:nvSpPr>
        <p:spPr>
          <a:xfrm>
            <a:off x="911340" y="1341455"/>
            <a:ext cx="10515600"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The coordinates of the toes and heels also vary with the angle of sight using a rotation matrix. The principle is as follows.</a:t>
            </a:r>
            <a:endParaRPr lang="ko-KR" altLang="en-US" sz="2400" dirty="0">
              <a:latin typeface="Calibri" panose="020F0502020204030204" pitchFamily="34" charset="0"/>
            </a:endParaRPr>
          </a:p>
        </p:txBody>
      </p:sp>
      <p:pic>
        <p:nvPicPr>
          <p:cNvPr id="59" name="그림 58">
            <a:extLst>
              <a:ext uri="{FF2B5EF4-FFF2-40B4-BE49-F238E27FC236}">
                <a16:creationId xmlns:a16="http://schemas.microsoft.com/office/drawing/2014/main" id="{BD15F662-2A37-43A7-89D5-99EDDBB72288}"/>
              </a:ext>
            </a:extLst>
          </p:cNvPr>
          <p:cNvPicPr>
            <a:picLocks noChangeAspect="1"/>
          </p:cNvPicPr>
          <p:nvPr/>
        </p:nvPicPr>
        <p:blipFill>
          <a:blip r:embed="rId19"/>
          <a:stretch>
            <a:fillRect/>
          </a:stretch>
        </p:blipFill>
        <p:spPr>
          <a:xfrm>
            <a:off x="9517088" y="68755"/>
            <a:ext cx="2598800" cy="338334"/>
          </a:xfrm>
          <a:prstGeom prst="rect">
            <a:avLst/>
          </a:prstGeom>
        </p:spPr>
      </p:pic>
      <p:sp>
        <p:nvSpPr>
          <p:cNvPr id="60" name="제목 1">
            <a:extLst>
              <a:ext uri="{FF2B5EF4-FFF2-40B4-BE49-F238E27FC236}">
                <a16:creationId xmlns:a16="http://schemas.microsoft.com/office/drawing/2014/main" id="{9DA34CEB-8F6B-47ED-8B43-A70B151DA5C9}"/>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2800" b="1" dirty="0">
                <a:latin typeface="Calibri" panose="020F0502020204030204" pitchFamily="34" charset="0"/>
              </a:rPr>
              <a:t>Foot tip points</a:t>
            </a:r>
            <a:endParaRPr lang="ko-KR" altLang="en-US" sz="4800" b="1" dirty="0">
              <a:latin typeface="Calibri" panose="020F0502020204030204" pitchFamily="34" charset="0"/>
              <a:ea typeface="HY견고딕" panose="02030600000101010101" pitchFamily="18" charset="-127"/>
            </a:endParaRPr>
          </a:p>
        </p:txBody>
      </p:sp>
      <p:sp>
        <p:nvSpPr>
          <p:cNvPr id="45" name="직사각형 44">
            <a:extLst>
              <a:ext uri="{FF2B5EF4-FFF2-40B4-BE49-F238E27FC236}">
                <a16:creationId xmlns:a16="http://schemas.microsoft.com/office/drawing/2014/main" id="{220E284E-5A49-4314-AC32-88A9BEAC5DD4}"/>
              </a:ext>
            </a:extLst>
          </p:cNvPr>
          <p:cNvSpPr/>
          <p:nvPr/>
        </p:nvSpPr>
        <p:spPr>
          <a:xfrm>
            <a:off x="4716016" y="5507731"/>
            <a:ext cx="1853392" cy="369332"/>
          </a:xfrm>
          <a:prstGeom prst="rect">
            <a:avLst/>
          </a:prstGeom>
        </p:spPr>
        <p:txBody>
          <a:bodyPr wrap="none">
            <a:spAutoFit/>
          </a:bodyPr>
          <a:lstStyle/>
          <a:p>
            <a:r>
              <a:rPr lang="en-US" altLang="ko-KR" b="1" i="1" dirty="0" err="1">
                <a:solidFill>
                  <a:schemeClr val="accent2">
                    <a:lumMod val="75000"/>
                  </a:schemeClr>
                </a:solidFill>
                <a:latin typeface="Cambria Math" panose="02040503050406030204" pitchFamily="18" charset="0"/>
                <a:ea typeface="Cambria Math" panose="02040503050406030204" pitchFamily="18" charset="0"/>
              </a:rPr>
              <a:t>lf</a:t>
            </a:r>
            <a:r>
              <a:rPr lang="en-US" altLang="ko-KR" b="1" dirty="0">
                <a:solidFill>
                  <a:schemeClr val="accent2">
                    <a:lumMod val="75000"/>
                  </a:schemeClr>
                </a:solidFill>
                <a:latin typeface="Cambria Math" panose="02040503050406030204" pitchFamily="18" charset="0"/>
                <a:ea typeface="Cambria Math" panose="02040503050406030204" pitchFamily="18" charset="0"/>
              </a:rPr>
              <a:t>=0.07</a:t>
            </a:r>
            <a:r>
              <a:rPr lang="en-US" altLang="ko-KR" b="1" i="1" dirty="0">
                <a:solidFill>
                  <a:schemeClr val="accent2">
                    <a:lumMod val="75000"/>
                  </a:schemeClr>
                </a:solidFill>
                <a:latin typeface="Cambria Math" panose="02040503050406030204" pitchFamily="18" charset="0"/>
                <a:ea typeface="Cambria Math" panose="02040503050406030204" pitchFamily="18" charset="0"/>
              </a:rPr>
              <a:t>, </a:t>
            </a:r>
            <a:r>
              <a:rPr lang="en-US" altLang="ko-KR" b="1" i="1" dirty="0" err="1">
                <a:solidFill>
                  <a:srgbClr val="7030A0"/>
                </a:solidFill>
                <a:latin typeface="Cambria Math" panose="02040503050406030204" pitchFamily="18" charset="0"/>
                <a:ea typeface="Cambria Math" panose="02040503050406030204" pitchFamily="18" charset="0"/>
              </a:rPr>
              <a:t>lb</a:t>
            </a:r>
            <a:r>
              <a:rPr lang="en-US" altLang="ko-KR" b="1" dirty="0">
                <a:solidFill>
                  <a:srgbClr val="7030A0"/>
                </a:solidFill>
                <a:latin typeface="Cambria Math" panose="02040503050406030204" pitchFamily="18" charset="0"/>
                <a:ea typeface="Cambria Math" panose="02040503050406030204" pitchFamily="18" charset="0"/>
              </a:rPr>
              <a:t>=-0.03</a:t>
            </a:r>
            <a:endParaRPr lang="ko-KR" altLang="en-US" dirty="0"/>
          </a:p>
        </p:txBody>
      </p:sp>
    </p:spTree>
    <p:extLst>
      <p:ext uri="{BB962C8B-B14F-4D97-AF65-F5344CB8AC3E}">
        <p14:creationId xmlns:p14="http://schemas.microsoft.com/office/powerpoint/2010/main" val="171363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759AA6C-860D-4519-8C70-9C6E5F81E255}"/>
              </a:ext>
            </a:extLst>
          </p:cNvPr>
          <p:cNvSpPr>
            <a:spLocks noGrp="1"/>
          </p:cNvSpPr>
          <p:nvPr>
            <p:ph type="title"/>
          </p:nvPr>
        </p:nvSpPr>
        <p:spPr>
          <a:xfrm>
            <a:off x="838200" y="107576"/>
            <a:ext cx="10515600" cy="1325563"/>
          </a:xfrm>
        </p:spPr>
        <p:txBody>
          <a:bodyPr>
            <a:normAutofit/>
          </a:bodyPr>
          <a:lstStyle/>
          <a:p>
            <a:r>
              <a:rPr lang="en-US" altLang="ko-KR" sz="3600" b="1" dirty="0">
                <a:latin typeface="Calibri" panose="020F0502020204030204" pitchFamily="34" charset="0"/>
              </a:rPr>
              <a:t>A</a:t>
            </a:r>
            <a:r>
              <a:rPr lang="ko-KR" altLang="en-US" sz="3600" b="1" dirty="0">
                <a:latin typeface="Calibri" panose="020F0502020204030204" pitchFamily="34" charset="0"/>
              </a:rPr>
              <a:t> </a:t>
            </a:r>
            <a:r>
              <a:rPr lang="en-US" altLang="ko-KR" sz="3600" b="1" dirty="0">
                <a:latin typeface="Calibri" panose="020F0502020204030204" pitchFamily="34" charset="0"/>
              </a:rPr>
              <a:t>ball in R</a:t>
            </a:r>
            <a:endParaRPr lang="ko-KR" altLang="en-US" sz="3600" b="1" dirty="0">
              <a:latin typeface="Calibri" panose="020F0502020204030204" pitchFamily="34" charset="0"/>
            </a:endParaRPr>
          </a:p>
        </p:txBody>
      </p:sp>
      <p:pic>
        <p:nvPicPr>
          <p:cNvPr id="10" name="그림 9">
            <a:extLst>
              <a:ext uri="{FF2B5EF4-FFF2-40B4-BE49-F238E27FC236}">
                <a16:creationId xmlns:a16="http://schemas.microsoft.com/office/drawing/2014/main" id="{28ECC55D-8900-4056-9E1C-323B0FA3B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0" y="1080000"/>
            <a:ext cx="4762500" cy="4762500"/>
          </a:xfrm>
          <a:prstGeom prst="rect">
            <a:avLst/>
          </a:prstGeom>
        </p:spPr>
      </p:pic>
      <p:pic>
        <p:nvPicPr>
          <p:cNvPr id="12" name="Picture 2" descr="user 2019ì ëí ì´ë¯¸ì§ ê²ìê²°ê³¼">
            <a:extLst>
              <a:ext uri="{FF2B5EF4-FFF2-40B4-BE49-F238E27FC236}">
                <a16:creationId xmlns:a16="http://schemas.microsoft.com/office/drawing/2014/main" id="{E51CC6A2-EA90-4498-981D-14766FD26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a:extLst>
              <a:ext uri="{FF2B5EF4-FFF2-40B4-BE49-F238E27FC236}">
                <a16:creationId xmlns:a16="http://schemas.microsoft.com/office/drawing/2014/main" id="{CB4B727C-4BA8-4213-B0A1-7F93A0FEE62A}"/>
              </a:ext>
            </a:extLst>
          </p:cNvPr>
          <p:cNvSpPr/>
          <p:nvPr/>
        </p:nvSpPr>
        <p:spPr>
          <a:xfrm>
            <a:off x="5557804" y="2437490"/>
            <a:ext cx="5221360" cy="1569660"/>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Suppose there is a ball in the coordinate</a:t>
            </a:r>
          </a:p>
          <a:p>
            <a:pPr algn="just"/>
            <a:r>
              <a:rPr lang="en-US" altLang="ko-KR" sz="2400" dirty="0">
                <a:solidFill>
                  <a:srgbClr val="000000"/>
                </a:solidFill>
                <a:latin typeface="Calibri" panose="020F0502020204030204" pitchFamily="34" charset="0"/>
              </a:rPr>
              <a:t>(x=0, y=260). </a:t>
            </a:r>
          </a:p>
          <a:p>
            <a:pPr algn="just"/>
            <a:r>
              <a:rPr lang="en-US" altLang="ko-KR" sz="2400" dirty="0">
                <a:latin typeface="Calibri" panose="020F0502020204030204" pitchFamily="34" charset="0"/>
              </a:rPr>
              <a:t>When we fix the coordinate in R, the ball stays in that position.</a:t>
            </a:r>
            <a:endParaRPr lang="ko-KR" altLang="en-US" sz="2400" dirty="0">
              <a:latin typeface="Calibri" panose="020F0502020204030204" pitchFamily="34" charset="0"/>
            </a:endParaRPr>
          </a:p>
        </p:txBody>
      </p:sp>
      <p:pic>
        <p:nvPicPr>
          <p:cNvPr id="4" name="그림 3">
            <a:extLst>
              <a:ext uri="{FF2B5EF4-FFF2-40B4-BE49-F238E27FC236}">
                <a16:creationId xmlns:a16="http://schemas.microsoft.com/office/drawing/2014/main" id="{E326C6B6-A5ED-4AAF-9FE0-C1E29E7B74A3}"/>
              </a:ext>
            </a:extLst>
          </p:cNvPr>
          <p:cNvPicPr>
            <a:picLocks noChangeAspect="1"/>
          </p:cNvPicPr>
          <p:nvPr/>
        </p:nvPicPr>
        <p:blipFill>
          <a:blip r:embed="rId5"/>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700290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user 2019ì ëí ì´ë¯¸ì§ ê²ìê²°ê³¼">
            <a:extLst>
              <a:ext uri="{FF2B5EF4-FFF2-40B4-BE49-F238E27FC236}">
                <a16:creationId xmlns:a16="http://schemas.microsoft.com/office/drawing/2014/main" id="{7D6B04DA-23E4-4A9A-BC47-716C45DF1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그룹 44">
            <a:extLst>
              <a:ext uri="{FF2B5EF4-FFF2-40B4-BE49-F238E27FC236}">
                <a16:creationId xmlns:a16="http://schemas.microsoft.com/office/drawing/2014/main" id="{538E7A98-2A6F-4302-8984-F03B542C6140}"/>
              </a:ext>
            </a:extLst>
          </p:cNvPr>
          <p:cNvGrpSpPr/>
          <p:nvPr/>
        </p:nvGrpSpPr>
        <p:grpSpPr>
          <a:xfrm>
            <a:off x="378640" y="343932"/>
            <a:ext cx="4349546" cy="6250109"/>
            <a:chOff x="378640" y="343932"/>
            <a:chExt cx="4349546" cy="6250109"/>
          </a:xfrm>
        </p:grpSpPr>
        <p:sp>
          <p:nvSpPr>
            <p:cNvPr id="46" name="직사각형 45">
              <a:extLst>
                <a:ext uri="{FF2B5EF4-FFF2-40B4-BE49-F238E27FC236}">
                  <a16:creationId xmlns:a16="http://schemas.microsoft.com/office/drawing/2014/main" id="{511FAA62-E065-429A-B1EF-2FE7F49CB2BB}"/>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47" name="설명선: 아래쪽 화살표 46">
              <a:extLst>
                <a:ext uri="{FF2B5EF4-FFF2-40B4-BE49-F238E27FC236}">
                  <a16:creationId xmlns:a16="http://schemas.microsoft.com/office/drawing/2014/main" id="{9DCD5B76-0778-438A-B055-5D5EAF35DE5C}"/>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48" name="설명선: 아래쪽 화살표 47">
              <a:extLst>
                <a:ext uri="{FF2B5EF4-FFF2-40B4-BE49-F238E27FC236}">
                  <a16:creationId xmlns:a16="http://schemas.microsoft.com/office/drawing/2014/main" id="{A25FFAD5-2090-4A66-A1D3-0545BC503A1F}"/>
                </a:ext>
              </a:extLst>
            </p:cNvPr>
            <p:cNvSpPr/>
            <p:nvPr/>
          </p:nvSpPr>
          <p:spPr>
            <a:xfrm>
              <a:off x="378642" y="2195203"/>
              <a:ext cx="3476977" cy="936978"/>
            </a:xfrm>
            <a:prstGeom prst="downArrow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49" name="설명선: 아래쪽 화살표 48">
              <a:extLst>
                <a:ext uri="{FF2B5EF4-FFF2-40B4-BE49-F238E27FC236}">
                  <a16:creationId xmlns:a16="http://schemas.microsoft.com/office/drawing/2014/main" id="{7D877E1C-04F2-4F89-A6DD-9D800C5C84E3}"/>
                </a:ext>
              </a:extLst>
            </p:cNvPr>
            <p:cNvSpPr/>
            <p:nvPr/>
          </p:nvSpPr>
          <p:spPr>
            <a:xfrm>
              <a:off x="378641" y="3151051"/>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50" name="설명선: 아래쪽 화살표 49">
              <a:extLst>
                <a:ext uri="{FF2B5EF4-FFF2-40B4-BE49-F238E27FC236}">
                  <a16:creationId xmlns:a16="http://schemas.microsoft.com/office/drawing/2014/main" id="{9AAD2353-4B62-436E-8093-0B023DCB1B08}"/>
                </a:ext>
              </a:extLst>
            </p:cNvPr>
            <p:cNvSpPr/>
            <p:nvPr/>
          </p:nvSpPr>
          <p:spPr>
            <a:xfrm>
              <a:off x="394313" y="5060297"/>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52" name="설명선: 오른쪽 화살표 51">
              <a:extLst>
                <a:ext uri="{FF2B5EF4-FFF2-40B4-BE49-F238E27FC236}">
                  <a16:creationId xmlns:a16="http://schemas.microsoft.com/office/drawing/2014/main" id="{9B8ABAC4-8F70-4A2F-9FF8-C92987F63F5B}"/>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solidFill>
                    <a:schemeClr val="tx1"/>
                  </a:solidFill>
                  <a:latin typeface="Calibri" panose="020F0502020204030204" pitchFamily="34" charset="0"/>
                </a:rPr>
                <a:t>Get postion of robots</a:t>
              </a:r>
              <a:endParaRPr lang="ko-KR" altLang="en-US" dirty="0">
                <a:solidFill>
                  <a:schemeClr val="tx1"/>
                </a:solidFill>
                <a:latin typeface="Calibri" panose="020F0502020204030204" pitchFamily="34" charset="0"/>
              </a:endParaRPr>
            </a:p>
          </p:txBody>
        </p:sp>
        <p:sp>
          <p:nvSpPr>
            <p:cNvPr id="53" name="화살표: U자형 52">
              <a:extLst>
                <a:ext uri="{FF2B5EF4-FFF2-40B4-BE49-F238E27FC236}">
                  <a16:creationId xmlns:a16="http://schemas.microsoft.com/office/drawing/2014/main" id="{BB58DC0A-29CD-4367-863A-DBB6E1DCD092}"/>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54" name="설명선: 아래쪽 화살표 53">
              <a:extLst>
                <a:ext uri="{FF2B5EF4-FFF2-40B4-BE49-F238E27FC236}">
                  <a16:creationId xmlns:a16="http://schemas.microsoft.com/office/drawing/2014/main" id="{F2CCBF6C-B167-4197-9670-D4B81D2E4473}"/>
                </a:ext>
              </a:extLst>
            </p:cNvPr>
            <p:cNvSpPr/>
            <p:nvPr/>
          </p:nvSpPr>
          <p:spPr>
            <a:xfrm>
              <a:off x="378640" y="4088029"/>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38" name="TextBox 37">
            <a:extLst>
              <a:ext uri="{FF2B5EF4-FFF2-40B4-BE49-F238E27FC236}">
                <a16:creationId xmlns:a16="http://schemas.microsoft.com/office/drawing/2014/main" id="{F2C110FC-FD03-42D2-9EB0-FCE1F1BA946F}"/>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pic>
        <p:nvPicPr>
          <p:cNvPr id="39" name="그림 38">
            <a:extLst>
              <a:ext uri="{FF2B5EF4-FFF2-40B4-BE49-F238E27FC236}">
                <a16:creationId xmlns:a16="http://schemas.microsoft.com/office/drawing/2014/main" id="{C32EFF6F-027C-4275-AEC4-987029C9A8DD}"/>
              </a:ext>
            </a:extLst>
          </p:cNvPr>
          <p:cNvPicPr>
            <a:picLocks noChangeAspect="1"/>
          </p:cNvPicPr>
          <p:nvPr/>
        </p:nvPicPr>
        <p:blipFill>
          <a:blip r:embed="rId4"/>
          <a:stretch>
            <a:fillRect/>
          </a:stretch>
        </p:blipFill>
        <p:spPr>
          <a:xfrm>
            <a:off x="9517088" y="68755"/>
            <a:ext cx="2598800" cy="338334"/>
          </a:xfrm>
          <a:prstGeom prst="rect">
            <a:avLst/>
          </a:prstGeom>
        </p:spPr>
      </p:pic>
      <p:sp>
        <p:nvSpPr>
          <p:cNvPr id="55" name="직사각형 54">
            <a:extLst>
              <a:ext uri="{FF2B5EF4-FFF2-40B4-BE49-F238E27FC236}">
                <a16:creationId xmlns:a16="http://schemas.microsoft.com/office/drawing/2014/main" id="{CEF86CEB-3C2D-4CBE-B466-65C623AFD963}"/>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
        <p:nvSpPr>
          <p:cNvPr id="7" name="직사각형 6">
            <a:extLst>
              <a:ext uri="{FF2B5EF4-FFF2-40B4-BE49-F238E27FC236}">
                <a16:creationId xmlns:a16="http://schemas.microsoft.com/office/drawing/2014/main" id="{8F3286FA-0658-4781-88BA-B5230CD142AB}"/>
              </a:ext>
            </a:extLst>
          </p:cNvPr>
          <p:cNvSpPr/>
          <p:nvPr/>
        </p:nvSpPr>
        <p:spPr>
          <a:xfrm>
            <a:off x="5157162" y="1653403"/>
            <a:ext cx="6333797"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Now, we know the coordinates of the feet. We can see how many points touch the ground.</a:t>
            </a:r>
            <a:endParaRPr lang="ko-KR" altLang="en-US" sz="2400" dirty="0">
              <a:latin typeface="Calibri" panose="020F0502020204030204" pitchFamily="34" charset="0"/>
            </a:endParaRPr>
          </a:p>
        </p:txBody>
      </p:sp>
    </p:spTree>
    <p:extLst>
      <p:ext uri="{BB962C8B-B14F-4D97-AF65-F5344CB8AC3E}">
        <p14:creationId xmlns:p14="http://schemas.microsoft.com/office/powerpoint/2010/main" val="2596369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643" y="227674"/>
            <a:ext cx="12022641" cy="584775"/>
          </a:xfrm>
          <a:prstGeom prst="rect">
            <a:avLst/>
          </a:prstGeom>
        </p:spPr>
        <p:txBody>
          <a:bodyPr wrap="square">
            <a:spAutoFit/>
          </a:bodyPr>
          <a:lstStyle/>
          <a:p>
            <a:r>
              <a:rPr lang="en-US" altLang="ko-KR" sz="3200" b="1" dirty="0">
                <a:latin typeface="Calibri" panose="020F0502020204030204" pitchFamily="34" charset="0"/>
              </a:rPr>
              <a:t>How many points touch the ground?</a:t>
            </a:r>
            <a:endParaRPr lang="ko-KR" altLang="en-US" sz="3200" b="1" dirty="0">
              <a:latin typeface="Calibri" panose="020F0502020204030204" pitchFamily="34" charset="0"/>
            </a:endParaRPr>
          </a:p>
        </p:txBody>
      </p:sp>
      <p:grpSp>
        <p:nvGrpSpPr>
          <p:cNvPr id="106" name="그룹 105"/>
          <p:cNvGrpSpPr/>
          <p:nvPr/>
        </p:nvGrpSpPr>
        <p:grpSpPr>
          <a:xfrm>
            <a:off x="49852" y="1716759"/>
            <a:ext cx="2789077" cy="4275041"/>
            <a:chOff x="628352" y="1404783"/>
            <a:chExt cx="2789077" cy="4275041"/>
          </a:xfrm>
        </p:grpSpPr>
        <mc:AlternateContent xmlns:mc="http://schemas.openxmlformats.org/markup-compatibility/2006" xmlns:a14="http://schemas.microsoft.com/office/drawing/2010/main">
          <mc:Choice Requires="a14">
            <p:sp>
              <p:nvSpPr>
                <p:cNvPr id="9" name="TextBox 8"/>
                <p:cNvSpPr txBox="1"/>
                <p:nvPr/>
              </p:nvSpPr>
              <p:spPr>
                <a:xfrm>
                  <a:off x="2392242" y="257482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392242" y="2574825"/>
                  <a:ext cx="539156" cy="330788"/>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587830" y="175413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587830" y="1754131"/>
                  <a:ext cx="539156" cy="330788"/>
                </a:xfrm>
                <a:prstGeom prst="rect">
                  <a:avLst/>
                </a:prstGeom>
                <a:blipFill rotWithShape="0">
                  <a:blip r:embed="rId4"/>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26336" y="235278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1326336" y="2352781"/>
                  <a:ext cx="539156" cy="330788"/>
                </a:xfrm>
                <a:prstGeom prst="rect">
                  <a:avLst/>
                </a:prstGeom>
                <a:blipFill rotWithShape="0">
                  <a:blip r:embed="rId5"/>
                  <a:stretch>
                    <a:fillRect b="-11111"/>
                  </a:stretch>
                </a:blipFill>
              </p:spPr>
              <p:txBody>
                <a:bodyPr/>
                <a:lstStyle/>
                <a:p>
                  <a:r>
                    <a:rPr lang="ko-KR" altLang="en-US">
                      <a:noFill/>
                    </a:rPr>
                    <a:t> </a:t>
                  </a:r>
                </a:p>
              </p:txBody>
            </p:sp>
          </mc:Fallback>
        </mc:AlternateContent>
        <p:grpSp>
          <p:nvGrpSpPr>
            <p:cNvPr id="12" name="그룹 11"/>
            <p:cNvGrpSpPr/>
            <p:nvPr/>
          </p:nvGrpSpPr>
          <p:grpSpPr>
            <a:xfrm>
              <a:off x="752151" y="5499824"/>
              <a:ext cx="2665278" cy="180000"/>
              <a:chOff x="2895546" y="4962525"/>
              <a:chExt cx="4514904" cy="180000"/>
            </a:xfrm>
          </p:grpSpPr>
          <p:sp>
            <p:nvSpPr>
              <p:cNvPr id="13" name="직사각형 12"/>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연결선 13"/>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직선 화살표 연결선 14"/>
            <p:cNvCxnSpPr/>
            <p:nvPr/>
          </p:nvCxnSpPr>
          <p:spPr>
            <a:xfrm>
              <a:off x="897930" y="5499823"/>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p:nvPr/>
          </p:nvCxnSpPr>
          <p:spPr>
            <a:xfrm flipV="1">
              <a:off x="897930" y="4843044"/>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1273211" y="515191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273211" y="5151911"/>
                  <a:ext cx="539156" cy="330788"/>
                </a:xfrm>
                <a:prstGeom prst="rect">
                  <a:avLst/>
                </a:prstGeom>
                <a:blipFill rotWithShape="0">
                  <a:blip r:embed="rId6"/>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28352" y="450984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28352" y="4509845"/>
                  <a:ext cx="539156" cy="330788"/>
                </a:xfrm>
                <a:prstGeom prst="rect">
                  <a:avLst/>
                </a:prstGeom>
                <a:blipFill rotWithShape="0">
                  <a:blip r:embed="rId7"/>
                  <a:stretch>
                    <a:fillRect b="-22222"/>
                  </a:stretch>
                </a:blipFill>
              </p:spPr>
              <p:txBody>
                <a:bodyPr/>
                <a:lstStyle/>
                <a:p>
                  <a:r>
                    <a:rPr lang="ko-KR" altLang="en-US">
                      <a:noFill/>
                    </a:rPr>
                    <a:t> </a:t>
                  </a:r>
                </a:p>
              </p:txBody>
            </p:sp>
          </mc:Fallback>
        </mc:AlternateContent>
        <p:grpSp>
          <p:nvGrpSpPr>
            <p:cNvPr id="19" name="그룹 18"/>
            <p:cNvGrpSpPr/>
            <p:nvPr/>
          </p:nvGrpSpPr>
          <p:grpSpPr>
            <a:xfrm>
              <a:off x="1499104" y="2147659"/>
              <a:ext cx="1686253" cy="2871448"/>
              <a:chOff x="5536197" y="1164813"/>
              <a:chExt cx="1686253" cy="2871448"/>
            </a:xfrm>
          </p:grpSpPr>
          <p:cxnSp>
            <p:nvCxnSpPr>
              <p:cNvPr id="20" name="직선 연결선 19"/>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그룹 28"/>
            <p:cNvGrpSpPr/>
            <p:nvPr/>
          </p:nvGrpSpPr>
          <p:grpSpPr>
            <a:xfrm>
              <a:off x="1752272" y="2674277"/>
              <a:ext cx="240165" cy="240165"/>
              <a:chOff x="5886449" y="1917058"/>
              <a:chExt cx="720000" cy="720000"/>
            </a:xfrm>
          </p:grpSpPr>
          <p:sp>
            <p:nvSpPr>
              <p:cNvPr id="30" name="타원 29"/>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원형 30"/>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2" name="원형 31"/>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33" name="TextBox 32"/>
            <p:cNvSpPr txBox="1"/>
            <p:nvPr/>
          </p:nvSpPr>
          <p:spPr>
            <a:xfrm>
              <a:off x="940613" y="1404783"/>
              <a:ext cx="2103648" cy="369332"/>
            </a:xfrm>
            <a:prstGeom prst="rect">
              <a:avLst/>
            </a:prstGeom>
            <a:noFill/>
          </p:spPr>
          <p:txBody>
            <a:bodyPr wrap="square" rtlCol="0">
              <a:spAutoFit/>
            </a:bodyPr>
            <a:lstStyle/>
            <a:p>
              <a:pPr algn="ctr"/>
              <a:r>
                <a:rPr lang="en-US" altLang="ko-KR" dirty="0">
                  <a:latin typeface="Calibri" panose="020F0502020204030204" pitchFamily="34" charset="0"/>
                </a:rPr>
                <a:t>no point</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grpSp>
      <p:grpSp>
        <p:nvGrpSpPr>
          <p:cNvPr id="69" name="그룹 68"/>
          <p:cNvGrpSpPr/>
          <p:nvPr/>
        </p:nvGrpSpPr>
        <p:grpSpPr>
          <a:xfrm>
            <a:off x="2810497" y="1716759"/>
            <a:ext cx="3235108" cy="4297747"/>
            <a:chOff x="2313661" y="865977"/>
            <a:chExt cx="3235108" cy="4297747"/>
          </a:xfrm>
        </p:grpSpPr>
        <mc:AlternateContent xmlns:mc="http://schemas.openxmlformats.org/markup-compatibility/2006" xmlns:a14="http://schemas.microsoft.com/office/drawing/2010/main">
          <mc:Choice Requires="a14">
            <p:sp>
              <p:nvSpPr>
                <p:cNvPr id="36" name="TextBox 35"/>
                <p:cNvSpPr txBox="1"/>
                <p:nvPr/>
              </p:nvSpPr>
              <p:spPr>
                <a:xfrm>
                  <a:off x="4011387" y="235692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4011387" y="2356927"/>
                  <a:ext cx="539156" cy="330788"/>
                </a:xfrm>
                <a:prstGeom prst="rect">
                  <a:avLst/>
                </a:prstGeom>
                <a:blipFill rotWithShape="0">
                  <a:blip r:embed="rId8"/>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945482"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2945482" y="1941632"/>
                  <a:ext cx="539156" cy="330788"/>
                </a:xfrm>
                <a:prstGeom prst="rect">
                  <a:avLst/>
                </a:prstGeom>
                <a:blipFill rotWithShape="0">
                  <a:blip r:embed="rId9"/>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964312" y="256255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2964312" y="2562556"/>
                  <a:ext cx="539156" cy="330788"/>
                </a:xfrm>
                <a:prstGeom prst="rect">
                  <a:avLst/>
                </a:prstGeom>
                <a:blipFill rotWithShape="0">
                  <a:blip r:embed="rId10"/>
                  <a:stretch>
                    <a:fillRect b="-11111"/>
                  </a:stretch>
                </a:blipFill>
              </p:spPr>
              <p:txBody>
                <a:bodyPr/>
                <a:lstStyle/>
                <a:p>
                  <a:r>
                    <a:rPr lang="ko-KR" altLang="en-US">
                      <a:noFill/>
                    </a:rPr>
                    <a:t> </a:t>
                  </a:r>
                </a:p>
              </p:txBody>
            </p:sp>
          </mc:Fallback>
        </mc:AlternateContent>
        <p:grpSp>
          <p:nvGrpSpPr>
            <p:cNvPr id="39" name="그룹 38"/>
            <p:cNvGrpSpPr/>
            <p:nvPr/>
          </p:nvGrpSpPr>
          <p:grpSpPr>
            <a:xfrm>
              <a:off x="2622384" y="4983724"/>
              <a:ext cx="2665278" cy="180000"/>
              <a:chOff x="2895546" y="4962525"/>
              <a:chExt cx="4514904" cy="282880"/>
            </a:xfrm>
          </p:grpSpPr>
          <p:sp>
            <p:nvSpPr>
              <p:cNvPr id="40" name="직사각형 39"/>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1" name="직선 연결선 40"/>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직선 화살표 연결선 41"/>
            <p:cNvCxnSpPr/>
            <p:nvPr/>
          </p:nvCxnSpPr>
          <p:spPr>
            <a:xfrm>
              <a:off x="2768163" y="4983727"/>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3" name="직선 화살표 연결선 42"/>
            <p:cNvCxnSpPr/>
            <p:nvPr/>
          </p:nvCxnSpPr>
          <p:spPr>
            <a:xfrm flipV="1">
              <a:off x="2768163" y="4326948"/>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3143444" y="463581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3143444" y="4635815"/>
                  <a:ext cx="539156" cy="330788"/>
                </a:xfrm>
                <a:prstGeom prst="rect">
                  <a:avLst/>
                </a:prstGeom>
                <a:blipFill rotWithShape="0">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2498585" y="399374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2498585" y="3993749"/>
                  <a:ext cx="539156" cy="330788"/>
                </a:xfrm>
                <a:prstGeom prst="rect">
                  <a:avLst/>
                </a:prstGeom>
                <a:blipFill rotWithShape="0">
                  <a:blip r:embed="rId12"/>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313661" y="4649377"/>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2313661" y="4649377"/>
                  <a:ext cx="539156" cy="369332"/>
                </a:xfrm>
                <a:prstGeom prst="rect">
                  <a:avLst/>
                </a:prstGeom>
                <a:blipFill rotWithShape="0">
                  <a:blip r:embed="rId13"/>
                  <a:stretch>
                    <a:fillRect/>
                  </a:stretch>
                </a:blipFill>
              </p:spPr>
              <p:txBody>
                <a:bodyPr/>
                <a:lstStyle/>
                <a:p>
                  <a:r>
                    <a:rPr lang="ko-KR" altLang="en-US">
                      <a:noFill/>
                    </a:rPr>
                    <a:t> </a:t>
                  </a:r>
                </a:p>
              </p:txBody>
            </p:sp>
          </mc:Fallback>
        </mc:AlternateContent>
        <p:grpSp>
          <p:nvGrpSpPr>
            <p:cNvPr id="47" name="그룹 46"/>
            <p:cNvGrpSpPr/>
            <p:nvPr/>
          </p:nvGrpSpPr>
          <p:grpSpPr>
            <a:xfrm>
              <a:off x="3414840" y="2260270"/>
              <a:ext cx="2133929" cy="2605964"/>
              <a:chOff x="3507755" y="1522667"/>
              <a:chExt cx="2133929" cy="2605964"/>
            </a:xfrm>
          </p:grpSpPr>
          <p:cxnSp>
            <p:nvCxnSpPr>
              <p:cNvPr id="48" name="직선 연결선 47"/>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직선 연결선 49"/>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연결선 52"/>
              <p:cNvCxnSpPr>
                <a:stCxn id="58" idx="4"/>
              </p:cNvCxnSpPr>
              <p:nvPr/>
            </p:nvCxnSpPr>
            <p:spPr>
              <a:xfrm rot="20123720">
                <a:off x="3800554"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그룹 56"/>
            <p:cNvGrpSpPr/>
            <p:nvPr/>
          </p:nvGrpSpPr>
          <p:grpSpPr>
            <a:xfrm>
              <a:off x="3456191" y="2784100"/>
              <a:ext cx="240165" cy="240165"/>
              <a:chOff x="5886449" y="1917058"/>
              <a:chExt cx="720000" cy="720000"/>
            </a:xfrm>
          </p:grpSpPr>
          <p:sp>
            <p:nvSpPr>
              <p:cNvPr id="58" name="타원 57"/>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원형 58"/>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0" name="원형 59"/>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61" name="타원 60"/>
            <p:cNvSpPr/>
            <p:nvPr/>
          </p:nvSpPr>
          <p:spPr>
            <a:xfrm>
              <a:off x="4013953" y="487349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TextBox 61"/>
            <p:cNvSpPr txBox="1"/>
            <p:nvPr/>
          </p:nvSpPr>
          <p:spPr>
            <a:xfrm>
              <a:off x="3037740" y="865977"/>
              <a:ext cx="1966005" cy="369332"/>
            </a:xfrm>
            <a:prstGeom prst="rect">
              <a:avLst/>
            </a:prstGeom>
            <a:noFill/>
          </p:spPr>
          <p:txBody>
            <a:bodyPr wrap="square" rtlCol="0">
              <a:spAutoFit/>
            </a:bodyPr>
            <a:lstStyle/>
            <a:p>
              <a:r>
                <a:rPr lang="en-US" altLang="ko-KR" dirty="0">
                  <a:latin typeface="Calibri" panose="020F0502020204030204" pitchFamily="34" charset="0"/>
                </a:rPr>
                <a:t>1 point</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grpSp>
      <p:grpSp>
        <p:nvGrpSpPr>
          <p:cNvPr id="81" name="그룹 80"/>
          <p:cNvGrpSpPr/>
          <p:nvPr/>
        </p:nvGrpSpPr>
        <p:grpSpPr>
          <a:xfrm>
            <a:off x="7337515" y="3026877"/>
            <a:ext cx="1686253" cy="2871448"/>
            <a:chOff x="5536197" y="1164813"/>
            <a:chExt cx="1686253" cy="2871448"/>
          </a:xfrm>
        </p:grpSpPr>
        <p:cxnSp>
          <p:nvCxnSpPr>
            <p:cNvPr id="82" name="직선 연결선 81"/>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직선 연결선 82"/>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직선 연결선 83"/>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직선 화살표 연결선 84"/>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직선 화살표 연결선 85"/>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직선 연결선 86"/>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직선 연결선 87"/>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직선 연결선 88"/>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직선 연결선 89"/>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그룹 3">
            <a:extLst>
              <a:ext uri="{FF2B5EF4-FFF2-40B4-BE49-F238E27FC236}">
                <a16:creationId xmlns:a16="http://schemas.microsoft.com/office/drawing/2014/main" id="{2BF0922F-73DE-4E8B-8CA6-18CB9E446744}"/>
              </a:ext>
            </a:extLst>
          </p:cNvPr>
          <p:cNvGrpSpPr/>
          <p:nvPr/>
        </p:nvGrpSpPr>
        <p:grpSpPr>
          <a:xfrm>
            <a:off x="5795808" y="2633349"/>
            <a:ext cx="2974001" cy="3365517"/>
            <a:chOff x="5795808" y="2633349"/>
            <a:chExt cx="2974001" cy="3365517"/>
          </a:xfrm>
        </p:grpSpPr>
        <mc:AlternateContent xmlns:mc="http://schemas.openxmlformats.org/markup-compatibility/2006" xmlns:a14="http://schemas.microsoft.com/office/drawing/2010/main">
          <mc:Choice Requires="a14">
            <p:sp>
              <p:nvSpPr>
                <p:cNvPr id="70" name="TextBox 69"/>
                <p:cNvSpPr txBox="1"/>
                <p:nvPr/>
              </p:nvSpPr>
              <p:spPr>
                <a:xfrm>
                  <a:off x="8230653" y="3454043"/>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70" name="TextBox 69"/>
                <p:cNvSpPr txBox="1">
                  <a:spLocks noRot="1" noChangeAspect="1" noMove="1" noResize="1" noEditPoints="1" noAdjustHandles="1" noChangeArrowheads="1" noChangeShapeType="1" noTextEdit="1"/>
                </p:cNvSpPr>
                <p:nvPr/>
              </p:nvSpPr>
              <p:spPr>
                <a:xfrm>
                  <a:off x="8230653" y="3454043"/>
                  <a:ext cx="539156" cy="330788"/>
                </a:xfrm>
                <a:prstGeom prst="rect">
                  <a:avLst/>
                </a:prstGeom>
                <a:blipFill>
                  <a:blip r:embed="rId1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7426241" y="263334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71" name="TextBox 70"/>
                <p:cNvSpPr txBox="1">
                  <a:spLocks noRot="1" noChangeAspect="1" noMove="1" noResize="1" noEditPoints="1" noAdjustHandles="1" noChangeArrowheads="1" noChangeShapeType="1" noTextEdit="1"/>
                </p:cNvSpPr>
                <p:nvPr/>
              </p:nvSpPr>
              <p:spPr>
                <a:xfrm>
                  <a:off x="7426241" y="2633349"/>
                  <a:ext cx="539156" cy="330788"/>
                </a:xfrm>
                <a:prstGeom prst="rect">
                  <a:avLst/>
                </a:prstGeom>
                <a:blipFill>
                  <a:blip r:embed="rId15"/>
                  <a:stretch>
                    <a:fillRect b="-22222"/>
                  </a:stretch>
                </a:blipFill>
              </p:spPr>
              <p:txBody>
                <a:bodyPr/>
                <a:lstStyle/>
                <a:p>
                  <a:r>
                    <a:rPr lang="ko-KR" altLang="en-US">
                      <a:noFill/>
                    </a:rPr>
                    <a:t> </a:t>
                  </a:r>
                </a:p>
              </p:txBody>
            </p:sp>
          </mc:Fallback>
        </mc:AlternateContent>
        <p:grpSp>
          <p:nvGrpSpPr>
            <p:cNvPr id="73" name="그룹 72"/>
            <p:cNvGrpSpPr/>
            <p:nvPr/>
          </p:nvGrpSpPr>
          <p:grpSpPr>
            <a:xfrm>
              <a:off x="6104531" y="5818866"/>
              <a:ext cx="2665278" cy="180000"/>
              <a:chOff x="2895546" y="4962525"/>
              <a:chExt cx="4514904" cy="180000"/>
            </a:xfrm>
          </p:grpSpPr>
          <p:sp>
            <p:nvSpPr>
              <p:cNvPr id="74" name="직사각형 73"/>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5" name="직선 연결선 74"/>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직선 화살표 연결선 75"/>
            <p:cNvCxnSpPr/>
            <p:nvPr/>
          </p:nvCxnSpPr>
          <p:spPr>
            <a:xfrm>
              <a:off x="6250310" y="5818865"/>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7" name="직선 화살표 연결선 76"/>
            <p:cNvCxnSpPr/>
            <p:nvPr/>
          </p:nvCxnSpPr>
          <p:spPr>
            <a:xfrm flipV="1">
              <a:off x="6250310" y="5162086"/>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p:cNvSpPr txBox="1"/>
                <p:nvPr/>
              </p:nvSpPr>
              <p:spPr>
                <a:xfrm>
                  <a:off x="6625591" y="5470953"/>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6625591" y="5470953"/>
                  <a:ext cx="539156" cy="330788"/>
                </a:xfrm>
                <a:prstGeom prst="rect">
                  <a:avLst/>
                </a:prstGeom>
                <a:blipFill>
                  <a:blip r:embed="rId1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80732" y="482888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5980732" y="4828887"/>
                  <a:ext cx="539156" cy="330788"/>
                </a:xfrm>
                <a:prstGeom prst="rect">
                  <a:avLst/>
                </a:prstGeom>
                <a:blipFill>
                  <a:blip r:embed="rId17"/>
                  <a:stretch>
                    <a:fillRect b="-240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5795808" y="5484515"/>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80" name="TextBox 79"/>
                <p:cNvSpPr txBox="1">
                  <a:spLocks noRot="1" noChangeAspect="1" noMove="1" noResize="1" noEditPoints="1" noAdjustHandles="1" noChangeArrowheads="1" noChangeShapeType="1" noTextEdit="1"/>
                </p:cNvSpPr>
                <p:nvPr/>
              </p:nvSpPr>
              <p:spPr>
                <a:xfrm>
                  <a:off x="5795808" y="5484515"/>
                  <a:ext cx="539156" cy="369332"/>
                </a:xfrm>
                <a:prstGeom prst="rect">
                  <a:avLst/>
                </a:prstGeom>
                <a:blipFill>
                  <a:blip r:embed="rId18"/>
                  <a:stretch>
                    <a:fillRect/>
                  </a:stretch>
                </a:blipFill>
              </p:spPr>
              <p:txBody>
                <a:bodyPr/>
                <a:lstStyle/>
                <a:p>
                  <a:r>
                    <a:rPr lang="ko-KR" altLang="en-US">
                      <a:noFill/>
                    </a:rPr>
                    <a:t> </a:t>
                  </a:r>
                </a:p>
              </p:txBody>
            </p:sp>
          </mc:Fallback>
        </mc:AlternateContent>
        <p:grpSp>
          <p:nvGrpSpPr>
            <p:cNvPr id="91" name="그룹 90"/>
            <p:cNvGrpSpPr/>
            <p:nvPr/>
          </p:nvGrpSpPr>
          <p:grpSpPr>
            <a:xfrm>
              <a:off x="7590683" y="3553495"/>
              <a:ext cx="240165" cy="240165"/>
              <a:chOff x="5886449" y="1917058"/>
              <a:chExt cx="720000" cy="720000"/>
            </a:xfrm>
          </p:grpSpPr>
          <p:sp>
            <p:nvSpPr>
              <p:cNvPr id="92" name="타원 91"/>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원형 92"/>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4" name="원형 93"/>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95" name="타원 94"/>
            <p:cNvSpPr/>
            <p:nvPr/>
          </p:nvSpPr>
          <p:spPr>
            <a:xfrm>
              <a:off x="7246241" y="5703019"/>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6" name="타원 95"/>
            <p:cNvSpPr/>
            <p:nvPr/>
          </p:nvSpPr>
          <p:spPr>
            <a:xfrm>
              <a:off x="7989417" y="568862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7" name="TextBox 96"/>
          <p:cNvSpPr txBox="1"/>
          <p:nvPr/>
        </p:nvSpPr>
        <p:spPr>
          <a:xfrm>
            <a:off x="6532586" y="1705993"/>
            <a:ext cx="2092852" cy="646331"/>
          </a:xfrm>
          <a:prstGeom prst="rect">
            <a:avLst/>
          </a:prstGeom>
          <a:noFill/>
        </p:spPr>
        <p:txBody>
          <a:bodyPr wrap="square" rtlCol="0">
            <a:spAutoFit/>
          </a:bodyPr>
          <a:lstStyle/>
          <a:p>
            <a:pPr algn="ctr"/>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(same foot)</a:t>
            </a:r>
            <a:endParaRPr lang="ko-KR" altLang="en-US" dirty="0">
              <a:latin typeface="Calibri" panose="020F0502020204030204" pitchFamily="34" charset="0"/>
            </a:endParaRPr>
          </a:p>
        </p:txBody>
      </p:sp>
      <p:grpSp>
        <p:nvGrpSpPr>
          <p:cNvPr id="107" name="그룹 106"/>
          <p:cNvGrpSpPr/>
          <p:nvPr/>
        </p:nvGrpSpPr>
        <p:grpSpPr>
          <a:xfrm>
            <a:off x="8715295" y="2669654"/>
            <a:ext cx="3184790" cy="3327126"/>
            <a:chOff x="1305801" y="1779377"/>
            <a:chExt cx="3184790" cy="3327126"/>
          </a:xfrm>
        </p:grpSpPr>
        <p:grpSp>
          <p:nvGrpSpPr>
            <p:cNvPr id="109" name="그룹 108"/>
            <p:cNvGrpSpPr/>
            <p:nvPr/>
          </p:nvGrpSpPr>
          <p:grpSpPr>
            <a:xfrm>
              <a:off x="1614524" y="4892157"/>
              <a:ext cx="2665278" cy="180000"/>
              <a:chOff x="2895546" y="4962525"/>
              <a:chExt cx="4514904" cy="180000"/>
            </a:xfrm>
          </p:grpSpPr>
          <p:sp>
            <p:nvSpPr>
              <p:cNvPr id="141" name="직사각형 140"/>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2" name="직선 연결선 141"/>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직선 화살표 연결선 109"/>
            <p:cNvCxnSpPr/>
            <p:nvPr/>
          </p:nvCxnSpPr>
          <p:spPr>
            <a:xfrm>
              <a:off x="1760303" y="4892156"/>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11" name="직선 화살표 연결선 110"/>
            <p:cNvCxnSpPr/>
            <p:nvPr/>
          </p:nvCxnSpPr>
          <p:spPr>
            <a:xfrm flipV="1">
              <a:off x="1760303" y="4235377"/>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p:cNvSpPr txBox="1"/>
                <p:nvPr/>
              </p:nvSpPr>
              <p:spPr>
                <a:xfrm>
                  <a:off x="2135584" y="454424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12" name="TextBox 111"/>
                <p:cNvSpPr txBox="1">
                  <a:spLocks noRot="1" noChangeAspect="1" noMove="1" noResize="1" noEditPoints="1" noAdjustHandles="1" noChangeArrowheads="1" noChangeShapeType="1" noTextEdit="1"/>
                </p:cNvSpPr>
                <p:nvPr/>
              </p:nvSpPr>
              <p:spPr>
                <a:xfrm>
                  <a:off x="2135584" y="4544244"/>
                  <a:ext cx="539156" cy="330788"/>
                </a:xfrm>
                <a:prstGeom prst="rect">
                  <a:avLst/>
                </a:prstGeom>
                <a:blipFill rotWithShape="0">
                  <a:blip r:embed="rId2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1490725" y="390217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13" name="TextBox 112"/>
                <p:cNvSpPr txBox="1">
                  <a:spLocks noRot="1" noChangeAspect="1" noMove="1" noResize="1" noEditPoints="1" noAdjustHandles="1" noChangeArrowheads="1" noChangeShapeType="1" noTextEdit="1"/>
                </p:cNvSpPr>
                <p:nvPr/>
              </p:nvSpPr>
              <p:spPr>
                <a:xfrm>
                  <a:off x="1490725" y="3902178"/>
                  <a:ext cx="539156" cy="330788"/>
                </a:xfrm>
                <a:prstGeom prst="rect">
                  <a:avLst/>
                </a:prstGeom>
                <a:blipFill rotWithShape="0">
                  <a:blip r:embed="rId23"/>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1305801" y="4557806"/>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14" name="TextBox 113"/>
                <p:cNvSpPr txBox="1">
                  <a:spLocks noRot="1" noChangeAspect="1" noMove="1" noResize="1" noEditPoints="1" noAdjustHandles="1" noChangeArrowheads="1" noChangeShapeType="1" noTextEdit="1"/>
                </p:cNvSpPr>
                <p:nvPr/>
              </p:nvSpPr>
              <p:spPr>
                <a:xfrm>
                  <a:off x="1305801" y="4557806"/>
                  <a:ext cx="539156" cy="369332"/>
                </a:xfrm>
                <a:prstGeom prst="rect">
                  <a:avLst/>
                </a:prstGeom>
                <a:blipFill rotWithShape="0">
                  <a:blip r:embed="rId2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rot="1284822">
                  <a:off x="3951435" y="283710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rot="1284822">
                  <a:off x="3951435" y="2837108"/>
                  <a:ext cx="539156" cy="330788"/>
                </a:xfrm>
                <a:prstGeom prst="rect">
                  <a:avLst/>
                </a:prstGeom>
                <a:blipFill rotWithShape="0">
                  <a:blip r:embed="rId2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rot="1284822">
                  <a:off x="3502187" y="177937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16" name="TextBox 115"/>
                <p:cNvSpPr txBox="1">
                  <a:spLocks noRot="1" noChangeAspect="1" noMove="1" noResize="1" noEditPoints="1" noAdjustHandles="1" noChangeArrowheads="1" noChangeShapeType="1" noTextEdit="1"/>
                </p:cNvSpPr>
                <p:nvPr/>
              </p:nvSpPr>
              <p:spPr>
                <a:xfrm rot="1284822">
                  <a:off x="3502187" y="1779377"/>
                  <a:ext cx="539156" cy="330788"/>
                </a:xfrm>
                <a:prstGeom prst="rect">
                  <a:avLst/>
                </a:prstGeom>
                <a:blipFill rotWithShape="0">
                  <a:blip r:embed="rId26"/>
                  <a:stretch>
                    <a:fillRect b="-3571"/>
                  </a:stretch>
                </a:blipFill>
              </p:spPr>
              <p:txBody>
                <a:bodyPr/>
                <a:lstStyle/>
                <a:p>
                  <a:r>
                    <a:rPr lang="ko-KR" altLang="en-US">
                      <a:noFill/>
                    </a:rPr>
                    <a:t> </a:t>
                  </a:r>
                </a:p>
              </p:txBody>
            </p:sp>
          </mc:Fallback>
        </mc:AlternateContent>
        <p:grpSp>
          <p:nvGrpSpPr>
            <p:cNvPr id="117" name="그룹 116"/>
            <p:cNvGrpSpPr/>
            <p:nvPr/>
          </p:nvGrpSpPr>
          <p:grpSpPr>
            <a:xfrm rot="1284822">
              <a:off x="2772520" y="2235055"/>
              <a:ext cx="1686253" cy="2871448"/>
              <a:chOff x="5536197" y="1164813"/>
              <a:chExt cx="1686253" cy="2871448"/>
            </a:xfrm>
          </p:grpSpPr>
          <p:cxnSp>
            <p:nvCxnSpPr>
              <p:cNvPr id="132" name="직선 연결선 131"/>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직선 연결선 132"/>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직선 연결선 133"/>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직선 화살표 연결선 134"/>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직선 화살표 연결선 135"/>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직선 연결선 136"/>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직선 연결선 137"/>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직선 연결선 138"/>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직선 연결선 139"/>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그룹 117"/>
            <p:cNvGrpSpPr/>
            <p:nvPr/>
          </p:nvGrpSpPr>
          <p:grpSpPr>
            <a:xfrm rot="1284822">
              <a:off x="3346196" y="2644589"/>
              <a:ext cx="240165" cy="240165"/>
              <a:chOff x="5886449" y="1917058"/>
              <a:chExt cx="720000" cy="720000"/>
            </a:xfrm>
          </p:grpSpPr>
          <p:sp>
            <p:nvSpPr>
              <p:cNvPr id="129" name="타원 128"/>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0" name="원형 129"/>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31" name="원형 130"/>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19" name="타원 118"/>
            <p:cNvSpPr/>
            <p:nvPr/>
          </p:nvSpPr>
          <p:spPr>
            <a:xfrm rot="1284822">
              <a:off x="3815683" y="481531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p:cNvSpPr/>
            <p:nvPr/>
          </p:nvSpPr>
          <p:spPr>
            <a:xfrm rot="1284822">
              <a:off x="2950929" y="4769001"/>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4" name="TextBox 143">
            <a:extLst>
              <a:ext uri="{FF2B5EF4-FFF2-40B4-BE49-F238E27FC236}">
                <a16:creationId xmlns:a16="http://schemas.microsoft.com/office/drawing/2014/main" id="{456FE642-1D15-4A16-BDBF-9C91A6CC95F4}"/>
              </a:ext>
            </a:extLst>
          </p:cNvPr>
          <p:cNvSpPr txBox="1"/>
          <p:nvPr/>
        </p:nvSpPr>
        <p:spPr>
          <a:xfrm>
            <a:off x="9567406" y="1707003"/>
            <a:ext cx="2092852" cy="646331"/>
          </a:xfrm>
          <a:prstGeom prst="rect">
            <a:avLst/>
          </a:prstGeom>
          <a:noFill/>
        </p:spPr>
        <p:txBody>
          <a:bodyPr wrap="square" rtlCol="0">
            <a:spAutoFit/>
          </a:bodyPr>
          <a:lstStyle/>
          <a:p>
            <a:pPr algn="ctr"/>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(different feet)</a:t>
            </a:r>
            <a:endParaRPr lang="ko-KR" altLang="en-US" dirty="0">
              <a:latin typeface="Calibri" panose="020F0502020204030204" pitchFamily="34" charset="0"/>
            </a:endParaRPr>
          </a:p>
        </p:txBody>
      </p:sp>
      <p:sp>
        <p:nvSpPr>
          <p:cNvPr id="3" name="직사각형 2">
            <a:extLst>
              <a:ext uri="{FF2B5EF4-FFF2-40B4-BE49-F238E27FC236}">
                <a16:creationId xmlns:a16="http://schemas.microsoft.com/office/drawing/2014/main" id="{3020AA13-0832-4160-ADB1-FCA6B23439B2}"/>
              </a:ext>
            </a:extLst>
          </p:cNvPr>
          <p:cNvSpPr/>
          <p:nvPr/>
        </p:nvSpPr>
        <p:spPr>
          <a:xfrm>
            <a:off x="398223" y="972687"/>
            <a:ext cx="6049861" cy="461665"/>
          </a:xfrm>
          <a:prstGeom prst="rect">
            <a:avLst/>
          </a:prstGeom>
        </p:spPr>
        <p:txBody>
          <a:bodyPr wrap="none">
            <a:spAutoFit/>
          </a:bodyPr>
          <a:lstStyle/>
          <a:p>
            <a:r>
              <a:rPr lang="en-US" altLang="ko-KR" sz="2400" dirty="0">
                <a:solidFill>
                  <a:srgbClr val="000000"/>
                </a:solidFill>
                <a:latin typeface="Calibri" panose="020F0502020204030204" pitchFamily="34" charset="0"/>
              </a:rPr>
              <a:t>Below is the number of cases a robot can have.</a:t>
            </a:r>
            <a:endParaRPr lang="ko-KR" altLang="en-US" sz="2400" dirty="0">
              <a:latin typeface="Calibri" panose="020F0502020204030204" pitchFamily="34" charset="0"/>
            </a:endParaRPr>
          </a:p>
        </p:txBody>
      </p:sp>
      <p:pic>
        <p:nvPicPr>
          <p:cNvPr id="121" name="그림 120">
            <a:extLst>
              <a:ext uri="{FF2B5EF4-FFF2-40B4-BE49-F238E27FC236}">
                <a16:creationId xmlns:a16="http://schemas.microsoft.com/office/drawing/2014/main" id="{CEEB595A-C81F-4928-9E8B-E694E8576BF3}"/>
              </a:ext>
            </a:extLst>
          </p:cNvPr>
          <p:cNvPicPr>
            <a:picLocks noChangeAspect="1"/>
          </p:cNvPicPr>
          <p:nvPr/>
        </p:nvPicPr>
        <p:blipFill>
          <a:blip r:embed="rId27"/>
          <a:stretch>
            <a:fillRect/>
          </a:stretch>
        </p:blipFill>
        <p:spPr>
          <a:xfrm>
            <a:off x="9517088" y="68755"/>
            <a:ext cx="2598800" cy="338334"/>
          </a:xfrm>
          <a:prstGeom prst="rect">
            <a:avLst/>
          </a:prstGeom>
        </p:spPr>
      </p:pic>
    </p:spTree>
    <p:extLst>
      <p:ext uri="{BB962C8B-B14F-4D97-AF65-F5344CB8AC3E}">
        <p14:creationId xmlns:p14="http://schemas.microsoft.com/office/powerpoint/2010/main" val="338130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D62EE9B9-3C56-486E-B706-033985AA1360}"/>
              </a:ext>
            </a:extLst>
          </p:cNvPr>
          <p:cNvGrpSpPr/>
          <p:nvPr/>
        </p:nvGrpSpPr>
        <p:grpSpPr>
          <a:xfrm>
            <a:off x="2081581" y="2218325"/>
            <a:ext cx="7357732" cy="4133646"/>
            <a:chOff x="3443852" y="2218325"/>
            <a:chExt cx="7357732" cy="4133646"/>
          </a:xfrm>
        </p:grpSpPr>
        <mc:AlternateContent xmlns:mc="http://schemas.openxmlformats.org/markup-compatibility/2006" xmlns:a14="http://schemas.microsoft.com/office/drawing/2010/main">
          <mc:Choice Requires="a14">
            <p:sp>
              <p:nvSpPr>
                <p:cNvPr id="49" name="TextBox 48"/>
                <p:cNvSpPr txBox="1"/>
                <p:nvPr/>
              </p:nvSpPr>
              <p:spPr>
                <a:xfrm>
                  <a:off x="3443852" y="5837624"/>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9" name="TextBox 48"/>
                <p:cNvSpPr txBox="1">
                  <a:spLocks noRot="1" noChangeAspect="1" noMove="1" noResize="1" noEditPoints="1" noAdjustHandles="1" noChangeArrowheads="1" noChangeShapeType="1" noTextEdit="1"/>
                </p:cNvSpPr>
                <p:nvPr/>
              </p:nvSpPr>
              <p:spPr>
                <a:xfrm>
                  <a:off x="3443852" y="5837624"/>
                  <a:ext cx="539156" cy="369332"/>
                </a:xfrm>
                <a:prstGeom prst="rect">
                  <a:avLst/>
                </a:prstGeom>
                <a:blipFill>
                  <a:blip r:embed="rId3"/>
                  <a:stretch>
                    <a:fillRect/>
                  </a:stretch>
                </a:blipFill>
              </p:spPr>
              <p:txBody>
                <a:bodyPr/>
                <a:lstStyle/>
                <a:p>
                  <a:r>
                    <a:rPr lang="ko-KR" altLang="en-US">
                      <a:noFill/>
                    </a:rPr>
                    <a:t> </a:t>
                  </a:r>
                </a:p>
              </p:txBody>
            </p:sp>
          </mc:Fallback>
        </mc:AlternateContent>
        <p:grpSp>
          <p:nvGrpSpPr>
            <p:cNvPr id="70" name="그룹 69"/>
            <p:cNvGrpSpPr/>
            <p:nvPr/>
          </p:nvGrpSpPr>
          <p:grpSpPr>
            <a:xfrm>
              <a:off x="6943537" y="3020763"/>
              <a:ext cx="3858047" cy="3327417"/>
              <a:chOff x="6376383" y="1870083"/>
              <a:chExt cx="3858047" cy="3327417"/>
            </a:xfrm>
          </p:grpSpPr>
          <mc:AlternateContent xmlns:mc="http://schemas.openxmlformats.org/markup-compatibility/2006" xmlns:a14="http://schemas.microsoft.com/office/drawing/2010/main">
            <mc:Choice Requires="a14">
              <p:sp>
                <p:nvSpPr>
                  <p:cNvPr id="71" name="TextBox 70"/>
                  <p:cNvSpPr txBox="1"/>
                  <p:nvPr/>
                </p:nvSpPr>
                <p:spPr>
                  <a:xfrm>
                    <a:off x="9207468" y="269077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9207468" y="2690777"/>
                    <a:ext cx="539156" cy="330788"/>
                  </a:xfrm>
                  <a:prstGeom prst="rect">
                    <a:avLst/>
                  </a:prstGeom>
                  <a:blipFill>
                    <a:blip r:embed="rId1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8403056" y="1870083"/>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8403056" y="1870083"/>
                    <a:ext cx="539156" cy="330788"/>
                  </a:xfrm>
                  <a:prstGeom prst="rect">
                    <a:avLst/>
                  </a:prstGeom>
                  <a:blipFill>
                    <a:blip r:embed="rId14"/>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8141562" y="2468733"/>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83" name="TextBox 82"/>
                  <p:cNvSpPr txBox="1">
                    <a:spLocks noRot="1" noChangeAspect="1" noMove="1" noResize="1" noEditPoints="1" noAdjustHandles="1" noChangeArrowheads="1" noChangeShapeType="1" noTextEdit="1"/>
                  </p:cNvSpPr>
                  <p:nvPr/>
                </p:nvSpPr>
                <p:spPr>
                  <a:xfrm>
                    <a:off x="8141562" y="2468733"/>
                    <a:ext cx="539156" cy="330788"/>
                  </a:xfrm>
                  <a:prstGeom prst="rect">
                    <a:avLst/>
                  </a:prstGeom>
                  <a:blipFill>
                    <a:blip r:embed="rId15"/>
                    <a:stretch>
                      <a:fillRect b="-11111"/>
                    </a:stretch>
                  </a:blipFill>
                </p:spPr>
                <p:txBody>
                  <a:bodyPr/>
                  <a:lstStyle/>
                  <a:p>
                    <a:r>
                      <a:rPr lang="ko-KR" altLang="en-US">
                        <a:noFill/>
                      </a:rPr>
                      <a:t> </a:t>
                    </a:r>
                  </a:p>
                </p:txBody>
              </p:sp>
            </mc:Fallback>
          </mc:AlternateContent>
          <p:grpSp>
            <p:nvGrpSpPr>
              <p:cNvPr id="74" name="그룹 73"/>
              <p:cNvGrpSpPr/>
              <p:nvPr/>
            </p:nvGrpSpPr>
            <p:grpSpPr>
              <a:xfrm>
                <a:off x="6685105" y="5017500"/>
                <a:ext cx="3549325" cy="180000"/>
                <a:chOff x="2895546" y="4962525"/>
                <a:chExt cx="4514904" cy="180000"/>
              </a:xfrm>
            </p:grpSpPr>
            <p:sp>
              <p:nvSpPr>
                <p:cNvPr id="99" name="직사각형 98"/>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0" name="직선 연결선 99"/>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직선 화살표 연결선 74"/>
              <p:cNvCxnSpPr/>
              <p:nvPr/>
            </p:nvCxnSpPr>
            <p:spPr>
              <a:xfrm>
                <a:off x="6830885" y="5017499"/>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6" name="직선 화살표 연결선 75"/>
              <p:cNvCxnSpPr/>
              <p:nvPr/>
            </p:nvCxnSpPr>
            <p:spPr>
              <a:xfrm flipV="1">
                <a:off x="6830885" y="4360720"/>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7206166" y="466958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7206166" y="4669587"/>
                    <a:ext cx="539156" cy="330788"/>
                  </a:xfrm>
                  <a:prstGeom prst="rect">
                    <a:avLst/>
                  </a:prstGeom>
                  <a:blipFill>
                    <a:blip r:embed="rId16"/>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6561307" y="402752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94" name="TextBox 93"/>
                  <p:cNvSpPr txBox="1">
                    <a:spLocks noRot="1" noChangeAspect="1" noMove="1" noResize="1" noEditPoints="1" noAdjustHandles="1" noChangeArrowheads="1" noChangeShapeType="1" noTextEdit="1"/>
                  </p:cNvSpPr>
                  <p:nvPr/>
                </p:nvSpPr>
                <p:spPr>
                  <a:xfrm>
                    <a:off x="6561307" y="4027521"/>
                    <a:ext cx="539156" cy="330788"/>
                  </a:xfrm>
                  <a:prstGeom prst="rect">
                    <a:avLst/>
                  </a:prstGeom>
                  <a:blipFill>
                    <a:blip r:embed="rId17"/>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6376383" y="4683149"/>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95" name="TextBox 94"/>
                  <p:cNvSpPr txBox="1">
                    <a:spLocks noRot="1" noChangeAspect="1" noMove="1" noResize="1" noEditPoints="1" noAdjustHandles="1" noChangeArrowheads="1" noChangeShapeType="1" noTextEdit="1"/>
                  </p:cNvSpPr>
                  <p:nvPr/>
                </p:nvSpPr>
                <p:spPr>
                  <a:xfrm>
                    <a:off x="6376383" y="4683149"/>
                    <a:ext cx="539156" cy="369332"/>
                  </a:xfrm>
                  <a:prstGeom prst="rect">
                    <a:avLst/>
                  </a:prstGeom>
                  <a:blipFill>
                    <a:blip r:embed="rId18"/>
                    <a:stretch>
                      <a:fillRect/>
                    </a:stretch>
                  </a:blipFill>
                </p:spPr>
                <p:txBody>
                  <a:bodyPr/>
                  <a:lstStyle/>
                  <a:p>
                    <a:r>
                      <a:rPr lang="ko-KR" altLang="en-US">
                        <a:noFill/>
                      </a:rPr>
                      <a:t> </a:t>
                    </a:r>
                  </a:p>
                </p:txBody>
              </p:sp>
            </mc:Fallback>
          </mc:AlternateContent>
          <p:grpSp>
            <p:nvGrpSpPr>
              <p:cNvPr id="80" name="그룹 79"/>
              <p:cNvGrpSpPr/>
              <p:nvPr/>
            </p:nvGrpSpPr>
            <p:grpSpPr>
              <a:xfrm>
                <a:off x="7918090" y="2263611"/>
                <a:ext cx="1925816" cy="2731412"/>
                <a:chOff x="8599309" y="1584274"/>
                <a:chExt cx="1925816" cy="2731412"/>
              </a:xfrm>
            </p:grpSpPr>
            <p:cxnSp>
              <p:nvCxnSpPr>
                <p:cNvPr id="90" name="직선 연결선 89"/>
                <p:cNvCxnSpPr/>
                <p:nvPr/>
              </p:nvCxnSpPr>
              <p:spPr>
                <a:xfrm>
                  <a:off x="9368799" y="2871578"/>
                  <a:ext cx="159284" cy="9178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직선 연결선 90"/>
                <p:cNvCxnSpPr/>
                <p:nvPr/>
              </p:nvCxnSpPr>
              <p:spPr>
                <a:xfrm flipV="1">
                  <a:off x="8818939" y="3771899"/>
                  <a:ext cx="709144" cy="5348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직선 연결선 91"/>
                <p:cNvCxnSpPr/>
                <p:nvPr/>
              </p:nvCxnSpPr>
              <p:spPr>
                <a:xfrm rot="21569354">
                  <a:off x="8599309" y="431568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직선 화살표 연결선 92"/>
                <p:cNvCxnSpPr/>
                <p:nvPr/>
              </p:nvCxnSpPr>
              <p:spPr>
                <a:xfrm rot="21569354">
                  <a:off x="9359695" y="2238165"/>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직선 화살표 연결선 93"/>
                <p:cNvCxnSpPr/>
                <p:nvPr/>
              </p:nvCxnSpPr>
              <p:spPr>
                <a:xfrm rot="21569354" flipV="1">
                  <a:off x="9356728" y="1584274"/>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직선 연결선 94"/>
                <p:cNvCxnSpPr/>
                <p:nvPr/>
              </p:nvCxnSpPr>
              <p:spPr>
                <a:xfrm rot="21569354">
                  <a:off x="9371072" y="2366534"/>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a:off x="9368800" y="2871578"/>
                  <a:ext cx="797590" cy="6508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flipV="1">
                  <a:off x="10014127" y="3513578"/>
                  <a:ext cx="144138" cy="792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p:nvCxnSpPr>
              <p:spPr>
                <a:xfrm flipV="1">
                  <a:off x="9788402" y="4312316"/>
                  <a:ext cx="7367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그룹 80"/>
              <p:cNvGrpSpPr/>
              <p:nvPr/>
            </p:nvGrpSpPr>
            <p:grpSpPr>
              <a:xfrm>
                <a:off x="8567498" y="2790229"/>
                <a:ext cx="240165" cy="240165"/>
                <a:chOff x="5886449" y="1917058"/>
                <a:chExt cx="720000" cy="720000"/>
              </a:xfrm>
            </p:grpSpPr>
            <p:sp>
              <p:nvSpPr>
                <p:cNvPr id="87" name="타원 86"/>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원형 87"/>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9" name="원형 88"/>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82" name="타원 81"/>
              <p:cNvSpPr/>
              <p:nvPr/>
            </p:nvSpPr>
            <p:spPr>
              <a:xfrm>
                <a:off x="7855949" y="4906998"/>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타원 82"/>
              <p:cNvSpPr/>
              <p:nvPr/>
            </p:nvSpPr>
            <p:spPr>
              <a:xfrm>
                <a:off x="8576962" y="4908113"/>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타원 83"/>
              <p:cNvSpPr/>
              <p:nvPr/>
            </p:nvSpPr>
            <p:spPr>
              <a:xfrm>
                <a:off x="9026793" y="490059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p:cNvSpPr/>
              <p:nvPr/>
            </p:nvSpPr>
            <p:spPr>
              <a:xfrm>
                <a:off x="9747806" y="4901709"/>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3" name="TextBox 102">
              <a:extLst>
                <a:ext uri="{FF2B5EF4-FFF2-40B4-BE49-F238E27FC236}">
                  <a16:creationId xmlns:a16="http://schemas.microsoft.com/office/drawing/2014/main" id="{578B1AED-3525-49EA-A4B6-8BB4E6E5A4E6}"/>
                </a:ext>
              </a:extLst>
            </p:cNvPr>
            <p:cNvSpPr txBox="1"/>
            <p:nvPr/>
          </p:nvSpPr>
          <p:spPr>
            <a:xfrm>
              <a:off x="8186272" y="2218325"/>
              <a:ext cx="2095687" cy="369332"/>
            </a:xfrm>
            <a:prstGeom prst="rect">
              <a:avLst/>
            </a:prstGeom>
            <a:noFill/>
          </p:spPr>
          <p:txBody>
            <a:bodyPr wrap="square" rtlCol="0">
              <a:spAutoFit/>
            </a:bodyPr>
            <a:lstStyle/>
            <a:p>
              <a:r>
                <a:rPr lang="en-US" altLang="ko-KR" dirty="0">
                  <a:latin typeface="Calibri" panose="020F0502020204030204" pitchFamily="34" charset="0"/>
                </a:rPr>
                <a:t>4 points</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grpSp>
          <p:nvGrpSpPr>
            <p:cNvPr id="3" name="그룹 2">
              <a:extLst>
                <a:ext uri="{FF2B5EF4-FFF2-40B4-BE49-F238E27FC236}">
                  <a16:creationId xmlns:a16="http://schemas.microsoft.com/office/drawing/2014/main" id="{59F6482C-2209-4157-BE07-3FC2332FE753}"/>
                </a:ext>
              </a:extLst>
            </p:cNvPr>
            <p:cNvGrpSpPr/>
            <p:nvPr/>
          </p:nvGrpSpPr>
          <p:grpSpPr>
            <a:xfrm>
              <a:off x="3628776" y="2218325"/>
              <a:ext cx="3345003" cy="4133646"/>
              <a:chOff x="3833174" y="1164072"/>
              <a:chExt cx="3345003" cy="4133646"/>
            </a:xfrm>
          </p:grpSpPr>
          <mc:AlternateContent xmlns:mc="http://schemas.openxmlformats.org/markup-compatibility/2006" xmlns:a14="http://schemas.microsoft.com/office/drawing/2010/main">
            <mc:Choice Requires="a14">
              <p:sp>
                <p:nvSpPr>
                  <p:cNvPr id="41" name="TextBox 40"/>
                  <p:cNvSpPr txBox="1"/>
                  <p:nvPr/>
                </p:nvSpPr>
                <p:spPr>
                  <a:xfrm>
                    <a:off x="6171421" y="283210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6171421" y="2832104"/>
                    <a:ext cx="539156" cy="330788"/>
                  </a:xfrm>
                  <a:prstGeom prst="rect">
                    <a:avLst/>
                  </a:prstGeom>
                  <a:blipFill>
                    <a:blip r:embed="rId1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514017" y="1972253"/>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5514017" y="1972253"/>
                    <a:ext cx="539156" cy="330788"/>
                  </a:xfrm>
                  <a:prstGeom prst="rect">
                    <a:avLst/>
                  </a:prstGeom>
                  <a:blipFill>
                    <a:blip r:embed="rId21"/>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5093099" y="258182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5093099" y="2581828"/>
                    <a:ext cx="539156" cy="330788"/>
                  </a:xfrm>
                  <a:prstGeom prst="rect">
                    <a:avLst/>
                  </a:prstGeom>
                  <a:blipFill>
                    <a:blip r:embed="rId22"/>
                    <a:stretch>
                      <a:fillRect b="-11111"/>
                    </a:stretch>
                  </a:blipFill>
                </p:spPr>
                <p:txBody>
                  <a:bodyPr/>
                  <a:lstStyle/>
                  <a:p>
                    <a:r>
                      <a:rPr lang="ko-KR" altLang="en-US">
                        <a:noFill/>
                      </a:rPr>
                      <a:t> </a:t>
                    </a:r>
                  </a:p>
                </p:txBody>
              </p:sp>
            </mc:Fallback>
          </mc:AlternateContent>
          <p:grpSp>
            <p:nvGrpSpPr>
              <p:cNvPr id="44" name="그룹 43"/>
              <p:cNvGrpSpPr/>
              <p:nvPr/>
            </p:nvGrpSpPr>
            <p:grpSpPr>
              <a:xfrm>
                <a:off x="3956973" y="5117718"/>
                <a:ext cx="3221204" cy="180000"/>
                <a:chOff x="2895546" y="4962525"/>
                <a:chExt cx="4514904" cy="282880"/>
              </a:xfrm>
            </p:grpSpPr>
            <p:sp>
              <p:nvSpPr>
                <p:cNvPr id="68" name="직사각형 67"/>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9" name="직선 연결선 68"/>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직선 화살표 연결선 44"/>
              <p:cNvCxnSpPr/>
              <p:nvPr/>
            </p:nvCxnSpPr>
            <p:spPr>
              <a:xfrm>
                <a:off x="4102752" y="5117721"/>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flipV="1">
                <a:off x="4102752" y="4460942"/>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4478033" y="476980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4478033" y="4769809"/>
                    <a:ext cx="539156" cy="330788"/>
                  </a:xfrm>
                  <a:prstGeom prst="rect">
                    <a:avLst/>
                  </a:prstGeom>
                  <a:blipFill>
                    <a:blip r:embed="rId2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833174" y="4127743"/>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3833174" y="4127743"/>
                    <a:ext cx="539156" cy="330788"/>
                  </a:xfrm>
                  <a:prstGeom prst="rect">
                    <a:avLst/>
                  </a:prstGeom>
                  <a:blipFill>
                    <a:blip r:embed="rId24"/>
                    <a:stretch>
                      <a:fillRect b="-24074"/>
                    </a:stretch>
                  </a:blipFill>
                </p:spPr>
                <p:txBody>
                  <a:bodyPr/>
                  <a:lstStyle/>
                  <a:p>
                    <a:r>
                      <a:rPr lang="ko-KR" altLang="en-US">
                        <a:noFill/>
                      </a:rPr>
                      <a:t> </a:t>
                    </a:r>
                  </a:p>
                </p:txBody>
              </p:sp>
            </mc:Fallback>
          </mc:AlternateContent>
          <p:grpSp>
            <p:nvGrpSpPr>
              <p:cNvPr id="50" name="그룹 49"/>
              <p:cNvGrpSpPr/>
              <p:nvPr/>
            </p:nvGrpSpPr>
            <p:grpSpPr>
              <a:xfrm rot="394995">
                <a:off x="5256802" y="2324095"/>
                <a:ext cx="1796774" cy="2871448"/>
                <a:chOff x="4156322" y="662576"/>
                <a:chExt cx="1796774" cy="2871448"/>
              </a:xfrm>
            </p:grpSpPr>
            <p:cxnSp>
              <p:nvCxnSpPr>
                <p:cNvPr id="59" name="직선 연결선 58"/>
                <p:cNvCxnSpPr/>
                <p:nvPr/>
              </p:nvCxnSpPr>
              <p:spPr>
                <a:xfrm rot="1445634">
                  <a:off x="4379381" y="2087302"/>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rot="1445634" flipV="1">
                  <a:off x="4539721" y="2632383"/>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a:cxnSpLocks/>
                  <a:endCxn id="53" idx="6"/>
                </p:cNvCxnSpPr>
                <p:nvPr/>
              </p:nvCxnSpPr>
              <p:spPr>
                <a:xfrm rot="21205005">
                  <a:off x="4156322" y="3388952"/>
                  <a:ext cx="803625" cy="133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직선 화살표 연결선 61"/>
                <p:cNvCxnSpPr/>
                <p:nvPr/>
              </p:nvCxnSpPr>
              <p:spPr>
                <a:xfrm rot="21569354">
                  <a:off x="4520080" y="135639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p:nvPr/>
              </p:nvCxnSpPr>
              <p:spPr>
                <a:xfrm rot="21569354" flipV="1">
                  <a:off x="4512505" y="662576"/>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rot="21569354">
                  <a:off x="4526849" y="144483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a:off x="4528622" y="1953617"/>
                  <a:ext cx="1063093" cy="464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직선 연결선 65"/>
                <p:cNvCxnSpPr>
                  <a:cxnSpLocks/>
                </p:cNvCxnSpPr>
                <p:nvPr/>
              </p:nvCxnSpPr>
              <p:spPr>
                <a:xfrm rot="21205005" flipV="1">
                  <a:off x="5428246" y="2407396"/>
                  <a:ext cx="201689" cy="9959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직선 연결선 66"/>
                <p:cNvCxnSpPr>
                  <a:cxnSpLocks/>
                </p:cNvCxnSpPr>
                <p:nvPr/>
              </p:nvCxnSpPr>
              <p:spPr>
                <a:xfrm rot="21205005">
                  <a:off x="5271719" y="3417212"/>
                  <a:ext cx="681377" cy="736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그룹 50"/>
              <p:cNvGrpSpPr/>
              <p:nvPr/>
            </p:nvGrpSpPr>
            <p:grpSpPr>
              <a:xfrm>
                <a:off x="5574870" y="2879210"/>
                <a:ext cx="240165" cy="240165"/>
                <a:chOff x="5886449" y="1917058"/>
                <a:chExt cx="720000" cy="720000"/>
              </a:xfrm>
            </p:grpSpPr>
            <p:sp>
              <p:nvSpPr>
                <p:cNvPr id="56" name="타원 55"/>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원형 56"/>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8" name="원형 57"/>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52" name="타원 51"/>
              <p:cNvSpPr/>
              <p:nvPr/>
            </p:nvSpPr>
            <p:spPr>
              <a:xfrm>
                <a:off x="6166292" y="5032336"/>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3" name="타원 52"/>
              <p:cNvSpPr/>
              <p:nvPr/>
            </p:nvSpPr>
            <p:spPr>
              <a:xfrm>
                <a:off x="5728102" y="5027718"/>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TextBox 101">
                <a:extLst>
                  <a:ext uri="{FF2B5EF4-FFF2-40B4-BE49-F238E27FC236}">
                    <a16:creationId xmlns:a16="http://schemas.microsoft.com/office/drawing/2014/main" id="{2E09A6EC-2851-4DF8-9D4F-044073280EED}"/>
                  </a:ext>
                </a:extLst>
              </p:cNvPr>
              <p:cNvSpPr txBox="1"/>
              <p:nvPr/>
            </p:nvSpPr>
            <p:spPr>
              <a:xfrm>
                <a:off x="4647108" y="1164072"/>
                <a:ext cx="2095687" cy="369332"/>
              </a:xfrm>
              <a:prstGeom prst="rect">
                <a:avLst/>
              </a:prstGeom>
              <a:noFill/>
            </p:spPr>
            <p:txBody>
              <a:bodyPr wrap="square" rtlCol="0">
                <a:spAutoFit/>
              </a:bodyPr>
              <a:lstStyle/>
              <a:p>
                <a:r>
                  <a:rPr lang="en-US" altLang="ko-KR" dirty="0">
                    <a:latin typeface="Calibri" panose="020F0502020204030204" pitchFamily="34" charset="0"/>
                  </a:rPr>
                  <a:t>3 points</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sp>
            <p:nvSpPr>
              <p:cNvPr id="104" name="타원 103">
                <a:extLst>
                  <a:ext uri="{FF2B5EF4-FFF2-40B4-BE49-F238E27FC236}">
                    <a16:creationId xmlns:a16="http://schemas.microsoft.com/office/drawing/2014/main" id="{A7C326E1-A0EC-41A4-9508-C053A5721042}"/>
                  </a:ext>
                </a:extLst>
              </p:cNvPr>
              <p:cNvSpPr/>
              <p:nvPr/>
            </p:nvSpPr>
            <p:spPr>
              <a:xfrm>
                <a:off x="6802784" y="5109432"/>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sp>
        <p:nvSpPr>
          <p:cNvPr id="106" name="직사각형 105">
            <a:extLst>
              <a:ext uri="{FF2B5EF4-FFF2-40B4-BE49-F238E27FC236}">
                <a16:creationId xmlns:a16="http://schemas.microsoft.com/office/drawing/2014/main" id="{3BF311EA-B0ED-48FA-9D5D-AD8E3304E07C}"/>
              </a:ext>
            </a:extLst>
          </p:cNvPr>
          <p:cNvSpPr/>
          <p:nvPr/>
        </p:nvSpPr>
        <p:spPr>
          <a:xfrm>
            <a:off x="398223" y="972687"/>
            <a:ext cx="6049861" cy="461665"/>
          </a:xfrm>
          <a:prstGeom prst="rect">
            <a:avLst/>
          </a:prstGeom>
        </p:spPr>
        <p:txBody>
          <a:bodyPr wrap="none">
            <a:spAutoFit/>
          </a:bodyPr>
          <a:lstStyle/>
          <a:p>
            <a:r>
              <a:rPr lang="en-US" altLang="ko-KR" sz="2400" dirty="0">
                <a:solidFill>
                  <a:srgbClr val="000000"/>
                </a:solidFill>
                <a:latin typeface="Calibri" panose="020F0502020204030204" pitchFamily="34" charset="0"/>
              </a:rPr>
              <a:t>Below is the number of cases a robot can have.</a:t>
            </a:r>
            <a:endParaRPr lang="ko-KR" altLang="en-US" sz="2400" dirty="0">
              <a:latin typeface="Calibri" panose="020F0502020204030204" pitchFamily="34" charset="0"/>
            </a:endParaRPr>
          </a:p>
        </p:txBody>
      </p:sp>
      <p:pic>
        <p:nvPicPr>
          <p:cNvPr id="86" name="Picture 2" descr="user 2019ì ëí ì´ë¯¸ì§ ê²ìê²°ê³¼">
            <a:extLst>
              <a:ext uri="{FF2B5EF4-FFF2-40B4-BE49-F238E27FC236}">
                <a16:creationId xmlns:a16="http://schemas.microsoft.com/office/drawing/2014/main" id="{5B7BBCD4-4725-4C06-AC01-5F72FCE6178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07" name="그림 106">
            <a:extLst>
              <a:ext uri="{FF2B5EF4-FFF2-40B4-BE49-F238E27FC236}">
                <a16:creationId xmlns:a16="http://schemas.microsoft.com/office/drawing/2014/main" id="{BA14AE8F-D5B9-4F6E-9FA2-E1E80AE92725}"/>
              </a:ext>
            </a:extLst>
          </p:cNvPr>
          <p:cNvPicPr>
            <a:picLocks noChangeAspect="1"/>
          </p:cNvPicPr>
          <p:nvPr/>
        </p:nvPicPr>
        <p:blipFill>
          <a:blip r:embed="rId26"/>
          <a:stretch>
            <a:fillRect/>
          </a:stretch>
        </p:blipFill>
        <p:spPr>
          <a:xfrm>
            <a:off x="9517088" y="68755"/>
            <a:ext cx="2598800" cy="338334"/>
          </a:xfrm>
          <a:prstGeom prst="rect">
            <a:avLst/>
          </a:prstGeom>
        </p:spPr>
      </p:pic>
      <p:sp>
        <p:nvSpPr>
          <p:cNvPr id="108" name="직사각형 107">
            <a:extLst>
              <a:ext uri="{FF2B5EF4-FFF2-40B4-BE49-F238E27FC236}">
                <a16:creationId xmlns:a16="http://schemas.microsoft.com/office/drawing/2014/main" id="{C87CF868-3093-46B7-A901-685A6E24F834}"/>
              </a:ext>
            </a:extLst>
          </p:cNvPr>
          <p:cNvSpPr/>
          <p:nvPr/>
        </p:nvSpPr>
        <p:spPr>
          <a:xfrm>
            <a:off x="323643" y="227674"/>
            <a:ext cx="12022641" cy="584775"/>
          </a:xfrm>
          <a:prstGeom prst="rect">
            <a:avLst/>
          </a:prstGeom>
        </p:spPr>
        <p:txBody>
          <a:bodyPr wrap="square">
            <a:spAutoFit/>
          </a:bodyPr>
          <a:lstStyle/>
          <a:p>
            <a:r>
              <a:rPr lang="en-US" altLang="ko-KR" sz="3200" b="1" dirty="0">
                <a:latin typeface="Calibri" panose="020F0502020204030204" pitchFamily="34" charset="0"/>
              </a:rPr>
              <a:t>How many points touch the ground?</a:t>
            </a:r>
            <a:endParaRPr lang="ko-KR" altLang="en-US" sz="3200" b="1" dirty="0">
              <a:latin typeface="Calibri" panose="020F0502020204030204" pitchFamily="34" charset="0"/>
            </a:endParaRPr>
          </a:p>
        </p:txBody>
      </p:sp>
    </p:spTree>
    <p:extLst>
      <p:ext uri="{BB962C8B-B14F-4D97-AF65-F5344CB8AC3E}">
        <p14:creationId xmlns:p14="http://schemas.microsoft.com/office/powerpoint/2010/main" val="1213717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user 2019ì ëí ì´ë¯¸ì§ ê²ìê²°ê³¼">
            <a:extLst>
              <a:ext uri="{FF2B5EF4-FFF2-40B4-BE49-F238E27FC236}">
                <a16:creationId xmlns:a16="http://schemas.microsoft.com/office/drawing/2014/main" id="{3A630281-ED54-4EB0-A7B7-450FE7CF8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a:extLst>
              <a:ext uri="{FF2B5EF4-FFF2-40B4-BE49-F238E27FC236}">
                <a16:creationId xmlns:a16="http://schemas.microsoft.com/office/drawing/2014/main" id="{130140BC-908B-43A0-AA2E-0C41ACCEBAA2}"/>
              </a:ext>
            </a:extLst>
          </p:cNvPr>
          <p:cNvGrpSpPr/>
          <p:nvPr/>
        </p:nvGrpSpPr>
        <p:grpSpPr>
          <a:xfrm>
            <a:off x="378640" y="343932"/>
            <a:ext cx="4349546" cy="6250109"/>
            <a:chOff x="378640" y="343932"/>
            <a:chExt cx="4349546" cy="6250109"/>
          </a:xfrm>
        </p:grpSpPr>
        <p:sp>
          <p:nvSpPr>
            <p:cNvPr id="3" name="직사각형 2">
              <a:extLst>
                <a:ext uri="{FF2B5EF4-FFF2-40B4-BE49-F238E27FC236}">
                  <a16:creationId xmlns:a16="http://schemas.microsoft.com/office/drawing/2014/main" id="{B15E0438-B92F-4F86-9AE9-F66ED5F2D1E0}"/>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4" name="설명선: 아래쪽 화살표 3">
              <a:extLst>
                <a:ext uri="{FF2B5EF4-FFF2-40B4-BE49-F238E27FC236}">
                  <a16:creationId xmlns:a16="http://schemas.microsoft.com/office/drawing/2014/main" id="{55988BF2-DE1D-4B6D-BEE2-492ECFA37579}"/>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5" name="설명선: 아래쪽 화살표 4">
              <a:extLst>
                <a:ext uri="{FF2B5EF4-FFF2-40B4-BE49-F238E27FC236}">
                  <a16:creationId xmlns:a16="http://schemas.microsoft.com/office/drawing/2014/main" id="{E62E2389-BE48-4A0D-8E35-3B964F4BF7EF}"/>
                </a:ext>
              </a:extLst>
            </p:cNvPr>
            <p:cNvSpPr/>
            <p:nvPr/>
          </p:nvSpPr>
          <p:spPr>
            <a:xfrm>
              <a:off x="378642" y="2195203"/>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6" name="설명선: 아래쪽 화살표 5">
              <a:extLst>
                <a:ext uri="{FF2B5EF4-FFF2-40B4-BE49-F238E27FC236}">
                  <a16:creationId xmlns:a16="http://schemas.microsoft.com/office/drawing/2014/main" id="{8A85FD96-3C92-4AD2-8632-B59110DE190A}"/>
                </a:ext>
              </a:extLst>
            </p:cNvPr>
            <p:cNvSpPr/>
            <p:nvPr/>
          </p:nvSpPr>
          <p:spPr>
            <a:xfrm>
              <a:off x="378641" y="3151051"/>
              <a:ext cx="3476977" cy="936978"/>
            </a:xfrm>
            <a:prstGeom prst="downArrow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7" name="설명선: 아래쪽 화살표 6">
              <a:extLst>
                <a:ext uri="{FF2B5EF4-FFF2-40B4-BE49-F238E27FC236}">
                  <a16:creationId xmlns:a16="http://schemas.microsoft.com/office/drawing/2014/main" id="{E67B3A13-7477-4278-8529-47872C9D9284}"/>
                </a:ext>
              </a:extLst>
            </p:cNvPr>
            <p:cNvSpPr/>
            <p:nvPr/>
          </p:nvSpPr>
          <p:spPr>
            <a:xfrm>
              <a:off x="394313" y="5060297"/>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10" name="설명선: 오른쪽 화살표 9">
              <a:extLst>
                <a:ext uri="{FF2B5EF4-FFF2-40B4-BE49-F238E27FC236}">
                  <a16:creationId xmlns:a16="http://schemas.microsoft.com/office/drawing/2014/main" id="{C1A7AB90-7DF6-418C-B357-0CAAD05D0D35}"/>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a:t>
              </a:r>
              <a:r>
                <a:rPr lang="en-US" altLang="ko-KR" dirty="0" err="1">
                  <a:solidFill>
                    <a:schemeClr val="tx1"/>
                  </a:solidFill>
                  <a:latin typeface="Calibri" panose="020F0502020204030204" pitchFamily="34" charset="0"/>
                </a:rPr>
                <a:t>postion</a:t>
              </a:r>
              <a:r>
                <a:rPr lang="en-US" altLang="ko-KR" dirty="0">
                  <a:solidFill>
                    <a:schemeClr val="tx1"/>
                  </a:solidFill>
                  <a:latin typeface="Calibri" panose="020F0502020204030204" pitchFamily="34" charset="0"/>
                </a:rPr>
                <a:t> of robots</a:t>
              </a:r>
              <a:endParaRPr lang="ko-KR" altLang="en-US" dirty="0">
                <a:solidFill>
                  <a:schemeClr val="tx1"/>
                </a:solidFill>
                <a:latin typeface="Calibri" panose="020F0502020204030204" pitchFamily="34" charset="0"/>
              </a:endParaRPr>
            </a:p>
          </p:txBody>
        </p:sp>
        <p:sp>
          <p:nvSpPr>
            <p:cNvPr id="12" name="화살표: U자형 11">
              <a:extLst>
                <a:ext uri="{FF2B5EF4-FFF2-40B4-BE49-F238E27FC236}">
                  <a16:creationId xmlns:a16="http://schemas.microsoft.com/office/drawing/2014/main" id="{54BA9AE0-BDEF-430E-AF1F-26B35530F1D9}"/>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13" name="설명선: 아래쪽 화살표 12">
              <a:extLst>
                <a:ext uri="{FF2B5EF4-FFF2-40B4-BE49-F238E27FC236}">
                  <a16:creationId xmlns:a16="http://schemas.microsoft.com/office/drawing/2014/main" id="{09965B27-1270-4385-B2E5-0B6E0DD84FCF}"/>
                </a:ext>
              </a:extLst>
            </p:cNvPr>
            <p:cNvSpPr/>
            <p:nvPr/>
          </p:nvSpPr>
          <p:spPr>
            <a:xfrm>
              <a:off x="378640" y="4088029"/>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14" name="TextBox 13">
            <a:extLst>
              <a:ext uri="{FF2B5EF4-FFF2-40B4-BE49-F238E27FC236}">
                <a16:creationId xmlns:a16="http://schemas.microsoft.com/office/drawing/2014/main" id="{97867E9E-0CDD-46BC-97F5-45D2D6E74376}"/>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sp>
        <p:nvSpPr>
          <p:cNvPr id="8" name="직사각형 7">
            <a:extLst>
              <a:ext uri="{FF2B5EF4-FFF2-40B4-BE49-F238E27FC236}">
                <a16:creationId xmlns:a16="http://schemas.microsoft.com/office/drawing/2014/main" id="{66A7191F-9D00-4116-A979-F82592C006EA}"/>
              </a:ext>
            </a:extLst>
          </p:cNvPr>
          <p:cNvSpPr/>
          <p:nvPr/>
        </p:nvSpPr>
        <p:spPr>
          <a:xfrm>
            <a:off x="6981863" y="1409252"/>
            <a:ext cx="4722458" cy="830997"/>
          </a:xfrm>
          <a:prstGeom prst="rect">
            <a:avLst/>
          </a:prstGeom>
        </p:spPr>
        <p:txBody>
          <a:bodyPr wrap="square">
            <a:spAutoFit/>
          </a:bodyPr>
          <a:lstStyle/>
          <a:p>
            <a:r>
              <a:rPr lang="en-US" altLang="ko-KR" sz="2400" dirty="0">
                <a:solidFill>
                  <a:srgbClr val="000000"/>
                </a:solidFill>
                <a:latin typeface="Calibri" panose="020F0502020204030204" pitchFamily="34" charset="0"/>
              </a:rPr>
              <a:t>Now, let’s  solve the force of the cases that a robot can have.</a:t>
            </a:r>
            <a:endParaRPr lang="ko-KR" altLang="en-US" sz="2400" dirty="0">
              <a:latin typeface="Calibri" panose="020F0502020204030204" pitchFamily="34" charset="0"/>
            </a:endParaRPr>
          </a:p>
        </p:txBody>
      </p:sp>
      <p:pic>
        <p:nvPicPr>
          <p:cNvPr id="15" name="그림 14">
            <a:extLst>
              <a:ext uri="{FF2B5EF4-FFF2-40B4-BE49-F238E27FC236}">
                <a16:creationId xmlns:a16="http://schemas.microsoft.com/office/drawing/2014/main" id="{3A9C01AC-80E5-46C4-95B8-D2B13353FC7C}"/>
              </a:ext>
            </a:extLst>
          </p:cNvPr>
          <p:cNvPicPr>
            <a:picLocks noChangeAspect="1"/>
          </p:cNvPicPr>
          <p:nvPr/>
        </p:nvPicPr>
        <p:blipFill>
          <a:blip r:embed="rId4"/>
          <a:stretch>
            <a:fillRect/>
          </a:stretch>
        </p:blipFill>
        <p:spPr>
          <a:xfrm>
            <a:off x="9517088" y="68755"/>
            <a:ext cx="2598800" cy="338334"/>
          </a:xfrm>
          <a:prstGeom prst="rect">
            <a:avLst/>
          </a:prstGeom>
        </p:spPr>
      </p:pic>
      <p:sp>
        <p:nvSpPr>
          <p:cNvPr id="16" name="직사각형 15">
            <a:extLst>
              <a:ext uri="{FF2B5EF4-FFF2-40B4-BE49-F238E27FC236}">
                <a16:creationId xmlns:a16="http://schemas.microsoft.com/office/drawing/2014/main" id="{8CA48BDF-FAF9-4328-BD74-E5F131CCDA71}"/>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105063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직사각형 48"/>
          <p:cNvSpPr/>
          <p:nvPr/>
        </p:nvSpPr>
        <p:spPr>
          <a:xfrm>
            <a:off x="4157049" y="5155533"/>
            <a:ext cx="3462788" cy="5383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p:cNvSpPr/>
          <p:nvPr/>
        </p:nvSpPr>
        <p:spPr>
          <a:xfrm>
            <a:off x="4188314" y="2814175"/>
            <a:ext cx="3462788" cy="5383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p:cNvSpPr/>
          <p:nvPr/>
        </p:nvSpPr>
        <p:spPr>
          <a:xfrm>
            <a:off x="4189445" y="1640804"/>
            <a:ext cx="3526971" cy="5052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화살표: 아래로 구부러짐 54">
            <a:extLst>
              <a:ext uri="{FF2B5EF4-FFF2-40B4-BE49-F238E27FC236}">
                <a16:creationId xmlns:a16="http://schemas.microsoft.com/office/drawing/2014/main" id="{C65F2678-1939-4936-93D5-3194CCB8E7BC}"/>
              </a:ext>
            </a:extLst>
          </p:cNvPr>
          <p:cNvSpPr/>
          <p:nvPr/>
        </p:nvSpPr>
        <p:spPr>
          <a:xfrm>
            <a:off x="1883381" y="5576844"/>
            <a:ext cx="257176" cy="195778"/>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mc:AlternateContent xmlns:mc="http://schemas.openxmlformats.org/markup-compatibility/2006" xmlns:a14="http://schemas.microsoft.com/office/drawing/2010/main">
        <mc:Choice Requires="a14">
          <p:sp>
            <p:nvSpPr>
              <p:cNvPr id="15" name="직사각형 14">
                <a:extLst>
                  <a:ext uri="{FF2B5EF4-FFF2-40B4-BE49-F238E27FC236}">
                    <a16:creationId xmlns:a16="http://schemas.microsoft.com/office/drawing/2014/main" id="{790BBB4E-6320-4F0B-B1AF-B2FC75EBD0FA}"/>
                  </a:ext>
                </a:extLst>
              </p:cNvPr>
              <p:cNvSpPr/>
              <p:nvPr/>
            </p:nvSpPr>
            <p:spPr>
              <a:xfrm>
                <a:off x="4085425" y="1598501"/>
                <a:ext cx="7866321" cy="4524315"/>
              </a:xfrm>
              <a:prstGeom prst="rect">
                <a:avLst/>
              </a:prstGeom>
            </p:spPr>
            <p:txBody>
              <a:bodyPr wrap="square">
                <a:spAutoFit/>
              </a:bodyPr>
              <a:lstStyle/>
              <a:p>
                <a:pPr algn="just"/>
                <a:r>
                  <a:rPr lang="en-US" altLang="ko-KR" sz="3200" dirty="0">
                    <a:highlight>
                      <a:srgbClr val="FFFF00"/>
                    </a:highlight>
                    <a:latin typeface="Calibri" panose="020F0502020204030204" pitchFamily="34" charset="0"/>
                  </a:rPr>
                  <a:t>force  acting on x-axis</a:t>
                </a:r>
              </a:p>
              <a:p>
                <a:pPr algn="just"/>
                <a:r>
                  <a:rPr lang="en-US" altLang="ko-KR" sz="2400" dirty="0">
                    <a:latin typeface="Calibri" panose="020F0502020204030204" pitchFamily="34" charset="0"/>
                  </a:rPr>
                  <a:t>-  </a:t>
                </a:r>
                <a:r>
                  <a:rPr lang="en-US" altLang="ko-KR" sz="2400" b="1" dirty="0">
                    <a:solidFill>
                      <a:srgbClr val="FF6600"/>
                    </a:solidFill>
                    <a:latin typeface="Calibri" panose="020F0502020204030204" pitchFamily="34" charset="0"/>
                  </a:rPr>
                  <a:t>friction force(</a:t>
                </a:r>
                <a:r>
                  <a:rPr lang="en-US" altLang="ko-KR" sz="2400" b="1" i="1" dirty="0">
                    <a:solidFill>
                      <a:srgbClr val="FF6600"/>
                    </a:solidFill>
                    <a:latin typeface="Calibri" panose="020F0502020204030204" pitchFamily="34" charset="0"/>
                    <a:ea typeface="Cambria Math" panose="02040503050406030204" pitchFamily="18" charset="0"/>
                  </a:rPr>
                  <a:t>f </a:t>
                </a:r>
                <a:r>
                  <a:rPr lang="en-US" altLang="ko-KR" sz="2400" b="1" dirty="0">
                    <a:solidFill>
                      <a:srgbClr val="FF6600"/>
                    </a:solidFill>
                    <a:latin typeface="Calibri" panose="020F0502020204030204" pitchFamily="34" charset="0"/>
                  </a:rPr>
                  <a:t>) </a:t>
                </a:r>
                <a:r>
                  <a:rPr lang="en-US" altLang="ko-KR" sz="2400" dirty="0">
                    <a:latin typeface="Calibri" panose="020F0502020204030204" pitchFamily="34" charset="0"/>
                  </a:rPr>
                  <a:t>:  force that interferes with the motion of an object between the two contact surfaces of an object.</a:t>
                </a:r>
              </a:p>
              <a:p>
                <a:pPr algn="just"/>
                <a:r>
                  <a:rPr lang="en-US" altLang="ko-KR" sz="3200" dirty="0">
                    <a:highlight>
                      <a:srgbClr val="FFFF00"/>
                    </a:highlight>
                    <a:latin typeface="Calibri" panose="020F0502020204030204" pitchFamily="34" charset="0"/>
                  </a:rPr>
                  <a:t>force acting on y-axis </a:t>
                </a:r>
              </a:p>
              <a:p>
                <a:pPr marL="285750" indent="-285750" algn="just">
                  <a:buFontTx/>
                  <a:buChar char="-"/>
                </a:pPr>
                <a:r>
                  <a:rPr lang="en-US" altLang="ko-KR" sz="2400" b="1" dirty="0">
                    <a:solidFill>
                      <a:srgbClr val="C00000"/>
                    </a:solidFill>
                    <a:latin typeface="Calibri" panose="020F0502020204030204" pitchFamily="34" charset="0"/>
                  </a:rPr>
                  <a:t>gravity force(</a:t>
                </a:r>
                <a:r>
                  <a:rPr lang="en-US" altLang="ko-KR" sz="2400" b="1" i="1" dirty="0">
                    <a:solidFill>
                      <a:srgbClr val="C00000"/>
                    </a:solidFill>
                    <a:latin typeface="Calibri" panose="020F0502020204030204" pitchFamily="34" charset="0"/>
                    <a:ea typeface="Cambria Math" panose="02040503050406030204" pitchFamily="18" charset="0"/>
                  </a:rPr>
                  <a:t>-mg</a:t>
                </a:r>
                <a:r>
                  <a:rPr lang="en-US" altLang="ko-KR" sz="2400" b="1" dirty="0">
                    <a:solidFill>
                      <a:srgbClr val="C00000"/>
                    </a:solidFill>
                    <a:latin typeface="Calibri" panose="020F0502020204030204" pitchFamily="34" charset="0"/>
                  </a:rPr>
                  <a:t>) </a:t>
                </a:r>
                <a:r>
                  <a:rPr lang="en-US" altLang="ko-KR" sz="2400" dirty="0">
                    <a:latin typeface="Calibri" panose="020F0502020204030204" pitchFamily="34" charset="0"/>
                  </a:rPr>
                  <a:t>: force that pulls an object from the ground to the earth.</a:t>
                </a:r>
              </a:p>
              <a:p>
                <a:pPr marL="285750" indent="-285750" algn="just">
                  <a:buFontTx/>
                  <a:buChar char="-"/>
                </a:pPr>
                <a:r>
                  <a:rPr lang="en-US" altLang="ko-KR" sz="2400" b="1" dirty="0">
                    <a:solidFill>
                      <a:srgbClr val="FFC000"/>
                    </a:solidFill>
                    <a:latin typeface="Calibri" panose="020F0502020204030204" pitchFamily="34" charset="0"/>
                  </a:rPr>
                  <a:t>normal force(</a:t>
                </a:r>
                <a:r>
                  <a:rPr lang="en-US" altLang="ko-KR" sz="2400" b="1" i="1" dirty="0">
                    <a:solidFill>
                      <a:srgbClr val="FFC000"/>
                    </a:solidFill>
                    <a:latin typeface="Calibri" panose="020F0502020204030204" pitchFamily="34" charset="0"/>
                  </a:rPr>
                  <a:t>N</a:t>
                </a:r>
                <a:r>
                  <a:rPr lang="en-US" altLang="ko-KR" sz="2400" b="1" dirty="0">
                    <a:solidFill>
                      <a:srgbClr val="FFC000"/>
                    </a:solidFill>
                    <a:latin typeface="Calibri" panose="020F0502020204030204" pitchFamily="34" charset="0"/>
                  </a:rPr>
                  <a:t>) </a:t>
                </a:r>
                <a:r>
                  <a:rPr lang="en-US" altLang="ko-KR" sz="2400" dirty="0">
                    <a:latin typeface="Calibri" panose="020F0502020204030204" pitchFamily="34" charset="0"/>
                  </a:rPr>
                  <a:t>: force acting perpendicular to an object on the surface. This force prevents objects from digging in the ground.</a:t>
                </a:r>
              </a:p>
              <a:p>
                <a:pPr algn="just"/>
                <a:r>
                  <a:rPr lang="en-US" altLang="ko-KR" sz="3200" dirty="0">
                    <a:solidFill>
                      <a:srgbClr val="000000"/>
                    </a:solidFill>
                    <a:highlight>
                      <a:srgbClr val="FFFF00"/>
                    </a:highlight>
                    <a:latin typeface="Calibri" panose="020F0502020204030204" pitchFamily="34" charset="0"/>
                  </a:rPr>
                  <a:t>force acting on angle</a:t>
                </a:r>
              </a:p>
              <a:p>
                <a:pPr algn="just"/>
                <a:r>
                  <a:rPr lang="en-US" altLang="ko-KR" sz="2400" dirty="0">
                    <a:solidFill>
                      <a:srgbClr val="000000"/>
                    </a:solidFill>
                    <a:latin typeface="Calibri" panose="020F0502020204030204" pitchFamily="34" charset="0"/>
                  </a:rPr>
                  <a:t>-    </a:t>
                </a:r>
                <a:r>
                  <a:rPr lang="en-US" altLang="ko-KR" sz="2400" b="1" dirty="0">
                    <a:solidFill>
                      <a:srgbClr val="92D050"/>
                    </a:solidFill>
                    <a:effectLst/>
                    <a:latin typeface="Calibri" panose="020F0502020204030204" pitchFamily="34" charset="0"/>
                  </a:rPr>
                  <a:t>moment(</a:t>
                </a:r>
                <a14:m>
                  <m:oMath xmlns:m="http://schemas.openxmlformats.org/officeDocument/2006/math">
                    <m:r>
                      <a:rPr lang="en-US" altLang="ko-KR" sz="2400" b="1" i="1">
                        <a:solidFill>
                          <a:srgbClr val="92D050"/>
                        </a:solidFill>
                        <a:latin typeface="Cambria Math" panose="02040503050406030204" pitchFamily="18" charset="0"/>
                        <a:ea typeface="나눔고딕"/>
                        <a:cs typeface="Times New Roman" panose="02020603050405020304" pitchFamily="18" charset="0"/>
                      </a:rPr>
                      <m:t>𝛕</m:t>
                    </m:r>
                  </m:oMath>
                </a14:m>
                <a:r>
                  <a:rPr lang="en-US" altLang="ko-KR" sz="2400" b="1" dirty="0">
                    <a:solidFill>
                      <a:srgbClr val="92D050"/>
                    </a:solidFill>
                    <a:effectLst/>
                    <a:latin typeface="Calibri" panose="020F0502020204030204" pitchFamily="34" charset="0"/>
                  </a:rPr>
                  <a:t>)</a:t>
                </a:r>
                <a:r>
                  <a:rPr lang="en-US" altLang="ko-KR" sz="2400" dirty="0">
                    <a:solidFill>
                      <a:srgbClr val="000000"/>
                    </a:solidFill>
                    <a:latin typeface="Calibri" panose="020F0502020204030204" pitchFamily="34" charset="0"/>
                  </a:rPr>
                  <a:t>: </a:t>
                </a:r>
                <a:r>
                  <a:rPr lang="en-US" altLang="ko-KR" sz="2400" dirty="0">
                    <a:latin typeface="Calibri" panose="020F0502020204030204" pitchFamily="34" charset="0"/>
                  </a:rPr>
                  <a:t>force to turn an object(rotational force)</a:t>
                </a:r>
                <a:endParaRPr lang="ko-KR" altLang="en-US" sz="2400" dirty="0">
                  <a:latin typeface="Calibri" panose="020F0502020204030204" pitchFamily="34" charset="0"/>
                </a:endParaRPr>
              </a:p>
            </p:txBody>
          </p:sp>
        </mc:Choice>
        <mc:Fallback xmlns="">
          <p:sp>
            <p:nvSpPr>
              <p:cNvPr id="15" name="직사각형 14">
                <a:extLst>
                  <a:ext uri="{FF2B5EF4-FFF2-40B4-BE49-F238E27FC236}">
                    <a16:creationId xmlns:a16="http://schemas.microsoft.com/office/drawing/2014/main" xmlns:a14="http://schemas.microsoft.com/office/drawing/2010/main" xmlns="" id="{790BBB4E-6320-4F0B-B1AF-B2FC75EBD0FA}"/>
                  </a:ext>
                </a:extLst>
              </p:cNvPr>
              <p:cNvSpPr>
                <a:spLocks noRot="1" noChangeAspect="1" noMove="1" noResize="1" noEditPoints="1" noAdjustHandles="1" noChangeArrowheads="1" noChangeShapeType="1" noTextEdit="1"/>
              </p:cNvSpPr>
              <p:nvPr/>
            </p:nvSpPr>
            <p:spPr>
              <a:xfrm>
                <a:off x="4085425" y="1598501"/>
                <a:ext cx="7866321" cy="4524315"/>
              </a:xfrm>
              <a:prstGeom prst="rect">
                <a:avLst/>
              </a:prstGeom>
              <a:blipFill rotWithShape="0">
                <a:blip r:embed="rId3"/>
                <a:stretch>
                  <a:fillRect l="-1936" t="-1752" r="-1162" b="-2156"/>
                </a:stretch>
              </a:blipFill>
            </p:spPr>
            <p:txBody>
              <a:bodyPr/>
              <a:lstStyle/>
              <a:p>
                <a:r>
                  <a:rPr lang="ko-KR" altLang="en-US">
                    <a:noFill/>
                  </a:rPr>
                  <a:t> </a:t>
                </a:r>
              </a:p>
            </p:txBody>
          </p:sp>
        </mc:Fallback>
      </mc:AlternateContent>
      <p:grpSp>
        <p:nvGrpSpPr>
          <p:cNvPr id="2" name="그룹 1"/>
          <p:cNvGrpSpPr/>
          <p:nvPr/>
        </p:nvGrpSpPr>
        <p:grpSpPr>
          <a:xfrm>
            <a:off x="627134" y="2269901"/>
            <a:ext cx="3235108" cy="4003138"/>
            <a:chOff x="2313661" y="1941632"/>
            <a:chExt cx="3235108" cy="4003138"/>
          </a:xfrm>
        </p:grpSpPr>
        <mc:AlternateContent xmlns:mc="http://schemas.openxmlformats.org/markup-compatibility/2006" xmlns:a14="http://schemas.microsoft.com/office/drawing/2010/main">
          <mc:Choice Requires="a14">
            <p:sp>
              <p:nvSpPr>
                <p:cNvPr id="3" name="TextBox 2"/>
                <p:cNvSpPr txBox="1"/>
                <p:nvPr/>
              </p:nvSpPr>
              <p:spPr>
                <a:xfrm>
                  <a:off x="4011387" y="235692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011387" y="2356927"/>
                  <a:ext cx="539156" cy="330788"/>
                </a:xfrm>
                <a:prstGeom prst="rect">
                  <a:avLst/>
                </a:prstGeom>
                <a:blipFill rotWithShape="0">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945482"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945482" y="1941632"/>
                  <a:ext cx="539156" cy="330788"/>
                </a:xfrm>
                <a:prstGeom prst="rect">
                  <a:avLst/>
                </a:prstGeom>
                <a:blipFill rotWithShape="0">
                  <a:blip r:embed="rId5"/>
                  <a:stretch>
                    <a:fillRect b="-240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964312" y="256255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2964312" y="2562556"/>
                  <a:ext cx="539156" cy="330788"/>
                </a:xfrm>
                <a:prstGeom prst="rect">
                  <a:avLst/>
                </a:prstGeom>
                <a:blipFill rotWithShape="0">
                  <a:blip r:embed="rId6"/>
                  <a:stretch>
                    <a:fillRect b="-11111"/>
                  </a:stretch>
                </a:blipFill>
              </p:spPr>
              <p:txBody>
                <a:bodyPr/>
                <a:lstStyle/>
                <a:p>
                  <a:r>
                    <a:rPr lang="ko-KR" altLang="en-US">
                      <a:noFill/>
                    </a:rPr>
                    <a:t> </a:t>
                  </a:r>
                </a:p>
              </p:txBody>
            </p:sp>
          </mc:Fallback>
        </mc:AlternateContent>
        <p:grpSp>
          <p:nvGrpSpPr>
            <p:cNvPr id="6" name="그룹 5"/>
            <p:cNvGrpSpPr/>
            <p:nvPr/>
          </p:nvGrpSpPr>
          <p:grpSpPr>
            <a:xfrm>
              <a:off x="2622384" y="4983724"/>
              <a:ext cx="2665278" cy="180000"/>
              <a:chOff x="2895546" y="4962525"/>
              <a:chExt cx="4514904" cy="282880"/>
            </a:xfrm>
          </p:grpSpPr>
          <p:sp>
            <p:nvSpPr>
              <p:cNvPr id="34" name="직사각형 33"/>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5" name="직선 연결선 34"/>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직선 화살표 연결선 6"/>
            <p:cNvCxnSpPr/>
            <p:nvPr/>
          </p:nvCxnSpPr>
          <p:spPr>
            <a:xfrm>
              <a:off x="2768163" y="4983727"/>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p:cNvCxnSpPr/>
            <p:nvPr/>
          </p:nvCxnSpPr>
          <p:spPr>
            <a:xfrm flipV="1">
              <a:off x="2768163" y="4326948"/>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3143444" y="463581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143444" y="4635815"/>
                  <a:ext cx="539156" cy="330788"/>
                </a:xfrm>
                <a:prstGeom prst="rect">
                  <a:avLst/>
                </a:prstGeom>
                <a:blipFill rotWithShape="0">
                  <a:blip r:embed="rId7"/>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98585" y="399374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498585" y="3993749"/>
                  <a:ext cx="539156" cy="330788"/>
                </a:xfrm>
                <a:prstGeom prst="rect">
                  <a:avLst/>
                </a:prstGeom>
                <a:blipFill rotWithShape="0">
                  <a:blip r:embed="rId8"/>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313661" y="4649377"/>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2313661" y="4649377"/>
                  <a:ext cx="539156" cy="369332"/>
                </a:xfrm>
                <a:prstGeom prst="rect">
                  <a:avLst/>
                </a:prstGeom>
                <a:blipFill rotWithShape="0">
                  <a:blip r:embed="rId9"/>
                  <a:stretch>
                    <a:fillRect/>
                  </a:stretch>
                </a:blipFill>
              </p:spPr>
              <p:txBody>
                <a:bodyPr/>
                <a:lstStyle/>
                <a:p>
                  <a:r>
                    <a:rPr lang="ko-KR" altLang="en-US">
                      <a:noFill/>
                    </a:rPr>
                    <a:t> </a:t>
                  </a:r>
                </a:p>
              </p:txBody>
            </p:sp>
          </mc:Fallback>
        </mc:AlternateContent>
        <p:grpSp>
          <p:nvGrpSpPr>
            <p:cNvPr id="12" name="그룹 11"/>
            <p:cNvGrpSpPr/>
            <p:nvPr/>
          </p:nvGrpSpPr>
          <p:grpSpPr>
            <a:xfrm>
              <a:off x="3414840" y="2260270"/>
              <a:ext cx="2133929" cy="2605964"/>
              <a:chOff x="3507755" y="1522667"/>
              <a:chExt cx="2133929" cy="2605964"/>
            </a:xfrm>
          </p:grpSpPr>
          <p:cxnSp>
            <p:nvCxnSpPr>
              <p:cNvPr id="25" name="직선 연결선 24"/>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연결선 29"/>
              <p:cNvCxnSpPr>
                <a:stCxn id="22" idx="4"/>
              </p:cNvCxnSpPr>
              <p:nvPr/>
            </p:nvCxnSpPr>
            <p:spPr>
              <a:xfrm rot="20123720">
                <a:off x="3800554"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그룹 12"/>
            <p:cNvGrpSpPr/>
            <p:nvPr/>
          </p:nvGrpSpPr>
          <p:grpSpPr>
            <a:xfrm>
              <a:off x="3456191" y="2784100"/>
              <a:ext cx="240165" cy="240165"/>
              <a:chOff x="5886449" y="1917058"/>
              <a:chExt cx="720000" cy="720000"/>
            </a:xfrm>
          </p:grpSpPr>
          <p:sp>
            <p:nvSpPr>
              <p:cNvPr id="22" name="타원 21"/>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원형 22"/>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4" name="원형 23"/>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4" name="타원 13"/>
            <p:cNvSpPr/>
            <p:nvPr/>
          </p:nvSpPr>
          <p:spPr>
            <a:xfrm>
              <a:off x="4013953" y="487349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3911050" y="5575438"/>
              <a:ext cx="211279" cy="369332"/>
            </a:xfrm>
            <a:prstGeom prst="rect">
              <a:avLst/>
            </a:prstGeom>
            <a:noFill/>
          </p:spPr>
          <p:txBody>
            <a:bodyPr wrap="square" rtlCol="0">
              <a:spAutoFit/>
            </a:bodyPr>
            <a:lstStyle/>
            <a:p>
              <a:r>
                <a:rPr lang="en-US" altLang="ko-KR" b="1" i="1" dirty="0"/>
                <a:t>N</a:t>
              </a:r>
              <a:endParaRPr lang="ko-KR" altLang="en-US" b="1" i="1" dirty="0"/>
            </a:p>
          </p:txBody>
        </p:sp>
        <p:sp>
          <p:nvSpPr>
            <p:cNvPr id="17" name="TextBox 16"/>
            <p:cNvSpPr txBox="1"/>
            <p:nvPr/>
          </p:nvSpPr>
          <p:spPr>
            <a:xfrm flipH="1">
              <a:off x="3838511" y="4282762"/>
              <a:ext cx="247031"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f</a:t>
              </a:r>
              <a:endParaRPr lang="ko-KR" altLang="en-US" b="1" i="1" dirty="0">
                <a:latin typeface="Cambria Math" panose="02040503050406030204" pitchFamily="18" charset="0"/>
              </a:endParaRPr>
            </a:p>
          </p:txBody>
        </p:sp>
        <p:sp>
          <p:nvSpPr>
            <p:cNvPr id="18" name="TextBox 17"/>
            <p:cNvSpPr txBox="1"/>
            <p:nvPr/>
          </p:nvSpPr>
          <p:spPr>
            <a:xfrm>
              <a:off x="2926318" y="3065601"/>
              <a:ext cx="731976"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-mg</a:t>
              </a:r>
              <a:endParaRPr lang="ko-KR" altLang="en-US" b="1" i="1" dirty="0">
                <a:latin typeface="Cambria Math" panose="02040503050406030204" pitchFamily="18" charset="0"/>
              </a:endParaRPr>
            </a:p>
          </p:txBody>
        </p:sp>
        <p:sp>
          <p:nvSpPr>
            <p:cNvPr id="19" name="오른쪽 화살표 18"/>
            <p:cNvSpPr/>
            <p:nvPr/>
          </p:nvSpPr>
          <p:spPr>
            <a:xfrm rot="5400000">
              <a:off x="3367273" y="3182435"/>
              <a:ext cx="371475" cy="257175"/>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
          <p:nvSpPr>
            <p:cNvPr id="20" name="오른쪽 화살표 19"/>
            <p:cNvSpPr/>
            <p:nvPr/>
          </p:nvSpPr>
          <p:spPr>
            <a:xfrm rot="16200000">
              <a:off x="3931674" y="5261113"/>
              <a:ext cx="371475" cy="2571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a:p>
          </p:txBody>
        </p:sp>
        <p:sp>
          <p:nvSpPr>
            <p:cNvPr id="21" name="오른쪽 화살표 20"/>
            <p:cNvSpPr/>
            <p:nvPr/>
          </p:nvSpPr>
          <p:spPr>
            <a:xfrm>
              <a:off x="3848283" y="4542848"/>
              <a:ext cx="371475" cy="2571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grpSp>
      <p:sp>
        <p:nvSpPr>
          <p:cNvPr id="46" name="직사각형 45">
            <a:extLst>
              <a:ext uri="{FF2B5EF4-FFF2-40B4-BE49-F238E27FC236}">
                <a16:creationId xmlns:a16="http://schemas.microsoft.com/office/drawing/2014/main" id="{594C82E9-7EAF-4191-B35C-75655EA37193}"/>
              </a:ext>
            </a:extLst>
          </p:cNvPr>
          <p:cNvSpPr/>
          <p:nvPr/>
        </p:nvSpPr>
        <p:spPr>
          <a:xfrm>
            <a:off x="698346" y="791766"/>
            <a:ext cx="10795307"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The forces we considered are four below. Based on these forces, we solved the forces acting on robots according the case.</a:t>
            </a:r>
            <a:endParaRPr lang="ko-KR" altLang="en-US" sz="2400" dirty="0">
              <a:latin typeface="Calibri" panose="020F0502020204030204" pitchFamily="34" charset="0"/>
            </a:endParaRPr>
          </a:p>
        </p:txBody>
      </p:sp>
      <p:cxnSp>
        <p:nvCxnSpPr>
          <p:cNvPr id="48" name="직선 연결선 47">
            <a:extLst>
              <a:ext uri="{FF2B5EF4-FFF2-40B4-BE49-F238E27FC236}">
                <a16:creationId xmlns:a16="http://schemas.microsoft.com/office/drawing/2014/main" id="{37E8ADE9-1314-45B5-95FF-A59EE930062F}"/>
              </a:ext>
            </a:extLst>
          </p:cNvPr>
          <p:cNvCxnSpPr>
            <a:cxnSpLocks/>
          </p:cNvCxnSpPr>
          <p:nvPr/>
        </p:nvCxnSpPr>
        <p:spPr>
          <a:xfrm flipV="1">
            <a:off x="1934496" y="5309333"/>
            <a:ext cx="490754" cy="443908"/>
          </a:xfrm>
          <a:prstGeom prst="line">
            <a:avLst/>
          </a:prstGeom>
          <a:ln w="539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59" name="그룹 58">
            <a:extLst>
              <a:ext uri="{FF2B5EF4-FFF2-40B4-BE49-F238E27FC236}">
                <a16:creationId xmlns:a16="http://schemas.microsoft.com/office/drawing/2014/main" id="{F9498F68-1C4E-4142-AE4F-1C669CD74C9C}"/>
              </a:ext>
            </a:extLst>
          </p:cNvPr>
          <p:cNvGrpSpPr/>
          <p:nvPr/>
        </p:nvGrpSpPr>
        <p:grpSpPr>
          <a:xfrm>
            <a:off x="1916577" y="2920126"/>
            <a:ext cx="717916" cy="442257"/>
            <a:chOff x="1916577" y="2920126"/>
            <a:chExt cx="717916" cy="442257"/>
          </a:xfrm>
        </p:grpSpPr>
        <p:cxnSp>
          <p:nvCxnSpPr>
            <p:cNvPr id="56" name="직선 화살표 연결선 55">
              <a:extLst>
                <a:ext uri="{FF2B5EF4-FFF2-40B4-BE49-F238E27FC236}">
                  <a16:creationId xmlns:a16="http://schemas.microsoft.com/office/drawing/2014/main" id="{15952F70-85E7-4807-BC1C-3C86F9423889}"/>
                </a:ext>
              </a:extLst>
            </p:cNvPr>
            <p:cNvCxnSpPr>
              <a:cxnSpLocks/>
            </p:cNvCxnSpPr>
            <p:nvPr/>
          </p:nvCxnSpPr>
          <p:spPr>
            <a:xfrm flipV="1">
              <a:off x="1916577" y="3221613"/>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직사각형 56">
                  <a:extLst>
                    <a:ext uri="{FF2B5EF4-FFF2-40B4-BE49-F238E27FC236}">
                      <a16:creationId xmlns:a16="http://schemas.microsoft.com/office/drawing/2014/main" id="{78413202-F2DE-4283-98C1-E5CDF72470CE}"/>
                    </a:ext>
                  </a:extLst>
                </p:cNvPr>
                <p:cNvSpPr/>
                <p:nvPr/>
              </p:nvSpPr>
              <p:spPr>
                <a:xfrm>
                  <a:off x="2241437" y="2920126"/>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57" name="직사각형 56">
                  <a:extLst>
                    <a:ext uri="{FF2B5EF4-FFF2-40B4-BE49-F238E27FC236}">
                      <a16:creationId xmlns:a16="http://schemas.microsoft.com/office/drawing/2014/main" id="{78413202-F2DE-4283-98C1-E5CDF72470CE}"/>
                    </a:ext>
                  </a:extLst>
                </p:cNvPr>
                <p:cNvSpPr>
                  <a:spLocks noRot="1" noChangeAspect="1" noMove="1" noResize="1" noEditPoints="1" noAdjustHandles="1" noChangeArrowheads="1" noChangeShapeType="1" noTextEdit="1"/>
                </p:cNvSpPr>
                <p:nvPr/>
              </p:nvSpPr>
              <p:spPr>
                <a:xfrm>
                  <a:off x="2241437" y="2920126"/>
                  <a:ext cx="393056" cy="369332"/>
                </a:xfrm>
                <a:prstGeom prst="rect">
                  <a:avLst/>
                </a:prstGeom>
                <a:blipFill>
                  <a:blip r:embed="rId10"/>
                  <a:stretch>
                    <a:fillRect/>
                  </a:stretch>
                </a:blipFill>
              </p:spPr>
              <p:txBody>
                <a:bodyPr/>
                <a:lstStyle/>
                <a:p>
                  <a:r>
                    <a:rPr lang="ko-KR" altLang="en-US">
                      <a:noFill/>
                    </a:rPr>
                    <a:t> </a:t>
                  </a:r>
                </a:p>
              </p:txBody>
            </p:sp>
          </mc:Fallback>
        </mc:AlternateContent>
        <p:sp>
          <p:nvSpPr>
            <p:cNvPr id="58" name="원호 57">
              <a:extLst>
                <a:ext uri="{FF2B5EF4-FFF2-40B4-BE49-F238E27FC236}">
                  <a16:creationId xmlns:a16="http://schemas.microsoft.com/office/drawing/2014/main" id="{D4374BE6-71E8-4A5F-8B38-463638E0523A}"/>
                </a:ext>
              </a:extLst>
            </p:cNvPr>
            <p:cNvSpPr/>
            <p:nvPr/>
          </p:nvSpPr>
          <p:spPr>
            <a:xfrm>
              <a:off x="2198481" y="3049751"/>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pic>
        <p:nvPicPr>
          <p:cNvPr id="60" name="Picture 2" descr="user 2019ì ëí ì´ë¯¸ì§ ê²ìê²°ê³¼">
            <a:extLst>
              <a:ext uri="{FF2B5EF4-FFF2-40B4-BE49-F238E27FC236}">
                <a16:creationId xmlns:a16="http://schemas.microsoft.com/office/drawing/2014/main" id="{971F04A7-F67C-4A47-BE53-3AB5F930E5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1" name="직사각형 60">
                <a:extLst>
                  <a:ext uri="{FF2B5EF4-FFF2-40B4-BE49-F238E27FC236}">
                    <a16:creationId xmlns:a16="http://schemas.microsoft.com/office/drawing/2014/main" id="{B09D8847-481A-4113-A824-32E41A73AC9F}"/>
                  </a:ext>
                </a:extLst>
              </p:cNvPr>
              <p:cNvSpPr/>
              <p:nvPr/>
            </p:nvSpPr>
            <p:spPr>
              <a:xfrm>
                <a:off x="1463438" y="5644766"/>
                <a:ext cx="44916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400" b="1" i="1">
                          <a:solidFill>
                            <a:srgbClr val="92D050"/>
                          </a:solidFill>
                          <a:latin typeface="Cambria Math" panose="02040503050406030204" pitchFamily="18" charset="0"/>
                          <a:ea typeface="나눔고딕"/>
                          <a:cs typeface="Times New Roman" panose="02020603050405020304" pitchFamily="18" charset="0"/>
                        </a:rPr>
                        <m:t>𝛕</m:t>
                      </m:r>
                    </m:oMath>
                  </m:oMathPara>
                </a14:m>
                <a:endParaRPr lang="ko-KR" altLang="en-US" sz="2400" dirty="0"/>
              </a:p>
            </p:txBody>
          </p:sp>
        </mc:Choice>
        <mc:Fallback xmlns="">
          <p:sp>
            <p:nvSpPr>
              <p:cNvPr id="61" name="직사각형 60">
                <a:extLst>
                  <a:ext uri="{FF2B5EF4-FFF2-40B4-BE49-F238E27FC236}">
                    <a16:creationId xmlns:a16="http://schemas.microsoft.com/office/drawing/2014/main" id="{B09D8847-481A-4113-A824-32E41A73AC9F}"/>
                  </a:ext>
                </a:extLst>
              </p:cNvPr>
              <p:cNvSpPr>
                <a:spLocks noRot="1" noChangeAspect="1" noMove="1" noResize="1" noEditPoints="1" noAdjustHandles="1" noChangeArrowheads="1" noChangeShapeType="1" noTextEdit="1"/>
              </p:cNvSpPr>
              <p:nvPr/>
            </p:nvSpPr>
            <p:spPr>
              <a:xfrm>
                <a:off x="1463438" y="5644766"/>
                <a:ext cx="449161" cy="461665"/>
              </a:xfrm>
              <a:prstGeom prst="rect">
                <a:avLst/>
              </a:prstGeom>
              <a:blipFill>
                <a:blip r:embed="rId12"/>
                <a:stretch>
                  <a:fillRect/>
                </a:stretch>
              </a:blipFill>
            </p:spPr>
            <p:txBody>
              <a:bodyPr/>
              <a:lstStyle/>
              <a:p>
                <a:r>
                  <a:rPr lang="ko-KR" altLang="en-US">
                    <a:noFill/>
                  </a:rPr>
                  <a:t> </a:t>
                </a:r>
              </a:p>
            </p:txBody>
          </p:sp>
        </mc:Fallback>
      </mc:AlternateContent>
      <p:pic>
        <p:nvPicPr>
          <p:cNvPr id="45" name="그림 44">
            <a:extLst>
              <a:ext uri="{FF2B5EF4-FFF2-40B4-BE49-F238E27FC236}">
                <a16:creationId xmlns:a16="http://schemas.microsoft.com/office/drawing/2014/main" id="{B44EF8C2-CEBB-496B-90B4-5AED22EF34C2}"/>
              </a:ext>
            </a:extLst>
          </p:cNvPr>
          <p:cNvPicPr>
            <a:picLocks noChangeAspect="1"/>
          </p:cNvPicPr>
          <p:nvPr/>
        </p:nvPicPr>
        <p:blipFill>
          <a:blip r:embed="rId13"/>
          <a:stretch>
            <a:fillRect/>
          </a:stretch>
        </p:blipFill>
        <p:spPr>
          <a:xfrm>
            <a:off x="9517088" y="68755"/>
            <a:ext cx="2598800" cy="338334"/>
          </a:xfrm>
          <a:prstGeom prst="rect">
            <a:avLst/>
          </a:prstGeom>
        </p:spPr>
      </p:pic>
    </p:spTree>
    <p:extLst>
      <p:ext uri="{BB962C8B-B14F-4D97-AF65-F5344CB8AC3E}">
        <p14:creationId xmlns:p14="http://schemas.microsoft.com/office/powerpoint/2010/main" val="3873856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13BD8B15-CEDC-4ED8-A3E0-297F78C2D5E0}"/>
              </a:ext>
            </a:extLst>
          </p:cNvPr>
          <p:cNvGrpSpPr/>
          <p:nvPr/>
        </p:nvGrpSpPr>
        <p:grpSpPr>
          <a:xfrm>
            <a:off x="1122872" y="1688767"/>
            <a:ext cx="2789077" cy="4275041"/>
            <a:chOff x="628352" y="1404783"/>
            <a:chExt cx="2789077" cy="4275041"/>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6288414-049D-42D2-95B3-D58A233C4BDF}"/>
                    </a:ext>
                  </a:extLst>
                </p:cNvPr>
                <p:cNvSpPr txBox="1"/>
                <p:nvPr/>
              </p:nvSpPr>
              <p:spPr>
                <a:xfrm>
                  <a:off x="2392242" y="257482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392242" y="2574825"/>
                  <a:ext cx="539156" cy="330788"/>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FB21F3E-CAB1-4CE4-BA0E-C063F162146E}"/>
                    </a:ext>
                  </a:extLst>
                </p:cNvPr>
                <p:cNvSpPr txBox="1"/>
                <p:nvPr/>
              </p:nvSpPr>
              <p:spPr>
                <a:xfrm>
                  <a:off x="1587830" y="175413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587830" y="1754131"/>
                  <a:ext cx="539156" cy="330788"/>
                </a:xfrm>
                <a:prstGeom prst="rect">
                  <a:avLst/>
                </a:prstGeom>
                <a:blipFill rotWithShape="0">
                  <a:blip r:embed="rId4"/>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FB482A-A6D9-4EB7-8E1F-42E9F91B778B}"/>
                    </a:ext>
                  </a:extLst>
                </p:cNvPr>
                <p:cNvSpPr txBox="1"/>
                <p:nvPr/>
              </p:nvSpPr>
              <p:spPr>
                <a:xfrm>
                  <a:off x="1326336" y="235278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1326336" y="2352781"/>
                  <a:ext cx="539156" cy="330788"/>
                </a:xfrm>
                <a:prstGeom prst="rect">
                  <a:avLst/>
                </a:prstGeom>
                <a:blipFill rotWithShape="0">
                  <a:blip r:embed="rId5"/>
                  <a:stretch>
                    <a:fillRect b="-11111"/>
                  </a:stretch>
                </a:blipFill>
              </p:spPr>
              <p:txBody>
                <a:bodyPr/>
                <a:lstStyle/>
                <a:p>
                  <a:r>
                    <a:rPr lang="ko-KR" altLang="en-US">
                      <a:noFill/>
                    </a:rPr>
                    <a:t> </a:t>
                  </a:r>
                </a:p>
              </p:txBody>
            </p:sp>
          </mc:Fallback>
        </mc:AlternateContent>
        <p:grpSp>
          <p:nvGrpSpPr>
            <p:cNvPr id="6" name="그룹 5">
              <a:extLst>
                <a:ext uri="{FF2B5EF4-FFF2-40B4-BE49-F238E27FC236}">
                  <a16:creationId xmlns:a16="http://schemas.microsoft.com/office/drawing/2014/main" id="{51A3D040-5011-41A6-B4BE-E1B9BAB764BC}"/>
                </a:ext>
              </a:extLst>
            </p:cNvPr>
            <p:cNvGrpSpPr/>
            <p:nvPr/>
          </p:nvGrpSpPr>
          <p:grpSpPr>
            <a:xfrm>
              <a:off x="752151" y="5499824"/>
              <a:ext cx="2665278" cy="180000"/>
              <a:chOff x="2895546" y="4962525"/>
              <a:chExt cx="4514904" cy="180000"/>
            </a:xfrm>
          </p:grpSpPr>
          <p:sp>
            <p:nvSpPr>
              <p:cNvPr id="28" name="직사각형 27">
                <a:extLst>
                  <a:ext uri="{FF2B5EF4-FFF2-40B4-BE49-F238E27FC236}">
                    <a16:creationId xmlns:a16="http://schemas.microsoft.com/office/drawing/2014/main" id="{01147D6D-048A-46AB-B02D-92E8E8BB6153}"/>
                  </a:ext>
                </a:extLst>
              </p:cNvPr>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9" name="직선 연결선 28">
                <a:extLst>
                  <a:ext uri="{FF2B5EF4-FFF2-40B4-BE49-F238E27FC236}">
                    <a16:creationId xmlns:a16="http://schemas.microsoft.com/office/drawing/2014/main" id="{90280D84-758E-4E77-8FF2-6C766AE200A6}"/>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직선 화살표 연결선 6">
              <a:extLst>
                <a:ext uri="{FF2B5EF4-FFF2-40B4-BE49-F238E27FC236}">
                  <a16:creationId xmlns:a16="http://schemas.microsoft.com/office/drawing/2014/main" id="{A93DDCB8-CEE6-40F7-985F-E7FAC1D2790F}"/>
                </a:ext>
              </a:extLst>
            </p:cNvPr>
            <p:cNvCxnSpPr/>
            <p:nvPr/>
          </p:nvCxnSpPr>
          <p:spPr>
            <a:xfrm>
              <a:off x="897930" y="5499823"/>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C02C8CE5-50FE-43AC-8FA2-C6AF82FD4C32}"/>
                </a:ext>
              </a:extLst>
            </p:cNvPr>
            <p:cNvCxnSpPr/>
            <p:nvPr/>
          </p:nvCxnSpPr>
          <p:spPr>
            <a:xfrm flipV="1">
              <a:off x="897930" y="4843044"/>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3142FBD-E85C-450E-857C-F0F0E7FD6459}"/>
                    </a:ext>
                  </a:extLst>
                </p:cNvPr>
                <p:cNvSpPr txBox="1"/>
                <p:nvPr/>
              </p:nvSpPr>
              <p:spPr>
                <a:xfrm>
                  <a:off x="1273211" y="515191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273211" y="5151911"/>
                  <a:ext cx="539156" cy="330788"/>
                </a:xfrm>
                <a:prstGeom prst="rect">
                  <a:avLst/>
                </a:prstGeom>
                <a:blipFill rotWithShape="0">
                  <a:blip r:embed="rId6"/>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83ECC05-390F-4A21-B34C-DD7F7B6E16C1}"/>
                    </a:ext>
                  </a:extLst>
                </p:cNvPr>
                <p:cNvSpPr txBox="1"/>
                <p:nvPr/>
              </p:nvSpPr>
              <p:spPr>
                <a:xfrm>
                  <a:off x="628352" y="450984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28352" y="4509845"/>
                  <a:ext cx="539156" cy="330788"/>
                </a:xfrm>
                <a:prstGeom prst="rect">
                  <a:avLst/>
                </a:prstGeom>
                <a:blipFill rotWithShape="0">
                  <a:blip r:embed="rId7"/>
                  <a:stretch>
                    <a:fillRect b="-22222"/>
                  </a:stretch>
                </a:blipFill>
              </p:spPr>
              <p:txBody>
                <a:bodyPr/>
                <a:lstStyle/>
                <a:p>
                  <a:r>
                    <a:rPr lang="ko-KR" altLang="en-US">
                      <a:noFill/>
                    </a:rPr>
                    <a:t> </a:t>
                  </a:r>
                </a:p>
              </p:txBody>
            </p:sp>
          </mc:Fallback>
        </mc:AlternateContent>
        <p:grpSp>
          <p:nvGrpSpPr>
            <p:cNvPr id="11" name="그룹 10">
              <a:extLst>
                <a:ext uri="{FF2B5EF4-FFF2-40B4-BE49-F238E27FC236}">
                  <a16:creationId xmlns:a16="http://schemas.microsoft.com/office/drawing/2014/main" id="{0ACD1E40-930D-4D25-8C83-AC10F38F88F5}"/>
                </a:ext>
              </a:extLst>
            </p:cNvPr>
            <p:cNvGrpSpPr/>
            <p:nvPr/>
          </p:nvGrpSpPr>
          <p:grpSpPr>
            <a:xfrm>
              <a:off x="1499104" y="2147659"/>
              <a:ext cx="1686253" cy="2871448"/>
              <a:chOff x="5536197" y="1164813"/>
              <a:chExt cx="1686253" cy="2871448"/>
            </a:xfrm>
          </p:grpSpPr>
          <p:cxnSp>
            <p:nvCxnSpPr>
              <p:cNvPr id="19" name="직선 연결선 18">
                <a:extLst>
                  <a:ext uri="{FF2B5EF4-FFF2-40B4-BE49-F238E27FC236}">
                    <a16:creationId xmlns:a16="http://schemas.microsoft.com/office/drawing/2014/main" id="{539602A1-CB45-4AF2-8A6B-24AD8C9BB05A}"/>
                  </a:ext>
                </a:extLst>
              </p:cNvPr>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C957F646-EE82-4FBE-BA75-B83EB112016B}"/>
                  </a:ext>
                </a:extLst>
              </p:cNvPr>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262C4A1C-8F17-476B-A745-504870906251}"/>
                  </a:ext>
                </a:extLst>
              </p:cNvPr>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1F8059AE-F5BC-4E81-B653-CEA6A851C78A}"/>
                  </a:ext>
                </a:extLst>
              </p:cNvPr>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02756993-E4B7-43B0-A72E-8B85E34916F9}"/>
                  </a:ext>
                </a:extLst>
              </p:cNvPr>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8782B401-6BA4-4F79-AAD1-A7CA549EA17E}"/>
                  </a:ext>
                </a:extLst>
              </p:cNvPr>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직선 연결선 24">
                <a:extLst>
                  <a:ext uri="{FF2B5EF4-FFF2-40B4-BE49-F238E27FC236}">
                    <a16:creationId xmlns:a16="http://schemas.microsoft.com/office/drawing/2014/main" id="{0B24876B-F74B-4940-A5EF-E73DBFE2CC3A}"/>
                  </a:ext>
                </a:extLst>
              </p:cNvPr>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a:extLst>
                  <a:ext uri="{FF2B5EF4-FFF2-40B4-BE49-F238E27FC236}">
                    <a16:creationId xmlns:a16="http://schemas.microsoft.com/office/drawing/2014/main" id="{F93F1A30-2B4B-4DD8-B17B-B7A950ECFF65}"/>
                  </a:ext>
                </a:extLst>
              </p:cNvPr>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70F533B6-F4CF-49BD-B1CC-0D61BFE30399}"/>
                  </a:ext>
                </a:extLst>
              </p:cNvPr>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그룹 11">
              <a:extLst>
                <a:ext uri="{FF2B5EF4-FFF2-40B4-BE49-F238E27FC236}">
                  <a16:creationId xmlns:a16="http://schemas.microsoft.com/office/drawing/2014/main" id="{B96438D8-485A-43DC-B0F8-7F682DEC2DEB}"/>
                </a:ext>
              </a:extLst>
            </p:cNvPr>
            <p:cNvGrpSpPr/>
            <p:nvPr/>
          </p:nvGrpSpPr>
          <p:grpSpPr>
            <a:xfrm>
              <a:off x="1752272" y="2674277"/>
              <a:ext cx="240165" cy="240165"/>
              <a:chOff x="5886449" y="1917058"/>
              <a:chExt cx="720000" cy="720000"/>
            </a:xfrm>
          </p:grpSpPr>
          <p:sp>
            <p:nvSpPr>
              <p:cNvPr id="16" name="타원 15">
                <a:extLst>
                  <a:ext uri="{FF2B5EF4-FFF2-40B4-BE49-F238E27FC236}">
                    <a16:creationId xmlns:a16="http://schemas.microsoft.com/office/drawing/2014/main" id="{DE3F50F6-1FD0-4B00-B708-07989A52155E}"/>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원형 30">
                <a:extLst>
                  <a:ext uri="{FF2B5EF4-FFF2-40B4-BE49-F238E27FC236}">
                    <a16:creationId xmlns:a16="http://schemas.microsoft.com/office/drawing/2014/main" id="{DABDB4A8-DAF9-4DB1-AC9C-5277188D1D1E}"/>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원형 31">
                <a:extLst>
                  <a:ext uri="{FF2B5EF4-FFF2-40B4-BE49-F238E27FC236}">
                    <a16:creationId xmlns:a16="http://schemas.microsoft.com/office/drawing/2014/main" id="{5650EA73-36F0-479A-99D0-869E6F599D1F}"/>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3" name="TextBox 12">
              <a:extLst>
                <a:ext uri="{FF2B5EF4-FFF2-40B4-BE49-F238E27FC236}">
                  <a16:creationId xmlns:a16="http://schemas.microsoft.com/office/drawing/2014/main" id="{E19CFF06-6BD2-4438-B60A-42DC38BE0F9D}"/>
                </a:ext>
              </a:extLst>
            </p:cNvPr>
            <p:cNvSpPr txBox="1"/>
            <p:nvPr/>
          </p:nvSpPr>
          <p:spPr>
            <a:xfrm>
              <a:off x="940613" y="1404783"/>
              <a:ext cx="2103648" cy="369332"/>
            </a:xfrm>
            <a:prstGeom prst="rect">
              <a:avLst/>
            </a:prstGeom>
            <a:noFill/>
          </p:spPr>
          <p:txBody>
            <a:bodyPr wrap="square" rtlCol="0">
              <a:spAutoFit/>
            </a:bodyPr>
            <a:lstStyle/>
            <a:p>
              <a:pPr algn="ctr"/>
              <a:r>
                <a:rPr lang="en-US" altLang="ko-KR" dirty="0">
                  <a:latin typeface="Calibri" panose="020F0502020204030204" pitchFamily="34" charset="0"/>
                </a:rPr>
                <a:t>no point</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sp>
          <p:nvSpPr>
            <p:cNvPr id="14" name="TextBox 13">
              <a:extLst>
                <a:ext uri="{FF2B5EF4-FFF2-40B4-BE49-F238E27FC236}">
                  <a16:creationId xmlns:a16="http://schemas.microsoft.com/office/drawing/2014/main" id="{430E4B8F-6342-468E-8DE0-4A5DBE34754F}"/>
                </a:ext>
              </a:extLst>
            </p:cNvPr>
            <p:cNvSpPr txBox="1"/>
            <p:nvPr/>
          </p:nvSpPr>
          <p:spPr>
            <a:xfrm>
              <a:off x="1008817" y="3000136"/>
              <a:ext cx="731976"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-mg</a:t>
              </a:r>
              <a:endParaRPr lang="ko-KR" altLang="en-US" b="1" i="1" dirty="0">
                <a:latin typeface="Cambria Math" panose="02040503050406030204" pitchFamily="18" charset="0"/>
              </a:endParaRPr>
            </a:p>
          </p:txBody>
        </p:sp>
        <p:sp>
          <p:nvSpPr>
            <p:cNvPr id="15" name="오른쪽 화살표 34">
              <a:extLst>
                <a:ext uri="{FF2B5EF4-FFF2-40B4-BE49-F238E27FC236}">
                  <a16:creationId xmlns:a16="http://schemas.microsoft.com/office/drawing/2014/main" id="{ECA2F7E9-791A-4578-90F9-43AC21924C72}"/>
                </a:ext>
              </a:extLst>
            </p:cNvPr>
            <p:cNvSpPr/>
            <p:nvPr/>
          </p:nvSpPr>
          <p:spPr>
            <a:xfrm rot="5400000">
              <a:off x="1519314" y="3119479"/>
              <a:ext cx="371475" cy="257175"/>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grpSp>
      <p:grpSp>
        <p:nvGrpSpPr>
          <p:cNvPr id="58" name="그룹 57">
            <a:extLst>
              <a:ext uri="{FF2B5EF4-FFF2-40B4-BE49-F238E27FC236}">
                <a16:creationId xmlns:a16="http://schemas.microsoft.com/office/drawing/2014/main" id="{15FE1B8C-0A59-464A-A880-634393755367}"/>
              </a:ext>
            </a:extLst>
          </p:cNvPr>
          <p:cNvGrpSpPr/>
          <p:nvPr/>
        </p:nvGrpSpPr>
        <p:grpSpPr>
          <a:xfrm>
            <a:off x="5500062" y="3723437"/>
            <a:ext cx="7536104" cy="1496829"/>
            <a:chOff x="5504047" y="5310004"/>
            <a:chExt cx="7536104" cy="1496829"/>
          </a:xfrm>
        </p:grpSpPr>
        <p:sp>
          <p:nvSpPr>
            <p:cNvPr id="59" name="직사각형 58">
              <a:extLst>
                <a:ext uri="{FF2B5EF4-FFF2-40B4-BE49-F238E27FC236}">
                  <a16:creationId xmlns:a16="http://schemas.microsoft.com/office/drawing/2014/main" id="{A590AA3A-0D93-48E0-AD1B-9FB46661D7EB}"/>
                </a:ext>
              </a:extLst>
            </p:cNvPr>
            <p:cNvSpPr/>
            <p:nvPr/>
          </p:nvSpPr>
          <p:spPr>
            <a:xfrm>
              <a:off x="5504047" y="5375941"/>
              <a:ext cx="4488104" cy="923330"/>
            </a:xfrm>
            <a:prstGeom prst="rect">
              <a:avLst/>
            </a:prstGeom>
            <a:solidFill>
              <a:schemeClr val="accent1">
                <a:lumMod val="40000"/>
                <a:lumOff val="60000"/>
              </a:schemeClr>
            </a:solidFill>
          </p:spPr>
          <p:txBody>
            <a:bodyPr wrap="square">
              <a:spAutoFit/>
            </a:bodyPr>
            <a:lstStyle/>
            <a:p>
              <a:r>
                <a:rPr lang="en-US" altLang="ko-KR" dirty="0">
                  <a:latin typeface="Calibri" panose="020F0502020204030204" pitchFamily="34" charset="0"/>
                  <a:ea typeface="Arial" panose="020B0604020202020204" pitchFamily="34" charset="0"/>
                  <a:cs typeface="Times New Roman" panose="02020603050405020304" pitchFamily="18" charset="0"/>
                </a:rPr>
                <a:t>Total Force:</a:t>
              </a:r>
            </a:p>
            <a:p>
              <a:endParaRPr lang="en-US" altLang="ko-KR" dirty="0">
                <a:cs typeface="Times New Roman" panose="02020603050405020304" pitchFamily="18" charset="0"/>
              </a:endParaRPr>
            </a:p>
            <a:p>
              <a:endParaRPr lang="en-US" altLang="ko-KR"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F64916B-ABED-4B50-A46D-98FB2F865E1E}"/>
                    </a:ext>
                  </a:extLst>
                </p:cNvPr>
                <p:cNvSpPr txBox="1"/>
                <p:nvPr/>
              </p:nvSpPr>
              <p:spPr>
                <a:xfrm>
                  <a:off x="6944151" y="5883503"/>
                  <a:ext cx="2775473" cy="923330"/>
                </a:xfrm>
                <a:prstGeom prst="rect">
                  <a:avLst/>
                </a:prstGeom>
                <a:noFill/>
              </p:spPr>
              <p:txBody>
                <a:bodyPr wrap="square" rtlCol="0">
                  <a:spAutoFit/>
                </a:bodyPr>
                <a:lstStyle/>
                <a:p>
                  <a14:m>
                    <m:oMath xmlns:m="http://schemas.openxmlformats.org/officeDocument/2006/math">
                      <m:sSub>
                        <m:sSubPr>
                          <m:ctrlPr>
                            <a:rPr lang="ko-KR" altLang="ko-KR" i="1" smtClean="0">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𝜏</m:t>
                          </m:r>
                        </m:sub>
                      </m:sSub>
                    </m:oMath>
                  </a14:m>
                  <a:r>
                    <a:rPr lang="en-US" altLang="ko-KR" dirty="0"/>
                    <a:t>= </a:t>
                  </a:r>
                  <a14:m>
                    <m:oMath xmlns:m="http://schemas.openxmlformats.org/officeDocument/2006/math">
                      <m:r>
                        <a:rPr lang="en-US" altLang="ko-KR" b="0" i="1" smtClean="0">
                          <a:latin typeface="Cambria Math" panose="02040503050406030204" pitchFamily="18" charset="0"/>
                        </a:rPr>
                        <m:t>0</m:t>
                      </m:r>
                    </m:oMath>
                  </a14:m>
                  <a:endParaRPr lang="en-US" altLang="ko-KR" dirty="0"/>
                </a:p>
                <a:p>
                  <a:endParaRPr lang="en-US" altLang="ko-KR" dirty="0"/>
                </a:p>
                <a:p>
                  <a:endParaRPr lang="ko-KR" altLang="en-US" dirty="0"/>
                </a:p>
              </p:txBody>
            </p:sp>
          </mc:Choice>
          <mc:Fallback xmlns="">
            <p:sp>
              <p:nvSpPr>
                <p:cNvPr id="60" name="TextBox 59">
                  <a:extLst>
                    <a:ext uri="{FF2B5EF4-FFF2-40B4-BE49-F238E27FC236}">
                      <a16:creationId xmlns:a16="http://schemas.microsoft.com/office/drawing/2014/main" id="{DF64916B-ABED-4B50-A46D-98FB2F865E1E}"/>
                    </a:ext>
                  </a:extLst>
                </p:cNvPr>
                <p:cNvSpPr txBox="1">
                  <a:spLocks noRot="1" noChangeAspect="1" noMove="1" noResize="1" noEditPoints="1" noAdjustHandles="1" noChangeArrowheads="1" noChangeShapeType="1" noTextEdit="1"/>
                </p:cNvSpPr>
                <p:nvPr/>
              </p:nvSpPr>
              <p:spPr>
                <a:xfrm>
                  <a:off x="6944151" y="5883503"/>
                  <a:ext cx="2775473" cy="923330"/>
                </a:xfrm>
                <a:prstGeom prst="rect">
                  <a:avLst/>
                </a:prstGeom>
                <a:blipFill>
                  <a:blip r:embed="rId8"/>
                  <a:stretch>
                    <a:fillRect t="-39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1" name="직사각형 60">
                  <a:extLst>
                    <a:ext uri="{FF2B5EF4-FFF2-40B4-BE49-F238E27FC236}">
                      <a16:creationId xmlns:a16="http://schemas.microsoft.com/office/drawing/2014/main" id="{17E40C64-06AA-437B-8FAC-930539130BDA}"/>
                    </a:ext>
                  </a:extLst>
                </p:cNvPr>
                <p:cNvSpPr/>
                <p:nvPr/>
              </p:nvSpPr>
              <p:spPr>
                <a:xfrm>
                  <a:off x="6944151" y="5310004"/>
                  <a:ext cx="6096000" cy="668260"/>
                </a:xfrm>
                <a:prstGeom prst="rect">
                  <a:avLst/>
                </a:prstGeom>
              </p:spPr>
              <p:txBody>
                <a:bodyPr>
                  <a:spAutoFit/>
                </a:bodyPr>
                <a:lstStyle/>
                <a:p>
                  <a14:m>
                    <m:oMath xmlns:m="http://schemas.openxmlformats.org/officeDocument/2006/math">
                      <m:sSub>
                        <m:sSubPr>
                          <m:ctrlPr>
                            <a:rPr lang="ko-KR" altLang="ko-KR" i="1" smtClean="0">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oMath>
                  </a14:m>
                  <a:r>
                    <a:rPr lang="en-US" altLang="ko-KR" dirty="0"/>
                    <a:t>=</a:t>
                  </a:r>
                  <a:r>
                    <a:rPr lang="en-US" altLang="ko-KR" dirty="0">
                      <a:ea typeface="나눔고딕"/>
                      <a:cs typeface="Times New Roman" panose="02020603050405020304" pitchFamily="18" charset="0"/>
                    </a:rPr>
                    <a:t> </a:t>
                  </a:r>
                  <a14:m>
                    <m:oMath xmlns:m="http://schemas.openxmlformats.org/officeDocument/2006/math">
                      <m:r>
                        <a:rPr lang="en-US" altLang="ko-KR" b="0" i="1" smtClean="0">
                          <a:latin typeface="Cambria Math" panose="02040503050406030204" pitchFamily="18" charset="0"/>
                          <a:ea typeface="나눔고딕"/>
                          <a:cs typeface="Times New Roman" panose="02020603050405020304" pitchFamily="18" charset="0"/>
                        </a:rPr>
                        <m:t>0</m:t>
                      </m:r>
                    </m:oMath>
                  </a14:m>
                  <a:endParaRPr lang="en-US" altLang="ko-KR" dirty="0">
                    <a:ea typeface="나눔고딕"/>
                    <a:cs typeface="Times New Roman" panose="02020603050405020304" pitchFamily="18" charset="0"/>
                  </a:endParaRPr>
                </a:p>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oMath>
                  </a14:m>
                  <a:r>
                    <a:rPr lang="en-US" altLang="ko-KR" dirty="0"/>
                    <a:t>= </a:t>
                  </a:r>
                  <a14:m>
                    <m:oMath xmlns:m="http://schemas.openxmlformats.org/officeDocument/2006/math">
                      <m:r>
                        <a:rPr lang="en-US" altLang="ko-KR" b="0" i="0" smtClean="0">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Cambria Math" panose="02040503050406030204" pitchFamily="18" charset="0"/>
                        </a:rPr>
                        <m:t>𝑔</m:t>
                      </m:r>
                    </m:oMath>
                  </a14:m>
                  <a:endParaRPr lang="ko-KR" altLang="en-US" dirty="0"/>
                </a:p>
              </p:txBody>
            </p:sp>
          </mc:Choice>
          <mc:Fallback xmlns="">
            <p:sp>
              <p:nvSpPr>
                <p:cNvPr id="61" name="직사각형 60">
                  <a:extLst>
                    <a:ext uri="{FF2B5EF4-FFF2-40B4-BE49-F238E27FC236}">
                      <a16:creationId xmlns:a16="http://schemas.microsoft.com/office/drawing/2014/main" id="{17E40C64-06AA-437B-8FAC-930539130BDA}"/>
                    </a:ext>
                  </a:extLst>
                </p:cNvPr>
                <p:cNvSpPr>
                  <a:spLocks noRot="1" noChangeAspect="1" noMove="1" noResize="1" noEditPoints="1" noAdjustHandles="1" noChangeArrowheads="1" noChangeShapeType="1" noTextEdit="1"/>
                </p:cNvSpPr>
                <p:nvPr/>
              </p:nvSpPr>
              <p:spPr>
                <a:xfrm>
                  <a:off x="6944151" y="5310004"/>
                  <a:ext cx="6096000" cy="668260"/>
                </a:xfrm>
                <a:prstGeom prst="rect">
                  <a:avLst/>
                </a:prstGeom>
                <a:blipFill>
                  <a:blip r:embed="rId9"/>
                  <a:stretch>
                    <a:fillRect t="-5505" b="-10092"/>
                  </a:stretch>
                </a:blipFill>
              </p:spPr>
              <p:txBody>
                <a:bodyPr/>
                <a:lstStyle/>
                <a:p>
                  <a:r>
                    <a:rPr lang="ko-KR" altLang="en-US">
                      <a:noFill/>
                    </a:rPr>
                    <a:t> </a:t>
                  </a:r>
                </a:p>
              </p:txBody>
            </p:sp>
          </mc:Fallback>
        </mc:AlternateContent>
      </p:grpSp>
      <p:sp>
        <p:nvSpPr>
          <p:cNvPr id="62" name="직사각형 61">
            <a:extLst>
              <a:ext uri="{FF2B5EF4-FFF2-40B4-BE49-F238E27FC236}">
                <a16:creationId xmlns:a16="http://schemas.microsoft.com/office/drawing/2014/main" id="{5B0F95A7-5610-4DA0-8E0A-FB04D9B78FEB}"/>
              </a:ext>
            </a:extLst>
          </p:cNvPr>
          <p:cNvSpPr/>
          <p:nvPr/>
        </p:nvSpPr>
        <p:spPr>
          <a:xfrm>
            <a:off x="4340906" y="2138070"/>
            <a:ext cx="7080528" cy="461665"/>
          </a:xfrm>
          <a:prstGeom prst="rect">
            <a:avLst/>
          </a:prstGeom>
        </p:spPr>
        <p:txBody>
          <a:bodyPr wrap="none">
            <a:spAutoFit/>
          </a:bodyPr>
          <a:lstStyle/>
          <a:p>
            <a:r>
              <a:rPr lang="en-US" altLang="ko-KR" sz="2400" dirty="0">
                <a:solidFill>
                  <a:srgbClr val="000000"/>
                </a:solidFill>
                <a:latin typeface="Calibri" panose="020F0502020204030204" pitchFamily="34" charset="0"/>
              </a:rPr>
              <a:t>If the robot doesn’t touch the ground, only gravity acts.</a:t>
            </a:r>
            <a:endParaRPr lang="ko-KR" altLang="en-US" sz="2400" dirty="0">
              <a:latin typeface="Calibri" panose="020F0502020204030204" pitchFamily="34" charset="0"/>
            </a:endParaRPr>
          </a:p>
        </p:txBody>
      </p:sp>
      <p:pic>
        <p:nvPicPr>
          <p:cNvPr id="63" name="Picture 2" descr="user 2019ì ëí ì´ë¯¸ì§ ê²ìê²°ê³¼">
            <a:extLst>
              <a:ext uri="{FF2B5EF4-FFF2-40B4-BE49-F238E27FC236}">
                <a16:creationId xmlns:a16="http://schemas.microsoft.com/office/drawing/2014/main" id="{3291F2B0-A587-4EE5-A7BD-32092FCCC1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36" name="그림 35">
            <a:extLst>
              <a:ext uri="{FF2B5EF4-FFF2-40B4-BE49-F238E27FC236}">
                <a16:creationId xmlns:a16="http://schemas.microsoft.com/office/drawing/2014/main" id="{FC2B50F8-8789-4B8A-80E3-4656E54A2430}"/>
              </a:ext>
            </a:extLst>
          </p:cNvPr>
          <p:cNvPicPr>
            <a:picLocks noChangeAspect="1"/>
          </p:cNvPicPr>
          <p:nvPr/>
        </p:nvPicPr>
        <p:blipFill>
          <a:blip r:embed="rId11"/>
          <a:stretch>
            <a:fillRect/>
          </a:stretch>
        </p:blipFill>
        <p:spPr>
          <a:xfrm>
            <a:off x="9517088" y="68755"/>
            <a:ext cx="2598800" cy="338334"/>
          </a:xfrm>
          <a:prstGeom prst="rect">
            <a:avLst/>
          </a:prstGeom>
        </p:spPr>
      </p:pic>
    </p:spTree>
    <p:extLst>
      <p:ext uri="{BB962C8B-B14F-4D97-AF65-F5344CB8AC3E}">
        <p14:creationId xmlns:p14="http://schemas.microsoft.com/office/powerpoint/2010/main" val="3739283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C1222E5-4B6A-44F1-AB84-CA7E03CF5471}"/>
              </a:ext>
            </a:extLst>
          </p:cNvPr>
          <p:cNvSpPr txBox="1"/>
          <p:nvPr/>
        </p:nvSpPr>
        <p:spPr>
          <a:xfrm>
            <a:off x="1288487" y="1713917"/>
            <a:ext cx="1966005" cy="369332"/>
          </a:xfrm>
          <a:prstGeom prst="rect">
            <a:avLst/>
          </a:prstGeom>
          <a:noFill/>
        </p:spPr>
        <p:txBody>
          <a:bodyPr wrap="square" rtlCol="0">
            <a:spAutoFit/>
          </a:bodyPr>
          <a:lstStyle/>
          <a:p>
            <a:r>
              <a:rPr lang="en-US" altLang="ko-KR" dirty="0">
                <a:latin typeface="Calibri" panose="020F0502020204030204" pitchFamily="34" charset="0"/>
              </a:rPr>
              <a:t>1 point</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grpSp>
        <p:nvGrpSpPr>
          <p:cNvPr id="77" name="그룹 76">
            <a:extLst>
              <a:ext uri="{FF2B5EF4-FFF2-40B4-BE49-F238E27FC236}">
                <a16:creationId xmlns:a16="http://schemas.microsoft.com/office/drawing/2014/main" id="{079897DF-F9C7-4CC4-BBC6-5377572894CB}"/>
              </a:ext>
            </a:extLst>
          </p:cNvPr>
          <p:cNvGrpSpPr/>
          <p:nvPr/>
        </p:nvGrpSpPr>
        <p:grpSpPr>
          <a:xfrm>
            <a:off x="771436" y="2378139"/>
            <a:ext cx="3235108" cy="4003138"/>
            <a:chOff x="24701" y="1957924"/>
            <a:chExt cx="3235108" cy="4003138"/>
          </a:xfrm>
        </p:grpSpPr>
        <p:grpSp>
          <p:nvGrpSpPr>
            <p:cNvPr id="2" name="그룹 1"/>
            <p:cNvGrpSpPr/>
            <p:nvPr/>
          </p:nvGrpSpPr>
          <p:grpSpPr>
            <a:xfrm>
              <a:off x="24701" y="1957924"/>
              <a:ext cx="3235108" cy="4003138"/>
              <a:chOff x="2313661" y="1941632"/>
              <a:chExt cx="3235108" cy="4003138"/>
            </a:xfrm>
          </p:grpSpPr>
          <mc:AlternateContent xmlns:mc="http://schemas.openxmlformats.org/markup-compatibility/2006" xmlns:a14="http://schemas.microsoft.com/office/drawing/2010/main">
            <mc:Choice Requires="a14">
              <p:sp>
                <p:nvSpPr>
                  <p:cNvPr id="3" name="TextBox 2"/>
                  <p:cNvSpPr txBox="1"/>
                  <p:nvPr/>
                </p:nvSpPr>
                <p:spPr>
                  <a:xfrm>
                    <a:off x="4011387" y="235692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011387" y="2356927"/>
                    <a:ext cx="539156" cy="330788"/>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945482"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945482" y="1941632"/>
                    <a:ext cx="539156" cy="330788"/>
                  </a:xfrm>
                  <a:prstGeom prst="rect">
                    <a:avLst/>
                  </a:prstGeom>
                  <a:blipFill rotWithShape="0">
                    <a:blip r:embed="rId4"/>
                    <a:stretch>
                      <a:fillRect b="-240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964312" y="256255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5" name="TextBox 4"/>
                  <p:cNvSpPr txBox="1">
                    <a:spLocks noRot="1" noChangeAspect="1" noMove="1" noResize="1" noEditPoints="1" noAdjustHandles="1" noChangeArrowheads="1" noChangeShapeType="1" noTextEdit="1"/>
                  </p:cNvSpPr>
                  <p:nvPr/>
                </p:nvSpPr>
                <p:spPr>
                  <a:xfrm>
                    <a:off x="2964312" y="2562556"/>
                    <a:ext cx="539156" cy="330788"/>
                  </a:xfrm>
                  <a:prstGeom prst="rect">
                    <a:avLst/>
                  </a:prstGeom>
                  <a:blipFill rotWithShape="0">
                    <a:blip r:embed="rId5"/>
                    <a:stretch>
                      <a:fillRect b="-11111"/>
                    </a:stretch>
                  </a:blipFill>
                </p:spPr>
                <p:txBody>
                  <a:bodyPr/>
                  <a:lstStyle/>
                  <a:p>
                    <a:r>
                      <a:rPr lang="ko-KR" altLang="en-US">
                        <a:noFill/>
                      </a:rPr>
                      <a:t> </a:t>
                    </a:r>
                  </a:p>
                </p:txBody>
              </p:sp>
            </mc:Fallback>
          </mc:AlternateContent>
          <p:grpSp>
            <p:nvGrpSpPr>
              <p:cNvPr id="6" name="그룹 5"/>
              <p:cNvGrpSpPr/>
              <p:nvPr/>
            </p:nvGrpSpPr>
            <p:grpSpPr>
              <a:xfrm>
                <a:off x="2622384" y="4983724"/>
                <a:ext cx="2665278" cy="180000"/>
                <a:chOff x="2895546" y="4962525"/>
                <a:chExt cx="4514904" cy="282880"/>
              </a:xfrm>
            </p:grpSpPr>
            <p:sp>
              <p:nvSpPr>
                <p:cNvPr id="34" name="직사각형 33"/>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5" name="직선 연결선 34"/>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직선 화살표 연결선 6"/>
              <p:cNvCxnSpPr/>
              <p:nvPr/>
            </p:nvCxnSpPr>
            <p:spPr>
              <a:xfrm>
                <a:off x="2768163" y="4983727"/>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p:cNvCxnSpPr/>
              <p:nvPr/>
            </p:nvCxnSpPr>
            <p:spPr>
              <a:xfrm flipV="1">
                <a:off x="2768163" y="4326948"/>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3143444" y="463581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143444" y="4635815"/>
                    <a:ext cx="539156" cy="330788"/>
                  </a:xfrm>
                  <a:prstGeom prst="rect">
                    <a:avLst/>
                  </a:prstGeom>
                  <a:blipFill rotWithShape="0">
                    <a:blip r:embed="rId6"/>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98585" y="399374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498585" y="3993749"/>
                    <a:ext cx="539156" cy="330788"/>
                  </a:xfrm>
                  <a:prstGeom prst="rect">
                    <a:avLst/>
                  </a:prstGeom>
                  <a:blipFill rotWithShape="0">
                    <a:blip r:embed="rId7"/>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313661" y="4649377"/>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2313661" y="4649377"/>
                    <a:ext cx="539156" cy="369332"/>
                  </a:xfrm>
                  <a:prstGeom prst="rect">
                    <a:avLst/>
                  </a:prstGeom>
                  <a:blipFill rotWithShape="0">
                    <a:blip r:embed="rId8"/>
                    <a:stretch>
                      <a:fillRect/>
                    </a:stretch>
                  </a:blipFill>
                </p:spPr>
                <p:txBody>
                  <a:bodyPr/>
                  <a:lstStyle/>
                  <a:p>
                    <a:r>
                      <a:rPr lang="ko-KR" altLang="en-US">
                        <a:noFill/>
                      </a:rPr>
                      <a:t> </a:t>
                    </a:r>
                  </a:p>
                </p:txBody>
              </p:sp>
            </mc:Fallback>
          </mc:AlternateContent>
          <p:grpSp>
            <p:nvGrpSpPr>
              <p:cNvPr id="12" name="그룹 11"/>
              <p:cNvGrpSpPr/>
              <p:nvPr/>
            </p:nvGrpSpPr>
            <p:grpSpPr>
              <a:xfrm>
                <a:off x="3414840" y="2260270"/>
                <a:ext cx="2133929" cy="2605964"/>
                <a:chOff x="3507755" y="1522667"/>
                <a:chExt cx="2133929" cy="2605964"/>
              </a:xfrm>
            </p:grpSpPr>
            <p:cxnSp>
              <p:nvCxnSpPr>
                <p:cNvPr id="25" name="직선 연결선 24"/>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연결선 29"/>
                <p:cNvCxnSpPr>
                  <a:stCxn id="22" idx="4"/>
                </p:cNvCxnSpPr>
                <p:nvPr/>
              </p:nvCxnSpPr>
              <p:spPr>
                <a:xfrm rot="20123720">
                  <a:off x="3800554"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그룹 12"/>
              <p:cNvGrpSpPr/>
              <p:nvPr/>
            </p:nvGrpSpPr>
            <p:grpSpPr>
              <a:xfrm>
                <a:off x="3456191" y="2784100"/>
                <a:ext cx="240165" cy="240165"/>
                <a:chOff x="5886449" y="1917058"/>
                <a:chExt cx="720000" cy="720000"/>
              </a:xfrm>
            </p:grpSpPr>
            <p:sp>
              <p:nvSpPr>
                <p:cNvPr id="22" name="타원 21"/>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원형 22"/>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4" name="원형 23"/>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4" name="타원 13"/>
              <p:cNvSpPr/>
              <p:nvPr/>
            </p:nvSpPr>
            <p:spPr>
              <a:xfrm>
                <a:off x="4013953" y="487349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3911050" y="5575438"/>
                <a:ext cx="211279" cy="369332"/>
              </a:xfrm>
              <a:prstGeom prst="rect">
                <a:avLst/>
              </a:prstGeom>
              <a:noFill/>
            </p:spPr>
            <p:txBody>
              <a:bodyPr wrap="square" rtlCol="0">
                <a:spAutoFit/>
              </a:bodyPr>
              <a:lstStyle/>
              <a:p>
                <a:r>
                  <a:rPr lang="en-US" altLang="ko-KR" b="1" i="1" dirty="0"/>
                  <a:t>N</a:t>
                </a:r>
                <a:endParaRPr lang="ko-KR" altLang="en-US" b="1" i="1" dirty="0"/>
              </a:p>
            </p:txBody>
          </p:sp>
          <p:sp>
            <p:nvSpPr>
              <p:cNvPr id="17" name="TextBox 16"/>
              <p:cNvSpPr txBox="1"/>
              <p:nvPr/>
            </p:nvSpPr>
            <p:spPr>
              <a:xfrm flipH="1">
                <a:off x="3838511" y="4282762"/>
                <a:ext cx="247031"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f</a:t>
                </a:r>
                <a:endParaRPr lang="ko-KR" altLang="en-US" b="1" i="1" dirty="0">
                  <a:latin typeface="Cambria Math" panose="02040503050406030204" pitchFamily="18" charset="0"/>
                </a:endParaRPr>
              </a:p>
            </p:txBody>
          </p:sp>
          <p:sp>
            <p:nvSpPr>
              <p:cNvPr id="18" name="TextBox 17"/>
              <p:cNvSpPr txBox="1"/>
              <p:nvPr/>
            </p:nvSpPr>
            <p:spPr>
              <a:xfrm>
                <a:off x="2926318" y="3065601"/>
                <a:ext cx="731976"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-mg</a:t>
                </a:r>
                <a:endParaRPr lang="ko-KR" altLang="en-US" b="1" i="1" dirty="0">
                  <a:latin typeface="Cambria Math" panose="02040503050406030204" pitchFamily="18" charset="0"/>
                </a:endParaRPr>
              </a:p>
            </p:txBody>
          </p:sp>
          <p:sp>
            <p:nvSpPr>
              <p:cNvPr id="19" name="오른쪽 화살표 18"/>
              <p:cNvSpPr/>
              <p:nvPr/>
            </p:nvSpPr>
            <p:spPr>
              <a:xfrm rot="5400000">
                <a:off x="3367273" y="3182435"/>
                <a:ext cx="371475" cy="257175"/>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
            <p:nvSpPr>
              <p:cNvPr id="20" name="오른쪽 화살표 19"/>
              <p:cNvSpPr/>
              <p:nvPr/>
            </p:nvSpPr>
            <p:spPr>
              <a:xfrm rot="16200000">
                <a:off x="3931674" y="5261113"/>
                <a:ext cx="371475" cy="2571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a:p>
            </p:txBody>
          </p:sp>
          <p:sp>
            <p:nvSpPr>
              <p:cNvPr id="21" name="오른쪽 화살표 20"/>
              <p:cNvSpPr/>
              <p:nvPr/>
            </p:nvSpPr>
            <p:spPr>
              <a:xfrm>
                <a:off x="3848283" y="4542848"/>
                <a:ext cx="371475" cy="2571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dirty="0"/>
              </a:p>
            </p:txBody>
          </p:sp>
        </p:grpSp>
        <p:grpSp>
          <p:nvGrpSpPr>
            <p:cNvPr id="51" name="그룹 50">
              <a:extLst>
                <a:ext uri="{FF2B5EF4-FFF2-40B4-BE49-F238E27FC236}">
                  <a16:creationId xmlns:a16="http://schemas.microsoft.com/office/drawing/2014/main" id="{F0EBF8F5-5D33-4F3A-A048-44BD2765AE8F}"/>
                </a:ext>
              </a:extLst>
            </p:cNvPr>
            <p:cNvGrpSpPr/>
            <p:nvPr/>
          </p:nvGrpSpPr>
          <p:grpSpPr>
            <a:xfrm>
              <a:off x="1288742" y="2608717"/>
              <a:ext cx="717916" cy="442257"/>
              <a:chOff x="1916577" y="2920126"/>
              <a:chExt cx="717916" cy="442257"/>
            </a:xfrm>
          </p:grpSpPr>
          <p:cxnSp>
            <p:nvCxnSpPr>
              <p:cNvPr id="52" name="직선 화살표 연결선 51">
                <a:extLst>
                  <a:ext uri="{FF2B5EF4-FFF2-40B4-BE49-F238E27FC236}">
                    <a16:creationId xmlns:a16="http://schemas.microsoft.com/office/drawing/2014/main" id="{F64B7DCB-9B16-4B45-BEDE-F97456F8AF8E}"/>
                  </a:ext>
                </a:extLst>
              </p:cNvPr>
              <p:cNvCxnSpPr>
                <a:cxnSpLocks/>
              </p:cNvCxnSpPr>
              <p:nvPr/>
            </p:nvCxnSpPr>
            <p:spPr>
              <a:xfrm flipV="1">
                <a:off x="1916577" y="3221613"/>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직사각형 52">
                    <a:extLst>
                      <a:ext uri="{FF2B5EF4-FFF2-40B4-BE49-F238E27FC236}">
                        <a16:creationId xmlns:a16="http://schemas.microsoft.com/office/drawing/2014/main" id="{1CCB165B-6A82-4DC4-A303-A47029B5A484}"/>
                      </a:ext>
                    </a:extLst>
                  </p:cNvPr>
                  <p:cNvSpPr/>
                  <p:nvPr/>
                </p:nvSpPr>
                <p:spPr>
                  <a:xfrm>
                    <a:off x="2241437" y="2920126"/>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53" name="직사각형 52">
                    <a:extLst>
                      <a:ext uri="{FF2B5EF4-FFF2-40B4-BE49-F238E27FC236}">
                        <a16:creationId xmlns:a16="http://schemas.microsoft.com/office/drawing/2014/main" id="{1CCB165B-6A82-4DC4-A303-A47029B5A484}"/>
                      </a:ext>
                    </a:extLst>
                  </p:cNvPr>
                  <p:cNvSpPr>
                    <a:spLocks noRot="1" noChangeAspect="1" noMove="1" noResize="1" noEditPoints="1" noAdjustHandles="1" noChangeArrowheads="1" noChangeShapeType="1" noTextEdit="1"/>
                  </p:cNvSpPr>
                  <p:nvPr/>
                </p:nvSpPr>
                <p:spPr>
                  <a:xfrm>
                    <a:off x="2241437" y="2920126"/>
                    <a:ext cx="393056" cy="369332"/>
                  </a:xfrm>
                  <a:prstGeom prst="rect">
                    <a:avLst/>
                  </a:prstGeom>
                  <a:blipFill>
                    <a:blip r:embed="rId9"/>
                    <a:stretch>
                      <a:fillRect/>
                    </a:stretch>
                  </a:blipFill>
                </p:spPr>
                <p:txBody>
                  <a:bodyPr/>
                  <a:lstStyle/>
                  <a:p>
                    <a:r>
                      <a:rPr lang="ko-KR" altLang="en-US">
                        <a:noFill/>
                      </a:rPr>
                      <a:t> </a:t>
                    </a:r>
                  </a:p>
                </p:txBody>
              </p:sp>
            </mc:Fallback>
          </mc:AlternateContent>
          <p:sp>
            <p:nvSpPr>
              <p:cNvPr id="54" name="원호 53">
                <a:extLst>
                  <a:ext uri="{FF2B5EF4-FFF2-40B4-BE49-F238E27FC236}">
                    <a16:creationId xmlns:a16="http://schemas.microsoft.com/office/drawing/2014/main" id="{448AD8A4-38DE-487E-A4C3-110B1C89D064}"/>
                  </a:ext>
                </a:extLst>
              </p:cNvPr>
              <p:cNvSpPr/>
              <p:nvPr/>
            </p:nvSpPr>
            <p:spPr>
              <a:xfrm>
                <a:off x="2198481" y="3049751"/>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nvGrpSpPr>
            <p:cNvPr id="55" name="그룹 54">
              <a:extLst>
                <a:ext uri="{FF2B5EF4-FFF2-40B4-BE49-F238E27FC236}">
                  <a16:creationId xmlns:a16="http://schemas.microsoft.com/office/drawing/2014/main" id="{E8C17BE6-4082-4AA8-878A-BC541C0F82F9}"/>
                </a:ext>
              </a:extLst>
            </p:cNvPr>
            <p:cNvGrpSpPr/>
            <p:nvPr/>
          </p:nvGrpSpPr>
          <p:grpSpPr>
            <a:xfrm>
              <a:off x="1810130" y="4698135"/>
              <a:ext cx="717916" cy="442257"/>
              <a:chOff x="1916577" y="2920126"/>
              <a:chExt cx="717916" cy="442257"/>
            </a:xfrm>
          </p:grpSpPr>
          <p:cxnSp>
            <p:nvCxnSpPr>
              <p:cNvPr id="56" name="직선 화살표 연결선 55">
                <a:extLst>
                  <a:ext uri="{FF2B5EF4-FFF2-40B4-BE49-F238E27FC236}">
                    <a16:creationId xmlns:a16="http://schemas.microsoft.com/office/drawing/2014/main" id="{041FFF49-E4F3-4BC8-AA66-A268F39D7D71}"/>
                  </a:ext>
                </a:extLst>
              </p:cNvPr>
              <p:cNvCxnSpPr>
                <a:cxnSpLocks/>
              </p:cNvCxnSpPr>
              <p:nvPr/>
            </p:nvCxnSpPr>
            <p:spPr>
              <a:xfrm flipV="1">
                <a:off x="1916577" y="3221613"/>
                <a:ext cx="666233" cy="1482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직사각형 56">
                    <a:extLst>
                      <a:ext uri="{FF2B5EF4-FFF2-40B4-BE49-F238E27FC236}">
                        <a16:creationId xmlns:a16="http://schemas.microsoft.com/office/drawing/2014/main" id="{1A80476B-4864-47E5-B565-E0C7620A9EE7}"/>
                      </a:ext>
                    </a:extLst>
                  </p:cNvPr>
                  <p:cNvSpPr/>
                  <p:nvPr/>
                </p:nvSpPr>
                <p:spPr>
                  <a:xfrm>
                    <a:off x="2241437" y="2920126"/>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57" name="직사각형 56">
                    <a:extLst>
                      <a:ext uri="{FF2B5EF4-FFF2-40B4-BE49-F238E27FC236}">
                        <a16:creationId xmlns:a16="http://schemas.microsoft.com/office/drawing/2014/main" id="{1A80476B-4864-47E5-B565-E0C7620A9EE7}"/>
                      </a:ext>
                    </a:extLst>
                  </p:cNvPr>
                  <p:cNvSpPr>
                    <a:spLocks noRot="1" noChangeAspect="1" noMove="1" noResize="1" noEditPoints="1" noAdjustHandles="1" noChangeArrowheads="1" noChangeShapeType="1" noTextEdit="1"/>
                  </p:cNvSpPr>
                  <p:nvPr/>
                </p:nvSpPr>
                <p:spPr>
                  <a:xfrm>
                    <a:off x="2241437" y="2920126"/>
                    <a:ext cx="393056" cy="369332"/>
                  </a:xfrm>
                  <a:prstGeom prst="rect">
                    <a:avLst/>
                  </a:prstGeom>
                  <a:blipFill>
                    <a:blip r:embed="rId10"/>
                    <a:stretch>
                      <a:fillRect/>
                    </a:stretch>
                  </a:blipFill>
                </p:spPr>
                <p:txBody>
                  <a:bodyPr/>
                  <a:lstStyle/>
                  <a:p>
                    <a:r>
                      <a:rPr lang="ko-KR" altLang="en-US">
                        <a:noFill/>
                      </a:rPr>
                      <a:t> </a:t>
                    </a:r>
                  </a:p>
                </p:txBody>
              </p:sp>
            </mc:Fallback>
          </mc:AlternateContent>
          <p:sp>
            <p:nvSpPr>
              <p:cNvPr id="58" name="원호 57">
                <a:extLst>
                  <a:ext uri="{FF2B5EF4-FFF2-40B4-BE49-F238E27FC236}">
                    <a16:creationId xmlns:a16="http://schemas.microsoft.com/office/drawing/2014/main" id="{1DCDA96A-0CAF-4A3A-B24F-70ADE03A04FC}"/>
                  </a:ext>
                </a:extLst>
              </p:cNvPr>
              <p:cNvSpPr/>
              <p:nvPr/>
            </p:nvSpPr>
            <p:spPr>
              <a:xfrm>
                <a:off x="2198481" y="3049751"/>
                <a:ext cx="94825" cy="31263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grpSp>
        <p:nvGrpSpPr>
          <p:cNvPr id="83" name="그룹 82">
            <a:extLst>
              <a:ext uri="{FF2B5EF4-FFF2-40B4-BE49-F238E27FC236}">
                <a16:creationId xmlns:a16="http://schemas.microsoft.com/office/drawing/2014/main" id="{51CE61D0-DAFF-4924-A3A9-7E4E51812844}"/>
              </a:ext>
            </a:extLst>
          </p:cNvPr>
          <p:cNvGrpSpPr/>
          <p:nvPr/>
        </p:nvGrpSpPr>
        <p:grpSpPr>
          <a:xfrm>
            <a:off x="3518769" y="2443016"/>
            <a:ext cx="7647906" cy="1332331"/>
            <a:chOff x="2022065" y="530964"/>
            <a:chExt cx="7647906" cy="1332331"/>
          </a:xfrm>
        </p:grpSpPr>
        <mc:AlternateContent xmlns:mc="http://schemas.openxmlformats.org/markup-compatibility/2006" xmlns:a14="http://schemas.microsoft.com/office/drawing/2010/main">
          <mc:Choice Requires="a14">
            <p:sp>
              <p:nvSpPr>
                <p:cNvPr id="37" name="직사각형 36"/>
                <p:cNvSpPr/>
                <p:nvPr/>
              </p:nvSpPr>
              <p:spPr>
                <a:xfrm>
                  <a:off x="3410729" y="1238195"/>
                  <a:ext cx="2548342" cy="602665"/>
                </a:xfrm>
                <a:prstGeom prst="rect">
                  <a:avLst/>
                </a:prstGeom>
              </p:spPr>
              <p:txBody>
                <a:bodyPr wrap="square">
                  <a:spAutoFit/>
                </a:bodyPr>
                <a:lstStyle/>
                <a:p>
                  <a:r>
                    <a:rPr lang="en-US" altLang="ko-KR" dirty="0">
                      <a:effectLst/>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r>
                        <a:rPr lang="en-US" altLang="ko-KR" b="0" i="0" smtClean="0">
                          <a:latin typeface="Cambria Math" panose="02040503050406030204" pitchFamily="18" charset="0"/>
                          <a:ea typeface="나눔고딕"/>
                          <a:cs typeface="Times New Roman" panose="02020603050405020304" pitchFamily="18" charset="0"/>
                        </a:rPr>
                        <m:t> </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나눔고딕"/>
                          <a:cs typeface="Times New Roman" panose="02020603050405020304" pitchFamily="18" charset="0"/>
                        </a:rPr>
                        <m:t>𝑎</m:t>
                      </m:r>
                      <m:r>
                        <a:rPr lang="en-US" altLang="ko-KR" b="0" i="1" smtClean="0">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나눔고딕"/>
                          <a:cs typeface="Times New Roman" panose="02020603050405020304" pitchFamily="18" charset="0"/>
                        </a:rPr>
                        <m:t>𝑅</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𝐺</m:t>
                          </m:r>
                        </m:e>
                      </m:acc>
                      <m:r>
                        <m:rPr>
                          <m:nor/>
                        </m:rPr>
                        <a:rPr lang="en-US" altLang="ko-KR" b="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ko-KR"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ko-KR" i="1">
                          <a:latin typeface="Cambria Math" panose="02040503050406030204" pitchFamily="18" charset="0"/>
                          <a:ea typeface="나눔고딕"/>
                          <a:cs typeface="Times New Roman" panose="02020603050405020304" pitchFamily="18" charset="0"/>
                        </a:rPr>
                        <m:t>𝑚</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ea typeface="Cambria Math" panose="02040503050406030204" pitchFamily="18" charset="0"/>
                                </a:rPr>
                              </m:ctrlPr>
                            </m:mPr>
                            <m:mr>
                              <m:e>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𝑥</m:t>
                                    </m:r>
                                  </m:e>
                                </m:acc>
                              </m:e>
                            </m:mr>
                            <m:mr>
                              <m:e>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𝑦</m:t>
                                    </m:r>
                                  </m:e>
                                </m:acc>
                              </m:e>
                            </m:mr>
                          </m:m>
                        </m:e>
                      </m:d>
                    </m:oMath>
                  </a14:m>
                  <a:endParaRPr lang="ko-KR" altLang="en-US" i="1" dirty="0">
                    <a:latin typeface="Cambria Math" panose="02040503050406030204" pitchFamily="18" charset="0"/>
                  </a:endParaRPr>
                </a:p>
              </p:txBody>
            </p:sp>
          </mc:Choice>
          <mc:Fallback xmlns="">
            <p:sp>
              <p:nvSpPr>
                <p:cNvPr id="37" name="직사각형 36"/>
                <p:cNvSpPr>
                  <a:spLocks noRot="1" noChangeAspect="1" noMove="1" noResize="1" noEditPoints="1" noAdjustHandles="1" noChangeArrowheads="1" noChangeShapeType="1" noTextEdit="1"/>
                </p:cNvSpPr>
                <p:nvPr/>
              </p:nvSpPr>
              <p:spPr>
                <a:xfrm>
                  <a:off x="3410729" y="1238195"/>
                  <a:ext cx="2548342" cy="602665"/>
                </a:xfrm>
                <a:prstGeom prst="rect">
                  <a:avLst/>
                </a:prstGeom>
                <a:blipFill>
                  <a:blip r:embed="rId11"/>
                  <a:stretch>
                    <a:fillRect l="-1914"/>
                  </a:stretch>
                </a:blipFill>
              </p:spPr>
              <p:txBody>
                <a:bodyPr/>
                <a:lstStyle/>
                <a:p>
                  <a:r>
                    <a:rPr lang="ko-KR" altLang="en-US">
                      <a:noFill/>
                    </a:rPr>
                    <a:t> </a:t>
                  </a:r>
                </a:p>
              </p:txBody>
            </p:sp>
          </mc:Fallback>
        </mc:AlternateContent>
        <p:sp>
          <p:nvSpPr>
            <p:cNvPr id="43" name="타원 42">
              <a:extLst>
                <a:ext uri="{FF2B5EF4-FFF2-40B4-BE49-F238E27FC236}">
                  <a16:creationId xmlns:a16="http://schemas.microsoft.com/office/drawing/2014/main" id="{A565FBCE-7C32-4636-8F26-D230EE35751E}"/>
                </a:ext>
              </a:extLst>
            </p:cNvPr>
            <p:cNvSpPr/>
            <p:nvPr/>
          </p:nvSpPr>
          <p:spPr>
            <a:xfrm>
              <a:off x="4808477" y="1334731"/>
              <a:ext cx="349517" cy="389475"/>
            </a:xfrm>
            <a:prstGeom prst="ellipse">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6" name="직사각형 35"/>
                <p:cNvSpPr/>
                <p:nvPr/>
              </p:nvSpPr>
              <p:spPr>
                <a:xfrm>
                  <a:off x="2022065" y="530964"/>
                  <a:ext cx="5308056" cy="798552"/>
                </a:xfrm>
                <a:prstGeom prst="rect">
                  <a:avLst/>
                </a:prstGeom>
              </p:spPr>
              <p:txBody>
                <a:bodyPr wrap="none">
                  <a:spAutoFit/>
                </a:bodyPr>
                <a:lstStyle/>
                <a:p>
                  <a:pPr marL="304800" algn="just">
                    <a:lnSpc>
                      <a:spcPct val="130000"/>
                    </a:lnSpc>
                    <a:spcAft>
                      <a:spcPts val="1000"/>
                    </a:spcAft>
                  </a:pPr>
                  <a14:m>
                    <m:oMath xmlns:m="http://schemas.openxmlformats.org/officeDocument/2006/math">
                      <m:nary>
                        <m:naryPr>
                          <m:chr m:val="∑"/>
                          <m:limLoc m:val="undOvr"/>
                          <m:subHide m:val="on"/>
                          <m:supHide m:val="on"/>
                          <m:ctrlPr>
                            <a:rPr lang="ko-KR" altLang="ko-KR"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up/>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F</m:t>
                          </m:r>
                        </m:e>
                      </m:nary>
                    </m:oMath>
                  </a14:m>
                  <a:r>
                    <a:rPr lang="en-US" altLang="ko-KR" dirty="0">
                      <a:solidFill>
                        <a:schemeClr val="tx1"/>
                      </a:solidFill>
                      <a:effectLst/>
                      <a:latin typeface="Arial" panose="020B0604020202020204" pitchFamily="34" charset="0"/>
                      <a:ea typeface="나눔고딕"/>
                      <a:cs typeface="Times New Roman" panose="02020603050405020304" pitchFamily="18" charset="0"/>
                    </a:rPr>
                    <a:t> =</a:t>
                  </a:r>
                  <a14:m>
                    <m:oMath xmlns:m="http://schemas.openxmlformats.org/officeDocument/2006/math">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e>
                            </m:mr>
                            <m:mr>
                              <m:e>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e>
                            </m:mr>
                          </m:m>
                        </m:e>
                      </m:d>
                      <m:r>
                        <a:rPr lang="en-US" altLang="ko-KR" b="0" i="1" smtClean="0">
                          <a:latin typeface="Cambria Math" panose="020405030504060302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ea typeface="나눔고딕"/>
                                    <a:cs typeface="Times New Roman" panose="02020603050405020304" pitchFamily="18" charset="0"/>
                                  </a:rPr>
                                  <m:t>0</m:t>
                                </m:r>
                              </m:e>
                            </m:mr>
                            <m:mr>
                              <m:e>
                                <m:r>
                                  <a:rPr lang="en-US" altLang="ko-KR" i="1">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𝑚𝑔</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m:rPr>
                                    <m:brk m:alnAt="7"/>
                                  </m:rPr>
                                  <a:rPr lang="en-US" altLang="ko-KR" b="0" i="1" smtClean="0">
                                    <a:latin typeface="Cambria Math" panose="02040503050406030204" pitchFamily="18" charset="0"/>
                                  </a:rPr>
                                  <m:t>0</m:t>
                                </m:r>
                              </m:e>
                            </m:mr>
                            <m:mr>
                              <m:e>
                                <m:r>
                                  <a:rPr lang="en-US" altLang="ko-KR" b="0" i="1" smtClean="0">
                                    <a:latin typeface="Cambria Math" panose="02040503050406030204" pitchFamily="18" charset="0"/>
                                  </a:rPr>
                                  <m:t>𝑁</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m:rPr>
                                    <m:brk m:alnAt="7"/>
                                  </m:rPr>
                                  <a:rPr lang="en-US" altLang="ko-KR" b="0" i="1" smtClean="0">
                                    <a:latin typeface="Cambria Math" panose="02040503050406030204" pitchFamily="18" charset="0"/>
                                  </a:rPr>
                                  <m:t>𝑓</m:t>
                                </m:r>
                              </m:e>
                            </m:mr>
                            <m:mr>
                              <m:e>
                                <m:r>
                                  <a:rPr lang="en-US" altLang="ko-KR" b="0" i="1" smtClean="0">
                                    <a:latin typeface="Cambria Math" panose="02040503050406030204" pitchFamily="18" charset="0"/>
                                  </a:rPr>
                                  <m:t>0</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ea typeface="나눔고딕"/>
                                    <a:cs typeface="Times New Roman" panose="02020603050405020304" pitchFamily="18" charset="0"/>
                                  </a:rPr>
                                  <m:t>𝑓</m:t>
                                </m:r>
                              </m:e>
                            </m:mr>
                            <m:mr>
                              <m:e>
                                <m:r>
                                  <a:rPr lang="en-US" altLang="ko-KR" b="0" i="1" smtClean="0">
                                    <a:latin typeface="Cambria Math" panose="02040503050406030204" pitchFamily="18" charset="0"/>
                                  </a:rPr>
                                  <m:t>−</m:t>
                                </m:r>
                                <m:r>
                                  <a:rPr lang="en-US" altLang="ko-KR" b="0" i="1" smtClean="0">
                                    <a:latin typeface="Cambria Math" panose="02040503050406030204" pitchFamily="18" charset="0"/>
                                  </a:rPr>
                                  <m:t>𝑚𝑔</m:t>
                                </m:r>
                                <m:r>
                                  <a:rPr lang="en-US" altLang="ko-KR" b="0" i="1" smtClean="0">
                                    <a:latin typeface="Cambria Math" panose="02040503050406030204" pitchFamily="18" charset="0"/>
                                  </a:rPr>
                                  <m:t>+</m:t>
                                </m:r>
                                <m:r>
                                  <a:rPr lang="en-US" altLang="ko-KR" b="0" i="1" smtClean="0">
                                    <a:latin typeface="Cambria Math" panose="02040503050406030204" pitchFamily="18" charset="0"/>
                                  </a:rPr>
                                  <m:t>𝑁</m:t>
                                </m:r>
                              </m:e>
                            </m:mr>
                          </m:m>
                        </m:e>
                      </m:d>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36" name="직사각형 35"/>
                <p:cNvSpPr>
                  <a:spLocks noRot="1" noChangeAspect="1" noMove="1" noResize="1" noEditPoints="1" noAdjustHandles="1" noChangeArrowheads="1" noChangeShapeType="1" noTextEdit="1"/>
                </p:cNvSpPr>
                <p:nvPr/>
              </p:nvSpPr>
              <p:spPr>
                <a:xfrm>
                  <a:off x="2022065" y="530964"/>
                  <a:ext cx="5308056" cy="798552"/>
                </a:xfrm>
                <a:prstGeom prst="rect">
                  <a:avLst/>
                </a:prstGeom>
                <a:blipFill>
                  <a:blip r:embed="rId12"/>
                  <a:stretch>
                    <a:fillRect/>
                  </a:stretch>
                </a:blipFill>
              </p:spPr>
              <p:txBody>
                <a:bodyPr/>
                <a:lstStyle/>
                <a:p>
                  <a:r>
                    <a:rPr lang="ko-KR" altLang="en-US">
                      <a:noFill/>
                    </a:rPr>
                    <a:t> </a:t>
                  </a:r>
                </a:p>
              </p:txBody>
            </p:sp>
          </mc:Fallback>
        </mc:AlternateContent>
        <p:sp>
          <p:nvSpPr>
            <p:cNvPr id="42" name="TextBox 41">
              <a:extLst>
                <a:ext uri="{FF2B5EF4-FFF2-40B4-BE49-F238E27FC236}">
                  <a16:creationId xmlns:a16="http://schemas.microsoft.com/office/drawing/2014/main" id="{697B18CF-6280-46EB-B3B0-FD6A55E2292A}"/>
                </a:ext>
              </a:extLst>
            </p:cNvPr>
            <p:cNvSpPr txBox="1"/>
            <p:nvPr/>
          </p:nvSpPr>
          <p:spPr>
            <a:xfrm>
              <a:off x="7298306" y="651117"/>
              <a:ext cx="2364756" cy="646331"/>
            </a:xfrm>
            <a:prstGeom prst="rect">
              <a:avLst/>
            </a:prstGeom>
            <a:solidFill>
              <a:schemeClr val="accent6">
                <a:lumMod val="40000"/>
                <a:lumOff val="60000"/>
              </a:schemeClr>
            </a:solidFill>
          </p:spPr>
          <p:txBody>
            <a:bodyPr wrap="square" rtlCol="0">
              <a:spAutoFit/>
            </a:bodyPr>
            <a:lstStyle/>
            <a:p>
              <a:r>
                <a:rPr lang="en-US" altLang="ko-KR" dirty="0">
                  <a:sym typeface="Wingdings" panose="05000000000000000000" pitchFamily="2" charset="2"/>
                </a:rPr>
                <a:t></a:t>
              </a:r>
              <a:r>
                <a:rPr lang="en-US" altLang="ko-KR" dirty="0">
                  <a:latin typeface="Calibri" panose="020F0502020204030204" pitchFamily="34" charset="0"/>
                  <a:sym typeface="Wingdings" panose="05000000000000000000" pitchFamily="2" charset="2"/>
                </a:rPr>
                <a:t>force acting on x-axis</a:t>
              </a:r>
            </a:p>
            <a:p>
              <a:r>
                <a:rPr lang="en-US" altLang="ko-KR" dirty="0">
                  <a:latin typeface="Calibri" panose="020F0502020204030204" pitchFamily="34" charset="0"/>
                  <a:sym typeface="Wingdings" panose="05000000000000000000" pitchFamily="2" charset="2"/>
                </a:rPr>
                <a:t>force acting on y-axis</a:t>
              </a:r>
              <a:endParaRPr lang="ko-KR" altLang="en-US" dirty="0">
                <a:latin typeface="Calibri" panose="020F0502020204030204" pitchFamily="34" charset="0"/>
              </a:endParaRPr>
            </a:p>
          </p:txBody>
        </p:sp>
        <p:grpSp>
          <p:nvGrpSpPr>
            <p:cNvPr id="65" name="그룹 64">
              <a:extLst>
                <a:ext uri="{FF2B5EF4-FFF2-40B4-BE49-F238E27FC236}">
                  <a16:creationId xmlns:a16="http://schemas.microsoft.com/office/drawing/2014/main" id="{36BF411F-0106-472D-9471-5201A1855F22}"/>
                </a:ext>
              </a:extLst>
            </p:cNvPr>
            <p:cNvGrpSpPr/>
            <p:nvPr/>
          </p:nvGrpSpPr>
          <p:grpSpPr>
            <a:xfrm>
              <a:off x="6107059" y="1342755"/>
              <a:ext cx="3562912" cy="391510"/>
              <a:chOff x="3809925" y="2076071"/>
              <a:chExt cx="3562912" cy="391510"/>
            </a:xfrm>
          </p:grpSpPr>
          <p:sp>
            <p:nvSpPr>
              <p:cNvPr id="49" name="직사각형 48">
                <a:extLst>
                  <a:ext uri="{FF2B5EF4-FFF2-40B4-BE49-F238E27FC236}">
                    <a16:creationId xmlns:a16="http://schemas.microsoft.com/office/drawing/2014/main" id="{2D1C7992-7328-42E6-B75C-F54B829C8A2E}"/>
                  </a:ext>
                </a:extLst>
              </p:cNvPr>
              <p:cNvSpPr/>
              <p:nvPr/>
            </p:nvSpPr>
            <p:spPr>
              <a:xfrm>
                <a:off x="3875924" y="2076071"/>
                <a:ext cx="3496913" cy="39151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8" name="그룹 47">
                <a:extLst>
                  <a:ext uri="{FF2B5EF4-FFF2-40B4-BE49-F238E27FC236}">
                    <a16:creationId xmlns:a16="http://schemas.microsoft.com/office/drawing/2014/main" id="{56B04AF4-D9C5-4DF4-B029-5DC0A7BC5270}"/>
                  </a:ext>
                </a:extLst>
              </p:cNvPr>
              <p:cNvGrpSpPr/>
              <p:nvPr/>
            </p:nvGrpSpPr>
            <p:grpSpPr>
              <a:xfrm>
                <a:off x="3809925" y="2076071"/>
                <a:ext cx="3556003" cy="381909"/>
                <a:chOff x="4498416" y="2076071"/>
                <a:chExt cx="3556003" cy="381909"/>
              </a:xfrm>
            </p:grpSpPr>
            <mc:AlternateContent xmlns:mc="http://schemas.openxmlformats.org/markup-compatibility/2006" xmlns:a14="http://schemas.microsoft.com/office/drawing/2010/main">
              <mc:Choice Requires="a14">
                <p:sp>
                  <p:nvSpPr>
                    <p:cNvPr id="46" name="직사각형 45">
                      <a:extLst>
                        <a:ext uri="{FF2B5EF4-FFF2-40B4-BE49-F238E27FC236}">
                          <a16:creationId xmlns:a16="http://schemas.microsoft.com/office/drawing/2014/main" id="{1C03BA64-475F-4878-A9C0-E153206F04D9}"/>
                        </a:ext>
                      </a:extLst>
                    </p:cNvPr>
                    <p:cNvSpPr/>
                    <p:nvPr/>
                  </p:nvSpPr>
                  <p:spPr>
                    <a:xfrm>
                      <a:off x="6292847" y="2076071"/>
                      <a:ext cx="1761572" cy="369332"/>
                    </a:xfrm>
                    <a:prstGeom prst="rect">
                      <a:avLst/>
                    </a:prstGeom>
                  </p:spPr>
                  <p:txBody>
                    <a:bodyPr wrap="none">
                      <a:spAutoFit/>
                    </a:bodyPr>
                    <a:lstStyle/>
                    <a:p>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rgbClr val="002060"/>
                          </a:solidFill>
                          <a:latin typeface="Cambria Math" panose="02040503050406030204" pitchFamily="18" charset="0"/>
                          <a:ea typeface="Cambria Math" panose="02040503050406030204" pitchFamily="18" charset="0"/>
                        </a:rPr>
                        <a:t> G</a:t>
                      </a:r>
                      <a:r>
                        <a:rPr lang="en-US" altLang="ko-KR" sz="1200" b="1" i="1" dirty="0">
                          <a:solidFill>
                            <a:srgbClr val="002060"/>
                          </a:solidFill>
                          <a:latin typeface="Cambria Math" panose="02040503050406030204" pitchFamily="18" charset="0"/>
                          <a:ea typeface="Cambria Math" panose="02040503050406030204" pitchFamily="18" charset="0"/>
                        </a:rPr>
                        <a:t>b</a:t>
                      </a:r>
                      <a:r>
                        <a:rPr lang="en-US" altLang="ko-KR" b="1" i="1" dirty="0">
                          <a:latin typeface="Cambria Math" panose="02040503050406030204" pitchFamily="18" charset="0"/>
                          <a:ea typeface="Cambria Math" panose="02040503050406030204" pitchFamily="18" charset="0"/>
                        </a:rPr>
                        <a:t>+ 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dirty="0"/>
                    </a:p>
                  </p:txBody>
                </p:sp>
              </mc:Choice>
              <mc:Fallback xmlns="">
                <p:sp>
                  <p:nvSpPr>
                    <p:cNvPr id="46" name="직사각형 45">
                      <a:extLst>
                        <a:ext uri="{FF2B5EF4-FFF2-40B4-BE49-F238E27FC236}">
                          <a16:creationId xmlns:a16="http://schemas.microsoft.com/office/drawing/2014/main" id="{1C03BA64-475F-4878-A9C0-E153206F04D9}"/>
                        </a:ext>
                      </a:extLst>
                    </p:cNvPr>
                    <p:cNvSpPr>
                      <a:spLocks noRot="1" noChangeAspect="1" noMove="1" noResize="1" noEditPoints="1" noAdjustHandles="1" noChangeArrowheads="1" noChangeShapeType="1" noTextEdit="1"/>
                    </p:cNvSpPr>
                    <p:nvPr/>
                  </p:nvSpPr>
                  <p:spPr>
                    <a:xfrm>
                      <a:off x="6292847" y="2076071"/>
                      <a:ext cx="1761572" cy="369332"/>
                    </a:xfrm>
                    <a:prstGeom prst="rect">
                      <a:avLst/>
                    </a:prstGeom>
                    <a:blipFill>
                      <a:blip r:embed="rId13"/>
                      <a:stretch>
                        <a:fillRect t="-9836" r="-2768" b="-24590"/>
                      </a:stretch>
                    </a:blipFill>
                  </p:spPr>
                  <p:txBody>
                    <a:bodyPr/>
                    <a:lstStyle/>
                    <a:p>
                      <a:r>
                        <a:rPr lang="ko-KR" altLang="en-US">
                          <a:noFill/>
                        </a:rPr>
                        <a:t> </a:t>
                      </a:r>
                    </a:p>
                  </p:txBody>
                </p:sp>
              </mc:Fallback>
            </mc:AlternateContent>
            <p:sp>
              <p:nvSpPr>
                <p:cNvPr id="47" name="직사각형 46">
                  <a:extLst>
                    <a:ext uri="{FF2B5EF4-FFF2-40B4-BE49-F238E27FC236}">
                      <a16:creationId xmlns:a16="http://schemas.microsoft.com/office/drawing/2014/main" id="{95FD81C5-C327-47D2-B9F8-2DE7EAD239BC}"/>
                    </a:ext>
                  </a:extLst>
                </p:cNvPr>
                <p:cNvSpPr/>
                <p:nvPr/>
              </p:nvSpPr>
              <p:spPr>
                <a:xfrm>
                  <a:off x="4498416" y="2088648"/>
                  <a:ext cx="1853008" cy="369332"/>
                </a:xfrm>
                <a:prstGeom prst="rect">
                  <a:avLst/>
                </a:prstGeom>
              </p:spPr>
              <p:txBody>
                <a:bodyPr wrap="none">
                  <a:spAutoFit/>
                </a:bodyPr>
                <a:lstStyle/>
                <a:p>
                  <a:r>
                    <a:rPr lang="en-US" altLang="ko-KR" dirty="0">
                      <a:solidFill>
                        <a:srgbClr val="000000"/>
                      </a:solidFill>
                      <a:latin typeface="Calibri" panose="020F0502020204030204" pitchFamily="34" charset="0"/>
                    </a:rPr>
                    <a:t>Twice differential </a:t>
                  </a:r>
                  <a:endParaRPr lang="ko-KR" altLang="en-US" dirty="0">
                    <a:latin typeface="Calibri" panose="020F0502020204030204" pitchFamily="34" charset="0"/>
                  </a:endParaRPr>
                </a:p>
              </p:txBody>
            </p:sp>
          </p:grpSp>
        </p:grpSp>
        <p:sp>
          <p:nvSpPr>
            <p:cNvPr id="76" name="화살표: U자형 75">
              <a:extLst>
                <a:ext uri="{FF2B5EF4-FFF2-40B4-BE49-F238E27FC236}">
                  <a16:creationId xmlns:a16="http://schemas.microsoft.com/office/drawing/2014/main" id="{E368C9F0-AF34-4522-9486-F6A21E704180}"/>
                </a:ext>
              </a:extLst>
            </p:cNvPr>
            <p:cNvSpPr/>
            <p:nvPr/>
          </p:nvSpPr>
          <p:spPr>
            <a:xfrm rot="10800000" flipH="1">
              <a:off x="4944588" y="1699165"/>
              <a:ext cx="2843944" cy="1641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91" name="그룹 90">
            <a:extLst>
              <a:ext uri="{FF2B5EF4-FFF2-40B4-BE49-F238E27FC236}">
                <a16:creationId xmlns:a16="http://schemas.microsoft.com/office/drawing/2014/main" id="{EEBF7C87-EF26-48E9-B062-4B10A477B059}"/>
              </a:ext>
            </a:extLst>
          </p:cNvPr>
          <p:cNvGrpSpPr/>
          <p:nvPr/>
        </p:nvGrpSpPr>
        <p:grpSpPr>
          <a:xfrm>
            <a:off x="4595960" y="3978514"/>
            <a:ext cx="7719527" cy="868855"/>
            <a:chOff x="3003599" y="2066461"/>
            <a:chExt cx="7719527" cy="868855"/>
          </a:xfrm>
        </p:grpSpPr>
        <mc:AlternateContent xmlns:mc="http://schemas.openxmlformats.org/markup-compatibility/2006" xmlns:a14="http://schemas.microsoft.com/office/drawing/2010/main">
          <mc:Choice Requires="a14">
            <p:sp>
              <p:nvSpPr>
                <p:cNvPr id="92" name="직사각형 91">
                  <a:extLst>
                    <a:ext uri="{FF2B5EF4-FFF2-40B4-BE49-F238E27FC236}">
                      <a16:creationId xmlns:a16="http://schemas.microsoft.com/office/drawing/2014/main" id="{CCB6E2F7-113F-4BA5-8F95-02832FA3D239}"/>
                    </a:ext>
                  </a:extLst>
                </p:cNvPr>
                <p:cNvSpPr/>
                <p:nvPr/>
              </p:nvSpPr>
              <p:spPr>
                <a:xfrm>
                  <a:off x="3003599" y="2066461"/>
                  <a:ext cx="7719527" cy="458587"/>
                </a:xfrm>
                <a:prstGeom prst="rect">
                  <a:avLst/>
                </a:prstGeom>
              </p:spPr>
              <p:txBody>
                <a:bodyPr wrap="square">
                  <a:spAutoFit/>
                </a:bodyPr>
                <a:lstStyle/>
                <a:p>
                  <a:pPr indent="127000" algn="just">
                    <a:lnSpc>
                      <a:spcPct val="130000"/>
                    </a:lnSpc>
                    <a:spcAft>
                      <a:spcPts val="1000"/>
                    </a:spcAft>
                  </a:pPr>
                  <a:r>
                    <a:rPr lang="en-US" altLang="ko-KR" dirty="0">
                      <a:solidFill>
                        <a:schemeClr val="tx1"/>
                      </a:solidFill>
                      <a:effectLst/>
                      <a:latin typeface="Arial" panose="020B0604020202020204" pitchFamily="34" charset="0"/>
                      <a:ea typeface="나눔고딕"/>
                      <a:cs typeface="Times New Roman" panose="02020603050405020304" pitchFamily="18" charset="0"/>
                    </a:rPr>
                    <a:t>moment: </a:t>
                  </a:r>
                  <a14:m>
                    <m:oMath xmlns:m="http://schemas.openxmlformats.org/officeDocument/2006/math">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τ</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smtClean="0">
                              <a:solidFill>
                                <a:schemeClr val="tx1"/>
                              </a:solidFill>
                              <a:effectLst/>
                              <a:latin typeface="Cambria Math" panose="02040503050406030204" pitchFamily="18" charset="0"/>
                              <a:ea typeface="나눔고딕"/>
                              <a:cs typeface="Times New Roman" panose="02020603050405020304" pitchFamily="18" charset="0"/>
                            </a:rPr>
                          </m:ctrlPr>
                        </m:sSubPr>
                        <m:e>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𝑑</m:t>
                          </m:r>
                        </m:e>
                        <m:sub>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𝑥</m:t>
                          </m:r>
                        </m:sub>
                      </m:sSub>
                      <m:r>
                        <a:rPr lang="en-US" altLang="ko-KR">
                          <a:solidFill>
                            <a:schemeClr val="tx1"/>
                          </a:solidFill>
                          <a:effectLst/>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g</m:t>
                          </m:r>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y</m:t>
                              </m:r>
                            </m:e>
                          </m:acc>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b="0" i="1" smtClean="0">
                              <a:latin typeface="Cambria Math" panose="02040503050406030204" pitchFamily="18" charset="0"/>
                              <a:ea typeface="나눔고딕"/>
                              <a:cs typeface="Times New Roman" panose="02020603050405020304" pitchFamily="18" charset="0"/>
                            </a:rPr>
                            <m:t>𝑦</m:t>
                          </m:r>
                        </m:sub>
                      </m:sSub>
                      <m:r>
                        <a:rPr lang="en-US" altLang="ko-KR">
                          <a:solidFill>
                            <a:schemeClr val="tx1"/>
                          </a:solidFill>
                          <a:effectLst/>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x</m:t>
                          </m:r>
                        </m:e>
                      </m:acc>
                      <m:r>
                        <a:rPr lang="en-US" altLang="ko-KR">
                          <a:solidFill>
                            <a:schemeClr val="tx1"/>
                          </a:solidFill>
                          <a:effectLst/>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𝑥</m:t>
                          </m:r>
                        </m:sub>
                      </m:sSub>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g</m:t>
                          </m:r>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y</m:t>
                              </m:r>
                            </m:e>
                          </m:acc>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b="0" i="1" smtClean="0">
                              <a:latin typeface="Cambria Math" panose="02040503050406030204" pitchFamily="18" charset="0"/>
                              <a:ea typeface="나눔고딕"/>
                              <a:cs typeface="Times New Roman" panose="02020603050405020304" pitchFamily="18" charset="0"/>
                            </a:rPr>
                            <m:t>𝑦</m:t>
                          </m:r>
                        </m:sub>
                      </m:sSub>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x</m:t>
                          </m:r>
                        </m:e>
                      </m:acc>
                      <m:r>
                        <a:rPr lang="en-US" altLang="ko-KR">
                          <a:solidFill>
                            <a:schemeClr val="tx1"/>
                          </a:solidFill>
                          <a:effectLst/>
                          <a:latin typeface="Cambria Math" panose="02040503050406030204" pitchFamily="18" charset="0"/>
                          <a:ea typeface="나눔고딕"/>
                          <a:cs typeface="Times New Roman" panose="02020603050405020304" pitchFamily="18" charset="0"/>
                        </a:rPr>
                        <m:t>)</m:t>
                      </m:r>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92" name="직사각형 91">
                  <a:extLst>
                    <a:ext uri="{FF2B5EF4-FFF2-40B4-BE49-F238E27FC236}">
                      <a16:creationId xmlns:a16="http://schemas.microsoft.com/office/drawing/2014/main" id="{CCB6E2F7-113F-4BA5-8F95-02832FA3D239}"/>
                    </a:ext>
                  </a:extLst>
                </p:cNvPr>
                <p:cNvSpPr>
                  <a:spLocks noRot="1" noChangeAspect="1" noMove="1" noResize="1" noEditPoints="1" noAdjustHandles="1" noChangeArrowheads="1" noChangeShapeType="1" noTextEdit="1"/>
                </p:cNvSpPr>
                <p:nvPr/>
              </p:nvSpPr>
              <p:spPr>
                <a:xfrm>
                  <a:off x="3003599" y="2066461"/>
                  <a:ext cx="7719527" cy="458587"/>
                </a:xfrm>
                <a:prstGeom prst="rect">
                  <a:avLst/>
                </a:prstGeom>
                <a:blipFill>
                  <a:blip r:embed="rId14"/>
                  <a:stretch>
                    <a:fillRect b="-16000"/>
                  </a:stretch>
                </a:blipFill>
              </p:spPr>
              <p:txBody>
                <a:bodyPr/>
                <a:lstStyle/>
                <a:p>
                  <a:r>
                    <a:rPr lang="ko-KR" altLang="en-US">
                      <a:noFill/>
                    </a:rPr>
                    <a:t> </a:t>
                  </a:r>
                </a:p>
              </p:txBody>
            </p:sp>
          </mc:Fallback>
        </mc:AlternateContent>
        <p:sp>
          <p:nvSpPr>
            <p:cNvPr id="93" name="직사각형 92">
              <a:extLst>
                <a:ext uri="{FF2B5EF4-FFF2-40B4-BE49-F238E27FC236}">
                  <a16:creationId xmlns:a16="http://schemas.microsoft.com/office/drawing/2014/main" id="{B646A1AB-2CCB-4DCA-AD83-A3A0A8CE25F1}"/>
                </a:ext>
              </a:extLst>
            </p:cNvPr>
            <p:cNvSpPr/>
            <p:nvPr/>
          </p:nvSpPr>
          <p:spPr>
            <a:xfrm>
              <a:off x="6907766" y="2565984"/>
              <a:ext cx="2369303" cy="369332"/>
            </a:xfrm>
            <a:prstGeom prst="rect">
              <a:avLst/>
            </a:prstGeom>
            <a:solidFill>
              <a:schemeClr val="accent6">
                <a:lumMod val="40000"/>
                <a:lumOff val="60000"/>
              </a:schemeClr>
            </a:solidFill>
          </p:spPr>
          <p:txBody>
            <a:bodyPr wrap="none">
              <a:spAutoFit/>
            </a:bodyPr>
            <a:lstStyle/>
            <a:p>
              <a:r>
                <a:rPr lang="en-US" altLang="ko-KR" dirty="0">
                  <a:latin typeface="Calibri" panose="020F0502020204030204" pitchFamily="34" charset="0"/>
                  <a:sym typeface="Wingdings" panose="05000000000000000000" pitchFamily="2" charset="2"/>
                </a:rPr>
                <a:t>force acting on angle</a:t>
              </a:r>
            </a:p>
          </p:txBody>
        </p:sp>
      </p:grpSp>
      <p:pic>
        <p:nvPicPr>
          <p:cNvPr id="95" name="Picture 2" descr="user 2019ì ëí ì´ë¯¸ì§ ê²ìê²°ê³¼">
            <a:extLst>
              <a:ext uri="{FF2B5EF4-FFF2-40B4-BE49-F238E27FC236}">
                <a16:creationId xmlns:a16="http://schemas.microsoft.com/office/drawing/2014/main" id="{89BD0057-B973-4299-876F-F438CC333A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40" name="직사각형 39">
            <a:extLst>
              <a:ext uri="{FF2B5EF4-FFF2-40B4-BE49-F238E27FC236}">
                <a16:creationId xmlns:a16="http://schemas.microsoft.com/office/drawing/2014/main" id="{6FB9601C-7975-4D33-A173-323964F7EB72}"/>
              </a:ext>
            </a:extLst>
          </p:cNvPr>
          <p:cNvSpPr/>
          <p:nvPr/>
        </p:nvSpPr>
        <p:spPr>
          <a:xfrm>
            <a:off x="1261407" y="736070"/>
            <a:ext cx="7534307" cy="461665"/>
          </a:xfrm>
          <a:prstGeom prst="rect">
            <a:avLst/>
          </a:prstGeom>
        </p:spPr>
        <p:txBody>
          <a:bodyPr wrap="none">
            <a:spAutoFit/>
          </a:bodyPr>
          <a:lstStyle/>
          <a:p>
            <a:r>
              <a:rPr lang="en-US" altLang="ko-KR" sz="2400" dirty="0">
                <a:solidFill>
                  <a:srgbClr val="000000"/>
                </a:solidFill>
                <a:latin typeface="Calibri" panose="020F0502020204030204" pitchFamily="34" charset="0"/>
              </a:rPr>
              <a:t>The force when one point touches the ground is as follows.</a:t>
            </a:r>
            <a:endParaRPr lang="ko-KR" altLang="en-US" sz="2400" dirty="0">
              <a:latin typeface="Calibri" panose="020F0502020204030204" pitchFamily="34" charset="0"/>
            </a:endParaRPr>
          </a:p>
        </p:txBody>
      </p:sp>
      <p:pic>
        <p:nvPicPr>
          <p:cNvPr id="66" name="그림 65">
            <a:extLst>
              <a:ext uri="{FF2B5EF4-FFF2-40B4-BE49-F238E27FC236}">
                <a16:creationId xmlns:a16="http://schemas.microsoft.com/office/drawing/2014/main" id="{EB07F876-35B5-456F-9CBF-1A669422F547}"/>
              </a:ext>
            </a:extLst>
          </p:cNvPr>
          <p:cNvPicPr>
            <a:picLocks noChangeAspect="1"/>
          </p:cNvPicPr>
          <p:nvPr/>
        </p:nvPicPr>
        <p:blipFill>
          <a:blip r:embed="rId16"/>
          <a:stretch>
            <a:fillRect/>
          </a:stretch>
        </p:blipFill>
        <p:spPr>
          <a:xfrm>
            <a:off x="9517088" y="68755"/>
            <a:ext cx="2598800" cy="338334"/>
          </a:xfrm>
          <a:prstGeom prst="rect">
            <a:avLst/>
          </a:prstGeom>
        </p:spPr>
      </p:pic>
      <p:grpSp>
        <p:nvGrpSpPr>
          <p:cNvPr id="67" name="그룹 66">
            <a:extLst>
              <a:ext uri="{FF2B5EF4-FFF2-40B4-BE49-F238E27FC236}">
                <a16:creationId xmlns:a16="http://schemas.microsoft.com/office/drawing/2014/main" id="{C8158467-596F-4ED1-8187-732A35D73353}"/>
              </a:ext>
            </a:extLst>
          </p:cNvPr>
          <p:cNvGrpSpPr/>
          <p:nvPr/>
        </p:nvGrpSpPr>
        <p:grpSpPr>
          <a:xfrm>
            <a:off x="5952221" y="5310004"/>
            <a:ext cx="4341855" cy="1004655"/>
            <a:chOff x="5504047" y="5310004"/>
            <a:chExt cx="4619134" cy="1004655"/>
          </a:xfrm>
        </p:grpSpPr>
        <p:sp>
          <p:nvSpPr>
            <p:cNvPr id="68" name="직사각형 67">
              <a:extLst>
                <a:ext uri="{FF2B5EF4-FFF2-40B4-BE49-F238E27FC236}">
                  <a16:creationId xmlns:a16="http://schemas.microsoft.com/office/drawing/2014/main" id="{F64EF2BE-7323-4434-A013-B063ED75423E}"/>
                </a:ext>
              </a:extLst>
            </p:cNvPr>
            <p:cNvSpPr/>
            <p:nvPr/>
          </p:nvSpPr>
          <p:spPr>
            <a:xfrm>
              <a:off x="5504047" y="5375941"/>
              <a:ext cx="4488104" cy="923330"/>
            </a:xfrm>
            <a:prstGeom prst="rect">
              <a:avLst/>
            </a:prstGeom>
            <a:solidFill>
              <a:schemeClr val="accent1">
                <a:lumMod val="40000"/>
                <a:lumOff val="60000"/>
              </a:schemeClr>
            </a:solidFill>
          </p:spPr>
          <p:txBody>
            <a:bodyPr wrap="square">
              <a:spAutoFit/>
            </a:bodyPr>
            <a:lstStyle/>
            <a:p>
              <a:r>
                <a:rPr lang="en-US" altLang="ko-KR" dirty="0">
                  <a:latin typeface="Calibri" panose="020F0502020204030204" pitchFamily="34" charset="0"/>
                  <a:ea typeface="Arial" panose="020B0604020202020204" pitchFamily="34" charset="0"/>
                  <a:cs typeface="Times New Roman" panose="02020603050405020304" pitchFamily="18" charset="0"/>
                </a:rPr>
                <a:t>Total Force:</a:t>
              </a:r>
            </a:p>
            <a:p>
              <a:endParaRPr lang="en-US" altLang="ko-KR" dirty="0">
                <a:cs typeface="Times New Roman" panose="02020603050405020304" pitchFamily="18" charset="0"/>
              </a:endParaRPr>
            </a:p>
            <a:p>
              <a:endParaRPr lang="en-US" altLang="ko-KR"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3C09149-EC30-45C0-977F-8AAF5A1DD7F5}"/>
                    </a:ext>
                  </a:extLst>
                </p:cNvPr>
                <p:cNvSpPr txBox="1"/>
                <p:nvPr/>
              </p:nvSpPr>
              <p:spPr>
                <a:xfrm>
                  <a:off x="6969928" y="5729884"/>
                  <a:ext cx="3153253" cy="584775"/>
                </a:xfrm>
                <a:prstGeom prst="rect">
                  <a:avLst/>
                </a:prstGeom>
                <a:noFill/>
              </p:spPr>
              <p:txBody>
                <a:bodyPr wrap="square" rtlCol="0">
                  <a:spAutoFit/>
                </a:bodyPr>
                <a:lstStyle/>
                <a:p>
                  <a14:m>
                    <m:oMath xmlns:m="http://schemas.openxmlformats.org/officeDocument/2006/math">
                      <m:sSub>
                        <m:sSubPr>
                          <m:ctrlPr>
                            <a:rPr lang="ko-KR" altLang="ko-KR" i="1" smtClean="0">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𝜏</m:t>
                          </m:r>
                        </m:sub>
                      </m:sSub>
                    </m:oMath>
                  </a14:m>
                  <a:r>
                    <a:rPr lang="en-US" altLang="ko-KR" dirty="0"/>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r>
                        <a:rPr lang="en-US" altLang="ko-KR">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𝑥</m:t>
                          </m:r>
                        </m:sub>
                      </m:sSub>
                      <m:d>
                        <m:d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latin typeface="Cambria Math" panose="02040503050406030204" pitchFamily="18" charset="0"/>
                              <a:ea typeface="나눔고딕"/>
                              <a:cs typeface="Times New Roman" panose="02020603050405020304" pitchFamily="18" charset="0"/>
                            </a:rPr>
                            <m:t>g</m:t>
                          </m:r>
                          <m:r>
                            <a:rPr lang="en-US" altLang="ko-KR" i="1">
                              <a:latin typeface="Cambria Math" panose="02040503050406030204" pitchFamily="18" charset="0"/>
                              <a:ea typeface="나눔고딕"/>
                              <a:cs typeface="Times New Roman" panose="02020603050405020304" pitchFamily="18" charset="0"/>
                            </a:rPr>
                            <m:t>−</m:t>
                          </m:r>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y</m:t>
                              </m:r>
                            </m:e>
                          </m:acc>
                        </m:e>
                      </m:d>
                      <m:r>
                        <a:rPr lang="en-US" altLang="ko-KR" i="1">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𝑦</m:t>
                          </m:r>
                        </m:sub>
                      </m:sSub>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x</m:t>
                          </m:r>
                        </m:e>
                      </m:acc>
                      <m:r>
                        <a:rPr lang="en-US" altLang="ko-KR">
                          <a:latin typeface="Cambria Math" panose="02040503050406030204" pitchFamily="18" charset="0"/>
                          <a:ea typeface="나눔고딕"/>
                          <a:cs typeface="Times New Roman" panose="02020603050405020304" pitchFamily="18" charset="0"/>
                        </a:rPr>
                        <m:t>)</m:t>
                      </m:r>
                      <m:r>
                        <m:rPr>
                          <m:nor/>
                        </m:rPr>
                        <a:rPr lang="ko-KR" altLang="ko-KR" sz="3200" dirty="0">
                          <a:latin typeface="Arial" panose="020B0604020202020204" pitchFamily="34" charset="0"/>
                          <a:ea typeface="나눔고딕"/>
                          <a:cs typeface="Times New Roman" panose="02020603050405020304" pitchFamily="18" charset="0"/>
                        </a:rPr>
                        <m:t> </m:t>
                      </m:r>
                    </m:oMath>
                  </a14:m>
                  <a:endParaRPr lang="en-US" altLang="ko-KR" dirty="0"/>
                </a:p>
              </p:txBody>
            </p:sp>
          </mc:Choice>
          <mc:Fallback xmlns="">
            <p:sp>
              <p:nvSpPr>
                <p:cNvPr id="69" name="TextBox 68">
                  <a:extLst>
                    <a:ext uri="{FF2B5EF4-FFF2-40B4-BE49-F238E27FC236}">
                      <a16:creationId xmlns:a16="http://schemas.microsoft.com/office/drawing/2014/main" id="{B3C09149-EC30-45C0-977F-8AAF5A1DD7F5}"/>
                    </a:ext>
                  </a:extLst>
                </p:cNvPr>
                <p:cNvSpPr txBox="1">
                  <a:spLocks noRot="1" noChangeAspect="1" noMove="1" noResize="1" noEditPoints="1" noAdjustHandles="1" noChangeArrowheads="1" noChangeShapeType="1" noTextEdit="1"/>
                </p:cNvSpPr>
                <p:nvPr/>
              </p:nvSpPr>
              <p:spPr>
                <a:xfrm>
                  <a:off x="6969928" y="5729884"/>
                  <a:ext cx="3153253" cy="584775"/>
                </a:xfrm>
                <a:prstGeom prst="rect">
                  <a:avLst/>
                </a:prstGeom>
                <a:blipFill>
                  <a:blip r:embed="rId17"/>
                  <a:stretch>
                    <a:fillRect b="-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0" name="직사각형 69">
                  <a:extLst>
                    <a:ext uri="{FF2B5EF4-FFF2-40B4-BE49-F238E27FC236}">
                      <a16:creationId xmlns:a16="http://schemas.microsoft.com/office/drawing/2014/main" id="{3DA654A0-09E2-4EC5-BBEE-B099443E2802}"/>
                    </a:ext>
                  </a:extLst>
                </p:cNvPr>
                <p:cNvSpPr/>
                <p:nvPr/>
              </p:nvSpPr>
              <p:spPr>
                <a:xfrm>
                  <a:off x="6944151" y="5310004"/>
                  <a:ext cx="3047999" cy="668260"/>
                </a:xfrm>
                <a:prstGeom prst="rect">
                  <a:avLst/>
                </a:prstGeom>
              </p:spPr>
              <p:txBody>
                <a:bodyPr wrap="square">
                  <a:spAutoFit/>
                </a:bodyPr>
                <a:lstStyle/>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oMath>
                  </a14:m>
                  <a:r>
                    <a:rPr lang="en-US" altLang="ko-KR" dirty="0"/>
                    <a:t>=</a:t>
                  </a:r>
                  <a:r>
                    <a:rPr lang="en-US" altLang="ko-KR" dirty="0">
                      <a:ea typeface="나눔고딕"/>
                      <a:cs typeface="Times New Roman" panose="02020603050405020304" pitchFamily="18" charset="0"/>
                    </a:rPr>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𝑥</m:t>
                          </m:r>
                        </m:e>
                      </m:acc>
                    </m:oMath>
                  </a14:m>
                  <a:endParaRPr lang="en-US" altLang="ko-KR" dirty="0">
                    <a:ea typeface="나눔고딕"/>
                    <a:cs typeface="Times New Roman" panose="02020603050405020304" pitchFamily="18" charset="0"/>
                  </a:endParaRPr>
                </a:p>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oMath>
                  </a14:m>
                  <a:r>
                    <a:rPr lang="en-US" altLang="ko-KR" dirty="0"/>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𝑦</m:t>
                          </m:r>
                        </m:e>
                      </m:acc>
                    </m:oMath>
                  </a14:m>
                  <a:endParaRPr lang="ko-KR" altLang="en-US" dirty="0"/>
                </a:p>
              </p:txBody>
            </p:sp>
          </mc:Choice>
          <mc:Fallback xmlns="">
            <p:sp>
              <p:nvSpPr>
                <p:cNvPr id="70" name="직사각형 69">
                  <a:extLst>
                    <a:ext uri="{FF2B5EF4-FFF2-40B4-BE49-F238E27FC236}">
                      <a16:creationId xmlns:a16="http://schemas.microsoft.com/office/drawing/2014/main" id="{3DA654A0-09E2-4EC5-BBEE-B099443E2802}"/>
                    </a:ext>
                  </a:extLst>
                </p:cNvPr>
                <p:cNvSpPr>
                  <a:spLocks noRot="1" noChangeAspect="1" noMove="1" noResize="1" noEditPoints="1" noAdjustHandles="1" noChangeArrowheads="1" noChangeShapeType="1" noTextEdit="1"/>
                </p:cNvSpPr>
                <p:nvPr/>
              </p:nvSpPr>
              <p:spPr>
                <a:xfrm>
                  <a:off x="6944151" y="5310004"/>
                  <a:ext cx="3047999" cy="668260"/>
                </a:xfrm>
                <a:prstGeom prst="rect">
                  <a:avLst/>
                </a:prstGeom>
                <a:blipFill>
                  <a:blip r:embed="rId18"/>
                  <a:stretch>
                    <a:fillRect t="-4545" b="-9091"/>
                  </a:stretch>
                </a:blipFill>
              </p:spPr>
              <p:txBody>
                <a:bodyPr/>
                <a:lstStyle/>
                <a:p>
                  <a:r>
                    <a:rPr lang="ko-KR" altLang="en-US">
                      <a:noFill/>
                    </a:rPr>
                    <a:t> </a:t>
                  </a:r>
                </a:p>
              </p:txBody>
            </p:sp>
          </mc:Fallback>
        </mc:AlternateContent>
      </p:grpSp>
    </p:spTree>
    <p:extLst>
      <p:ext uri="{BB962C8B-B14F-4D97-AF65-F5344CB8AC3E}">
        <p14:creationId xmlns:p14="http://schemas.microsoft.com/office/powerpoint/2010/main" val="401667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a:extLst>
              <a:ext uri="{FF2B5EF4-FFF2-40B4-BE49-F238E27FC236}">
                <a16:creationId xmlns:a16="http://schemas.microsoft.com/office/drawing/2014/main" id="{A733E0B7-DFDA-4AC9-A6FB-11B0CB4FEA99}"/>
              </a:ext>
            </a:extLst>
          </p:cNvPr>
          <p:cNvGrpSpPr/>
          <p:nvPr/>
        </p:nvGrpSpPr>
        <p:grpSpPr>
          <a:xfrm>
            <a:off x="9106311" y="1973386"/>
            <a:ext cx="2762960" cy="2609602"/>
            <a:chOff x="9450922" y="2863328"/>
            <a:chExt cx="2762960" cy="2609602"/>
          </a:xfrm>
        </p:grpSpPr>
        <p:sp>
          <p:nvSpPr>
            <p:cNvPr id="78" name="TextBox 77">
              <a:extLst>
                <a:ext uri="{FF2B5EF4-FFF2-40B4-BE49-F238E27FC236}">
                  <a16:creationId xmlns:a16="http://schemas.microsoft.com/office/drawing/2014/main" id="{2000BB29-A57F-4A84-AFF9-6D1E5AAA41B7}"/>
                </a:ext>
              </a:extLst>
            </p:cNvPr>
            <p:cNvSpPr txBox="1"/>
            <p:nvPr/>
          </p:nvSpPr>
          <p:spPr>
            <a:xfrm>
              <a:off x="10007655" y="3578214"/>
              <a:ext cx="330444" cy="369332"/>
            </a:xfrm>
            <a:prstGeom prst="rect">
              <a:avLst/>
            </a:prstGeom>
            <a:noFill/>
          </p:spPr>
          <p:txBody>
            <a:bodyPr wrap="square" rtlCol="0">
              <a:spAutoFit/>
            </a:bodyPr>
            <a:lstStyle/>
            <a:p>
              <a:endParaRPr lang="ko-KR" altLang="en-US" dirty="0"/>
            </a:p>
          </p:txBody>
        </p:sp>
        <p:sp>
          <p:nvSpPr>
            <p:cNvPr id="80" name="TextBox 79">
              <a:extLst>
                <a:ext uri="{FF2B5EF4-FFF2-40B4-BE49-F238E27FC236}">
                  <a16:creationId xmlns:a16="http://schemas.microsoft.com/office/drawing/2014/main" id="{16FE2815-3E68-4635-AF64-A82E34499A3C}"/>
                </a:ext>
              </a:extLst>
            </p:cNvPr>
            <p:cNvSpPr txBox="1"/>
            <p:nvPr/>
          </p:nvSpPr>
          <p:spPr>
            <a:xfrm>
              <a:off x="11771819" y="4938466"/>
              <a:ext cx="420181" cy="369332"/>
            </a:xfrm>
            <a:prstGeom prst="rect">
              <a:avLst/>
            </a:prstGeom>
            <a:solidFill>
              <a:schemeClr val="bg1"/>
            </a:solidFill>
          </p:spPr>
          <p:txBody>
            <a:bodyPr wrap="square" rtlCol="0">
              <a:spAutoFit/>
            </a:bodyPr>
            <a:lstStyle/>
            <a:p>
              <a:endParaRPr lang="ko-KR" altLang="en-US" dirty="0"/>
            </a:p>
          </p:txBody>
        </p:sp>
        <p:pic>
          <p:nvPicPr>
            <p:cNvPr id="81" name="그림 80">
              <a:extLst>
                <a:ext uri="{FF2B5EF4-FFF2-40B4-BE49-F238E27FC236}">
                  <a16:creationId xmlns:a16="http://schemas.microsoft.com/office/drawing/2014/main" id="{70C77B56-35D3-42F7-AE75-4A2A7C6C746F}"/>
                </a:ext>
              </a:extLst>
            </p:cNvPr>
            <p:cNvPicPr>
              <a:picLocks noChangeAspect="1"/>
            </p:cNvPicPr>
            <p:nvPr/>
          </p:nvPicPr>
          <p:blipFill>
            <a:blip r:embed="rId3"/>
            <a:stretch>
              <a:fillRect/>
            </a:stretch>
          </p:blipFill>
          <p:spPr>
            <a:xfrm>
              <a:off x="9450922" y="3033664"/>
              <a:ext cx="2762960" cy="2439266"/>
            </a:xfrm>
            <a:prstGeom prst="rect">
              <a:avLst/>
            </a:prstGeom>
          </p:spPr>
        </p:pic>
        <p:sp>
          <p:nvSpPr>
            <p:cNvPr id="82" name="TextBox 81">
              <a:extLst>
                <a:ext uri="{FF2B5EF4-FFF2-40B4-BE49-F238E27FC236}">
                  <a16:creationId xmlns:a16="http://schemas.microsoft.com/office/drawing/2014/main" id="{C01971D0-F1FC-429B-A26E-6B7813FA8556}"/>
                </a:ext>
              </a:extLst>
            </p:cNvPr>
            <p:cNvSpPr txBox="1"/>
            <p:nvPr/>
          </p:nvSpPr>
          <p:spPr>
            <a:xfrm>
              <a:off x="11878220" y="4068631"/>
              <a:ext cx="251362" cy="369332"/>
            </a:xfrm>
            <a:prstGeom prst="rect">
              <a:avLst/>
            </a:prstGeom>
            <a:solidFill>
              <a:schemeClr val="bg1"/>
            </a:solidFill>
          </p:spPr>
          <p:txBody>
            <a:bodyPr wrap="square" rtlCol="0">
              <a:spAutoFit/>
            </a:bodyPr>
            <a:lstStyle/>
            <a:p>
              <a:r>
                <a:rPr lang="en-US" altLang="ko-KR" dirty="0">
                  <a:solidFill>
                    <a:srgbClr val="92D050"/>
                  </a:solidFill>
                </a:rPr>
                <a:t>d</a:t>
              </a:r>
              <a:endParaRPr lang="ko-KR" altLang="en-US" dirty="0">
                <a:solidFill>
                  <a:srgbClr val="92D050"/>
                </a:solidFill>
              </a:endParaRPr>
            </a:p>
          </p:txBody>
        </p:sp>
        <p:sp>
          <p:nvSpPr>
            <p:cNvPr id="86" name="TextBox 85">
              <a:extLst>
                <a:ext uri="{FF2B5EF4-FFF2-40B4-BE49-F238E27FC236}">
                  <a16:creationId xmlns:a16="http://schemas.microsoft.com/office/drawing/2014/main" id="{E5DE16A3-3CC4-4FA1-82A1-39B4B2F76ABD}"/>
                </a:ext>
              </a:extLst>
            </p:cNvPr>
            <p:cNvSpPr txBox="1"/>
            <p:nvPr/>
          </p:nvSpPr>
          <p:spPr>
            <a:xfrm>
              <a:off x="9996897" y="4015371"/>
              <a:ext cx="214508" cy="369332"/>
            </a:xfrm>
            <a:prstGeom prst="rect">
              <a:avLst/>
            </a:prstGeom>
            <a:solidFill>
              <a:schemeClr val="bg1"/>
            </a:solidFill>
          </p:spPr>
          <p:txBody>
            <a:bodyPr wrap="square" rtlCol="0">
              <a:spAutoFit/>
            </a:bodyPr>
            <a:lstStyle/>
            <a:p>
              <a:r>
                <a:rPr lang="en-US" altLang="ko-KR" dirty="0">
                  <a:solidFill>
                    <a:srgbClr val="0070C0"/>
                  </a:solidFill>
                </a:rPr>
                <a:t>f</a:t>
              </a:r>
              <a:endParaRPr lang="ko-KR" altLang="en-US" dirty="0">
                <a:solidFill>
                  <a:srgbClr val="0070C0"/>
                </a:solidFill>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11DC8A06-4ECE-4DD8-9BD0-DAF6409BDCC5}"/>
                    </a:ext>
                  </a:extLst>
                </p:cNvPr>
                <p:cNvSpPr txBox="1"/>
                <p:nvPr/>
              </p:nvSpPr>
              <p:spPr>
                <a:xfrm>
                  <a:off x="11030327" y="2863328"/>
                  <a:ext cx="21450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mtClean="0">
                            <a:solidFill>
                              <a:srgbClr val="FF0000"/>
                            </a:solidFill>
                            <a:latin typeface="Cambria Math" panose="02040503050406030204" pitchFamily="18" charset="0"/>
                            <a:ea typeface="나눔고딕"/>
                            <a:cs typeface="Times New Roman" panose="02020603050405020304" pitchFamily="18" charset="0"/>
                          </a:rPr>
                          <m:t>τ</m:t>
                        </m:r>
                      </m:oMath>
                    </m:oMathPara>
                  </a14:m>
                  <a:endParaRPr lang="ko-KR" altLang="en-US" dirty="0">
                    <a:solidFill>
                      <a:srgbClr val="FF0000"/>
                    </a:solidFill>
                  </a:endParaRPr>
                </a:p>
              </p:txBody>
            </p:sp>
          </mc:Choice>
          <mc:Fallback xmlns="">
            <p:sp>
              <p:nvSpPr>
                <p:cNvPr id="87" name="TextBox 86">
                  <a:extLst>
                    <a:ext uri="{FF2B5EF4-FFF2-40B4-BE49-F238E27FC236}">
                      <a16:creationId xmlns:a16="http://schemas.microsoft.com/office/drawing/2014/main" id="{11DC8A06-4ECE-4DD8-9BD0-DAF6409BDCC5}"/>
                    </a:ext>
                  </a:extLst>
                </p:cNvPr>
                <p:cNvSpPr txBox="1">
                  <a:spLocks noRot="1" noChangeAspect="1" noMove="1" noResize="1" noEditPoints="1" noAdjustHandles="1" noChangeArrowheads="1" noChangeShapeType="1" noTextEdit="1"/>
                </p:cNvSpPr>
                <p:nvPr/>
              </p:nvSpPr>
              <p:spPr>
                <a:xfrm>
                  <a:off x="11030327" y="2863328"/>
                  <a:ext cx="214508" cy="369332"/>
                </a:xfrm>
                <a:prstGeom prst="rect">
                  <a:avLst/>
                </a:prstGeom>
                <a:blipFill>
                  <a:blip r:embed="rId6"/>
                  <a:stretch>
                    <a:fillRect r="-22857"/>
                  </a:stretch>
                </a:blipFill>
              </p:spPr>
              <p:txBody>
                <a:bodyPr/>
                <a:lstStyle/>
                <a:p>
                  <a:r>
                    <a:rPr lang="ko-KR" altLang="en-US">
                      <a:noFill/>
                    </a:rPr>
                    <a:t> </a:t>
                  </a:r>
                </a:p>
              </p:txBody>
            </p:sp>
          </mc:Fallback>
        </mc:AlternateContent>
      </p:grpSp>
      <p:pic>
        <p:nvPicPr>
          <p:cNvPr id="38" name="그림 37"/>
          <p:cNvPicPr/>
          <p:nvPr/>
        </p:nvPicPr>
        <p:blipFill>
          <a:blip r:embed="rId7"/>
          <a:stretch>
            <a:fillRect/>
          </a:stretch>
        </p:blipFill>
        <p:spPr>
          <a:xfrm>
            <a:off x="508442" y="1984144"/>
            <a:ext cx="6200247" cy="3869438"/>
          </a:xfrm>
          <a:prstGeom prst="rect">
            <a:avLst/>
          </a:prstGeom>
        </p:spPr>
      </p:pic>
      <p:grpSp>
        <p:nvGrpSpPr>
          <p:cNvPr id="83" name="그룹 82">
            <a:extLst>
              <a:ext uri="{FF2B5EF4-FFF2-40B4-BE49-F238E27FC236}">
                <a16:creationId xmlns:a16="http://schemas.microsoft.com/office/drawing/2014/main" id="{51CE61D0-DAFF-4924-A3A9-7E4E51812844}"/>
              </a:ext>
            </a:extLst>
          </p:cNvPr>
          <p:cNvGrpSpPr/>
          <p:nvPr/>
        </p:nvGrpSpPr>
        <p:grpSpPr>
          <a:xfrm>
            <a:off x="1011640" y="1866351"/>
            <a:ext cx="8816626" cy="458587"/>
            <a:chOff x="3003599" y="2066461"/>
            <a:chExt cx="8816626" cy="458587"/>
          </a:xfrm>
        </p:grpSpPr>
        <mc:AlternateContent xmlns:mc="http://schemas.openxmlformats.org/markup-compatibility/2006" xmlns:a14="http://schemas.microsoft.com/office/drawing/2010/main">
          <mc:Choice Requires="a14">
            <p:sp>
              <p:nvSpPr>
                <p:cNvPr id="39" name="직사각형 38"/>
                <p:cNvSpPr/>
                <p:nvPr/>
              </p:nvSpPr>
              <p:spPr>
                <a:xfrm>
                  <a:off x="3003599" y="2066461"/>
                  <a:ext cx="7719527" cy="458587"/>
                </a:xfrm>
                <a:prstGeom prst="rect">
                  <a:avLst/>
                </a:prstGeom>
              </p:spPr>
              <p:txBody>
                <a:bodyPr wrap="square">
                  <a:spAutoFit/>
                </a:bodyPr>
                <a:lstStyle/>
                <a:p>
                  <a:pPr indent="127000" algn="just">
                    <a:lnSpc>
                      <a:spcPct val="130000"/>
                    </a:lnSpc>
                    <a:spcAft>
                      <a:spcPts val="1000"/>
                    </a:spcAft>
                  </a:pPr>
                  <a:r>
                    <a:rPr lang="en-US" altLang="ko-KR" dirty="0">
                      <a:solidFill>
                        <a:schemeClr val="tx1"/>
                      </a:solidFill>
                      <a:effectLst/>
                      <a:latin typeface="Arial" panose="020B0604020202020204" pitchFamily="34" charset="0"/>
                      <a:ea typeface="나눔고딕"/>
                      <a:cs typeface="Times New Roman" panose="02020603050405020304" pitchFamily="18" charset="0"/>
                    </a:rPr>
                    <a:t>moment: </a:t>
                  </a:r>
                  <a14:m>
                    <m:oMath xmlns:m="http://schemas.openxmlformats.org/officeDocument/2006/math">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τ</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smtClean="0">
                              <a:solidFill>
                                <a:schemeClr val="tx1"/>
                              </a:solidFill>
                              <a:effectLst/>
                              <a:latin typeface="Cambria Math" panose="02040503050406030204" pitchFamily="18" charset="0"/>
                              <a:ea typeface="나눔고딕"/>
                              <a:cs typeface="Times New Roman" panose="02020603050405020304" pitchFamily="18" charset="0"/>
                            </a:rPr>
                          </m:ctrlPr>
                        </m:sSubPr>
                        <m:e>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𝑑</m:t>
                          </m:r>
                        </m:e>
                        <m:sub>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𝑥</m:t>
                          </m:r>
                        </m:sub>
                      </m:sSub>
                      <m:r>
                        <a:rPr lang="en-US" altLang="ko-KR">
                          <a:solidFill>
                            <a:schemeClr val="tx1"/>
                          </a:solidFill>
                          <a:effectLst/>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g</m:t>
                          </m:r>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y</m:t>
                              </m:r>
                            </m:e>
                          </m:acc>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b="0" i="1" smtClean="0">
                              <a:latin typeface="Cambria Math" panose="02040503050406030204" pitchFamily="18" charset="0"/>
                              <a:ea typeface="나눔고딕"/>
                              <a:cs typeface="Times New Roman" panose="02020603050405020304" pitchFamily="18" charset="0"/>
                            </a:rPr>
                            <m:t>𝑦</m:t>
                          </m:r>
                        </m:sub>
                      </m:sSub>
                      <m:r>
                        <a:rPr lang="en-US" altLang="ko-KR">
                          <a:solidFill>
                            <a:schemeClr val="tx1"/>
                          </a:solidFill>
                          <a:effectLst/>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x</m:t>
                          </m:r>
                        </m:e>
                      </m:acc>
                      <m:r>
                        <a:rPr lang="en-US" altLang="ko-KR">
                          <a:solidFill>
                            <a:schemeClr val="tx1"/>
                          </a:solidFill>
                          <a:effectLst/>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𝑥</m:t>
                          </m:r>
                        </m:sub>
                      </m:sSub>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g</m:t>
                          </m:r>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y</m:t>
                              </m:r>
                            </m:e>
                          </m:acc>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b="0" i="1" smtClean="0">
                              <a:latin typeface="Cambria Math" panose="02040503050406030204" pitchFamily="18" charset="0"/>
                              <a:ea typeface="나눔고딕"/>
                              <a:cs typeface="Times New Roman" panose="02020603050405020304" pitchFamily="18" charset="0"/>
                            </a:rPr>
                            <m:t>𝑦</m:t>
                          </m:r>
                        </m:sub>
                      </m:sSub>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x</m:t>
                          </m:r>
                        </m:e>
                      </m:acc>
                      <m:r>
                        <a:rPr lang="en-US" altLang="ko-KR">
                          <a:solidFill>
                            <a:schemeClr val="tx1"/>
                          </a:solidFill>
                          <a:effectLst/>
                          <a:latin typeface="Cambria Math" panose="02040503050406030204" pitchFamily="18" charset="0"/>
                          <a:ea typeface="나눔고딕"/>
                          <a:cs typeface="Times New Roman" panose="02020603050405020304" pitchFamily="18" charset="0"/>
                        </a:rPr>
                        <m:t>)</m:t>
                      </m:r>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39" name="직사각형 38"/>
                <p:cNvSpPr>
                  <a:spLocks noRot="1" noChangeAspect="1" noMove="1" noResize="1" noEditPoints="1" noAdjustHandles="1" noChangeArrowheads="1" noChangeShapeType="1" noTextEdit="1"/>
                </p:cNvSpPr>
                <p:nvPr/>
              </p:nvSpPr>
              <p:spPr>
                <a:xfrm>
                  <a:off x="3003599" y="2066461"/>
                  <a:ext cx="7719527" cy="458587"/>
                </a:xfrm>
                <a:prstGeom prst="rect">
                  <a:avLst/>
                </a:prstGeom>
                <a:blipFill>
                  <a:blip r:embed="rId8"/>
                  <a:stretch>
                    <a:fillRect b="-16000"/>
                  </a:stretch>
                </a:blipFill>
              </p:spPr>
              <p:txBody>
                <a:bodyPr/>
                <a:lstStyle/>
                <a:p>
                  <a:r>
                    <a:rPr lang="ko-KR" altLang="en-US">
                      <a:noFill/>
                    </a:rPr>
                    <a:t> </a:t>
                  </a:r>
                </a:p>
              </p:txBody>
            </p:sp>
          </mc:Fallback>
        </mc:AlternateContent>
        <p:sp>
          <p:nvSpPr>
            <p:cNvPr id="50" name="직사각형 49">
              <a:extLst>
                <a:ext uri="{FF2B5EF4-FFF2-40B4-BE49-F238E27FC236}">
                  <a16:creationId xmlns:a16="http://schemas.microsoft.com/office/drawing/2014/main" id="{02AB5916-0902-4FC7-89FD-C9E271354D97}"/>
                </a:ext>
              </a:extLst>
            </p:cNvPr>
            <p:cNvSpPr/>
            <p:nvPr/>
          </p:nvSpPr>
          <p:spPr>
            <a:xfrm>
              <a:off x="9450922" y="2137162"/>
              <a:ext cx="2369303" cy="369332"/>
            </a:xfrm>
            <a:prstGeom prst="rect">
              <a:avLst/>
            </a:prstGeom>
            <a:solidFill>
              <a:schemeClr val="accent6">
                <a:lumMod val="40000"/>
                <a:lumOff val="60000"/>
              </a:schemeClr>
            </a:solidFill>
          </p:spPr>
          <p:txBody>
            <a:bodyPr wrap="none">
              <a:spAutoFit/>
            </a:bodyPr>
            <a:lstStyle/>
            <a:p>
              <a:r>
                <a:rPr lang="en-US" altLang="ko-KR" dirty="0">
                  <a:latin typeface="Calibri" panose="020F0502020204030204" pitchFamily="34" charset="0"/>
                  <a:sym typeface="Wingdings" panose="05000000000000000000" pitchFamily="2" charset="2"/>
                </a:rPr>
                <a:t>force acting on angle</a:t>
              </a:r>
            </a:p>
          </p:txBody>
        </p:sp>
      </p:grpSp>
      <p:sp>
        <p:nvSpPr>
          <p:cNvPr id="84" name="직사각형 83">
            <a:extLst>
              <a:ext uri="{FF2B5EF4-FFF2-40B4-BE49-F238E27FC236}">
                <a16:creationId xmlns:a16="http://schemas.microsoft.com/office/drawing/2014/main" id="{F6A9A632-846F-4659-9A9E-10B6423A86C7}"/>
              </a:ext>
            </a:extLst>
          </p:cNvPr>
          <p:cNvSpPr/>
          <p:nvPr/>
        </p:nvSpPr>
        <p:spPr>
          <a:xfrm>
            <a:off x="5949612" y="2586290"/>
            <a:ext cx="4082853" cy="830997"/>
          </a:xfrm>
          <a:prstGeom prst="rect">
            <a:avLst/>
          </a:prstGeom>
        </p:spPr>
        <p:txBody>
          <a:bodyPr wrap="square">
            <a:spAutoFit/>
          </a:bodyPr>
          <a:lstStyle/>
          <a:p>
            <a:r>
              <a:rPr lang="en-US" altLang="ko-KR" sz="2400" dirty="0">
                <a:solidFill>
                  <a:srgbClr val="000000"/>
                </a:solidFill>
                <a:latin typeface="Calibri" panose="020F0502020204030204" pitchFamily="34" charset="0"/>
              </a:rPr>
              <a:t>Moment is obtained by the law of the right hand.</a:t>
            </a:r>
            <a:endParaRPr lang="ko-KR" altLang="en-US" sz="2400" dirty="0">
              <a:latin typeface="Calibri" panose="020F0502020204030204" pitchFamily="34" charset="0"/>
            </a:endParaRPr>
          </a:p>
        </p:txBody>
      </p:sp>
      <p:sp>
        <p:nvSpPr>
          <p:cNvPr id="85" name="직사각형 84">
            <a:extLst>
              <a:ext uri="{FF2B5EF4-FFF2-40B4-BE49-F238E27FC236}">
                <a16:creationId xmlns:a16="http://schemas.microsoft.com/office/drawing/2014/main" id="{67DECE52-4714-416A-8556-7E4BD2559968}"/>
              </a:ext>
            </a:extLst>
          </p:cNvPr>
          <p:cNvSpPr/>
          <p:nvPr/>
        </p:nvSpPr>
        <p:spPr>
          <a:xfrm>
            <a:off x="1130821" y="544253"/>
            <a:ext cx="9637583" cy="1200329"/>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Divide the vector of the point touched the ground to center of mass into x and y axes. Then, multiply the normal force and the friction force respectively.</a:t>
            </a:r>
            <a:endParaRPr lang="ko-KR" altLang="en-US" sz="2400" dirty="0">
              <a:latin typeface="Calibri" panose="020F0502020204030204" pitchFamily="34" charset="0"/>
            </a:endParaRPr>
          </a:p>
        </p:txBody>
      </p:sp>
      <p:pic>
        <p:nvPicPr>
          <p:cNvPr id="71" name="Picture 2" descr="user 2019ì ëí ì´ë¯¸ì§ ê²ìê²°ê³¼">
            <a:extLst>
              <a:ext uri="{FF2B5EF4-FFF2-40B4-BE49-F238E27FC236}">
                <a16:creationId xmlns:a16="http://schemas.microsoft.com/office/drawing/2014/main" id="{74FE7A8A-55F4-41B5-BF82-78D9B4A37E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그룹 18">
            <a:extLst>
              <a:ext uri="{FF2B5EF4-FFF2-40B4-BE49-F238E27FC236}">
                <a16:creationId xmlns:a16="http://schemas.microsoft.com/office/drawing/2014/main" id="{C8158467-596F-4ED1-8187-732A35D73353}"/>
              </a:ext>
            </a:extLst>
          </p:cNvPr>
          <p:cNvGrpSpPr/>
          <p:nvPr/>
        </p:nvGrpSpPr>
        <p:grpSpPr>
          <a:xfrm>
            <a:off x="5952221" y="5310004"/>
            <a:ext cx="4341855" cy="1004655"/>
            <a:chOff x="5504047" y="5310004"/>
            <a:chExt cx="4619134" cy="1004655"/>
          </a:xfrm>
        </p:grpSpPr>
        <p:sp>
          <p:nvSpPr>
            <p:cNvPr id="20" name="직사각형 19">
              <a:extLst>
                <a:ext uri="{FF2B5EF4-FFF2-40B4-BE49-F238E27FC236}">
                  <a16:creationId xmlns:a16="http://schemas.microsoft.com/office/drawing/2014/main" id="{F64EF2BE-7323-4434-A013-B063ED75423E}"/>
                </a:ext>
              </a:extLst>
            </p:cNvPr>
            <p:cNvSpPr/>
            <p:nvPr/>
          </p:nvSpPr>
          <p:spPr>
            <a:xfrm>
              <a:off x="5504047" y="5375941"/>
              <a:ext cx="4488104" cy="923330"/>
            </a:xfrm>
            <a:prstGeom prst="rect">
              <a:avLst/>
            </a:prstGeom>
            <a:solidFill>
              <a:schemeClr val="accent1">
                <a:lumMod val="40000"/>
                <a:lumOff val="60000"/>
              </a:schemeClr>
            </a:solidFill>
          </p:spPr>
          <p:txBody>
            <a:bodyPr wrap="square">
              <a:spAutoFit/>
            </a:bodyPr>
            <a:lstStyle/>
            <a:p>
              <a:r>
                <a:rPr lang="en-US" altLang="ko-KR" dirty="0">
                  <a:latin typeface="Calibri" panose="020F0502020204030204" pitchFamily="34" charset="0"/>
                  <a:ea typeface="Arial" panose="020B0604020202020204" pitchFamily="34" charset="0"/>
                  <a:cs typeface="Times New Roman" panose="02020603050405020304" pitchFamily="18" charset="0"/>
                </a:rPr>
                <a:t>Total Force:</a:t>
              </a:r>
            </a:p>
            <a:p>
              <a:endParaRPr lang="en-US" altLang="ko-KR" dirty="0">
                <a:cs typeface="Times New Roman" panose="02020603050405020304" pitchFamily="18" charset="0"/>
              </a:endParaRPr>
            </a:p>
            <a:p>
              <a:endParaRPr lang="en-US" altLang="ko-KR"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3C09149-EC30-45C0-977F-8AAF5A1DD7F5}"/>
                    </a:ext>
                  </a:extLst>
                </p:cNvPr>
                <p:cNvSpPr txBox="1"/>
                <p:nvPr/>
              </p:nvSpPr>
              <p:spPr>
                <a:xfrm>
                  <a:off x="6969928" y="5729884"/>
                  <a:ext cx="3153253" cy="584775"/>
                </a:xfrm>
                <a:prstGeom prst="rect">
                  <a:avLst/>
                </a:prstGeom>
                <a:noFill/>
              </p:spPr>
              <p:txBody>
                <a:bodyPr wrap="square" rtlCol="0">
                  <a:spAutoFit/>
                </a:bodyPr>
                <a:lstStyle/>
                <a:p>
                  <a14:m>
                    <m:oMath xmlns:m="http://schemas.openxmlformats.org/officeDocument/2006/math">
                      <m:sSub>
                        <m:sSubPr>
                          <m:ctrlPr>
                            <a:rPr lang="ko-KR" altLang="ko-KR" i="1" smtClean="0">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𝜏</m:t>
                          </m:r>
                        </m:sub>
                      </m:sSub>
                    </m:oMath>
                  </a14:m>
                  <a:r>
                    <a:rPr lang="en-US" altLang="ko-KR" dirty="0"/>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r>
                        <a:rPr lang="en-US" altLang="ko-KR">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𝑥</m:t>
                          </m:r>
                        </m:sub>
                      </m:sSub>
                      <m:d>
                        <m:d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latin typeface="Cambria Math" panose="02040503050406030204" pitchFamily="18" charset="0"/>
                              <a:ea typeface="나눔고딕"/>
                              <a:cs typeface="Times New Roman" panose="02020603050405020304" pitchFamily="18" charset="0"/>
                            </a:rPr>
                            <m:t>g</m:t>
                          </m:r>
                          <m:r>
                            <a:rPr lang="en-US" altLang="ko-KR" i="1">
                              <a:latin typeface="Cambria Math" panose="02040503050406030204" pitchFamily="18" charset="0"/>
                              <a:ea typeface="나눔고딕"/>
                              <a:cs typeface="Times New Roman" panose="02020603050405020304" pitchFamily="18" charset="0"/>
                            </a:rPr>
                            <m:t>−</m:t>
                          </m:r>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y</m:t>
                              </m:r>
                            </m:e>
                          </m:acc>
                        </m:e>
                      </m:d>
                      <m:r>
                        <a:rPr lang="en-US" altLang="ko-KR" i="1">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𝑦</m:t>
                          </m:r>
                        </m:sub>
                      </m:sSub>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x</m:t>
                          </m:r>
                        </m:e>
                      </m:acc>
                      <m:r>
                        <a:rPr lang="en-US" altLang="ko-KR">
                          <a:latin typeface="Cambria Math" panose="02040503050406030204" pitchFamily="18" charset="0"/>
                          <a:ea typeface="나눔고딕"/>
                          <a:cs typeface="Times New Roman" panose="02020603050405020304" pitchFamily="18" charset="0"/>
                        </a:rPr>
                        <m:t>)</m:t>
                      </m:r>
                      <m:r>
                        <m:rPr>
                          <m:nor/>
                        </m:rPr>
                        <a:rPr lang="ko-KR" altLang="ko-KR" sz="3200" dirty="0">
                          <a:latin typeface="Arial" panose="020B0604020202020204" pitchFamily="34" charset="0"/>
                          <a:ea typeface="나눔고딕"/>
                          <a:cs typeface="Times New Roman" panose="02020603050405020304" pitchFamily="18" charset="0"/>
                        </a:rPr>
                        <m:t> </m:t>
                      </m:r>
                    </m:oMath>
                  </a14:m>
                  <a:endParaRPr lang="en-US" altLang="ko-KR" dirty="0"/>
                </a:p>
              </p:txBody>
            </p:sp>
          </mc:Choice>
          <mc:Fallback xmlns="">
            <p:sp>
              <p:nvSpPr>
                <p:cNvPr id="21" name="TextBox 20">
                  <a:extLst>
                    <a:ext uri="{FF2B5EF4-FFF2-40B4-BE49-F238E27FC236}">
                      <a16:creationId xmlns:a16="http://schemas.microsoft.com/office/drawing/2014/main" id="{B3C09149-EC30-45C0-977F-8AAF5A1DD7F5}"/>
                    </a:ext>
                  </a:extLst>
                </p:cNvPr>
                <p:cNvSpPr txBox="1">
                  <a:spLocks noRot="1" noChangeAspect="1" noMove="1" noResize="1" noEditPoints="1" noAdjustHandles="1" noChangeArrowheads="1" noChangeShapeType="1" noTextEdit="1"/>
                </p:cNvSpPr>
                <p:nvPr/>
              </p:nvSpPr>
              <p:spPr>
                <a:xfrm>
                  <a:off x="6969928" y="5729884"/>
                  <a:ext cx="3153253" cy="584775"/>
                </a:xfrm>
                <a:prstGeom prst="rect">
                  <a:avLst/>
                </a:prstGeom>
                <a:blipFill>
                  <a:blip r:embed="rId10"/>
                  <a:stretch>
                    <a:fillRect b="-8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직사각형 21">
                  <a:extLst>
                    <a:ext uri="{FF2B5EF4-FFF2-40B4-BE49-F238E27FC236}">
                      <a16:creationId xmlns:a16="http://schemas.microsoft.com/office/drawing/2014/main" id="{3DA654A0-09E2-4EC5-BBEE-B099443E2802}"/>
                    </a:ext>
                  </a:extLst>
                </p:cNvPr>
                <p:cNvSpPr/>
                <p:nvPr/>
              </p:nvSpPr>
              <p:spPr>
                <a:xfrm>
                  <a:off x="6944151" y="5310004"/>
                  <a:ext cx="3047999" cy="668260"/>
                </a:xfrm>
                <a:prstGeom prst="rect">
                  <a:avLst/>
                </a:prstGeom>
              </p:spPr>
              <p:txBody>
                <a:bodyPr wrap="square">
                  <a:spAutoFit/>
                </a:bodyPr>
                <a:lstStyle/>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oMath>
                  </a14:m>
                  <a:r>
                    <a:rPr lang="en-US" altLang="ko-KR" dirty="0"/>
                    <a:t>=</a:t>
                  </a:r>
                  <a:r>
                    <a:rPr lang="en-US" altLang="ko-KR" dirty="0">
                      <a:ea typeface="나눔고딕"/>
                      <a:cs typeface="Times New Roman" panose="02020603050405020304" pitchFamily="18" charset="0"/>
                    </a:rPr>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𝑥</m:t>
                          </m:r>
                        </m:e>
                      </m:acc>
                    </m:oMath>
                  </a14:m>
                  <a:endParaRPr lang="en-US" altLang="ko-KR" dirty="0">
                    <a:ea typeface="나눔고딕"/>
                    <a:cs typeface="Times New Roman" panose="02020603050405020304" pitchFamily="18" charset="0"/>
                  </a:endParaRPr>
                </a:p>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oMath>
                  </a14:m>
                  <a:r>
                    <a:rPr lang="en-US" altLang="ko-KR" dirty="0"/>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𝑦</m:t>
                          </m:r>
                        </m:e>
                      </m:acc>
                    </m:oMath>
                  </a14:m>
                  <a:endParaRPr lang="ko-KR" altLang="en-US" dirty="0"/>
                </a:p>
              </p:txBody>
            </p:sp>
          </mc:Choice>
          <mc:Fallback xmlns="">
            <p:sp>
              <p:nvSpPr>
                <p:cNvPr id="22" name="직사각형 21">
                  <a:extLst>
                    <a:ext uri="{FF2B5EF4-FFF2-40B4-BE49-F238E27FC236}">
                      <a16:creationId xmlns:a16="http://schemas.microsoft.com/office/drawing/2014/main" id="{3DA654A0-09E2-4EC5-BBEE-B099443E2802}"/>
                    </a:ext>
                  </a:extLst>
                </p:cNvPr>
                <p:cNvSpPr>
                  <a:spLocks noRot="1" noChangeAspect="1" noMove="1" noResize="1" noEditPoints="1" noAdjustHandles="1" noChangeArrowheads="1" noChangeShapeType="1" noTextEdit="1"/>
                </p:cNvSpPr>
                <p:nvPr/>
              </p:nvSpPr>
              <p:spPr>
                <a:xfrm>
                  <a:off x="6944151" y="5310004"/>
                  <a:ext cx="3047999" cy="668260"/>
                </a:xfrm>
                <a:prstGeom prst="rect">
                  <a:avLst/>
                </a:prstGeom>
                <a:blipFill>
                  <a:blip r:embed="rId11"/>
                  <a:stretch>
                    <a:fillRect t="-4545" b="-9091"/>
                  </a:stretch>
                </a:blipFill>
              </p:spPr>
              <p:txBody>
                <a:bodyPr/>
                <a:lstStyle/>
                <a:p>
                  <a:r>
                    <a:rPr lang="ko-KR" altLang="en-US">
                      <a:noFill/>
                    </a:rPr>
                    <a:t> </a:t>
                  </a:r>
                </a:p>
              </p:txBody>
            </p:sp>
          </mc:Fallback>
        </mc:AlternateContent>
      </p:grpSp>
      <p:pic>
        <p:nvPicPr>
          <p:cNvPr id="23" name="그림 22">
            <a:extLst>
              <a:ext uri="{FF2B5EF4-FFF2-40B4-BE49-F238E27FC236}">
                <a16:creationId xmlns:a16="http://schemas.microsoft.com/office/drawing/2014/main" id="{84E6CE76-3F13-4E68-B1E0-FC3139606F9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215140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직사각형 116"/>
          <p:cNvSpPr/>
          <p:nvPr/>
        </p:nvSpPr>
        <p:spPr>
          <a:xfrm>
            <a:off x="4062601" y="3965510"/>
            <a:ext cx="7112509" cy="316893"/>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p:cNvGrpSpPr/>
          <p:nvPr/>
        </p:nvGrpSpPr>
        <p:grpSpPr>
          <a:xfrm>
            <a:off x="374722" y="2144092"/>
            <a:ext cx="3227960" cy="4162203"/>
            <a:chOff x="5886027" y="1838446"/>
            <a:chExt cx="3227960" cy="4162203"/>
          </a:xfrm>
        </p:grpSpPr>
        <mc:AlternateContent xmlns:mc="http://schemas.openxmlformats.org/markup-compatibility/2006" xmlns:a14="http://schemas.microsoft.com/office/drawing/2010/main">
          <mc:Choice Requires="a14">
            <p:sp>
              <p:nvSpPr>
                <p:cNvPr id="4" name="TextBox 3"/>
                <p:cNvSpPr txBox="1"/>
                <p:nvPr/>
              </p:nvSpPr>
              <p:spPr>
                <a:xfrm>
                  <a:off x="8320872" y="265914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8320872" y="2659140"/>
                  <a:ext cx="539156" cy="330788"/>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516460" y="183844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516460" y="1838446"/>
                  <a:ext cx="539156" cy="330788"/>
                </a:xfrm>
                <a:prstGeom prst="rect">
                  <a:avLst/>
                </a:prstGeom>
                <a:blipFill rotWithShape="0">
                  <a:blip r:embed="rId4"/>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181206" y="5606911"/>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𝑵</m:t>
                            </m:r>
                          </m:e>
                          <m:sub>
                            <m:r>
                              <a:rPr lang="en-US" altLang="ko-KR" b="1" i="1" smtClean="0">
                                <a:latin typeface="Cambria Math" panose="02040503050406030204" pitchFamily="18" charset="0"/>
                              </a:rPr>
                              <m:t>𝒃</m:t>
                            </m:r>
                          </m:sub>
                        </m:sSub>
                      </m:oMath>
                    </m:oMathPara>
                  </a14:m>
                  <a:endParaRPr lang="ko-KR" altLang="en-US" b="1" dirty="0"/>
                </a:p>
              </p:txBody>
            </p:sp>
          </mc:Choice>
          <mc:Fallback xmlns="">
            <p:sp>
              <p:nvSpPr>
                <p:cNvPr id="6" name="TextBox 5"/>
                <p:cNvSpPr txBox="1">
                  <a:spLocks noRot="1" noChangeAspect="1" noMove="1" noResize="1" noEditPoints="1" noAdjustHandles="1" noChangeArrowheads="1" noChangeShapeType="1" noTextEdit="1"/>
                </p:cNvSpPr>
                <p:nvPr/>
              </p:nvSpPr>
              <p:spPr>
                <a:xfrm>
                  <a:off x="7181206" y="5606911"/>
                  <a:ext cx="539156" cy="369332"/>
                </a:xfrm>
                <a:prstGeom prst="rect">
                  <a:avLst/>
                </a:prstGeom>
                <a:blipFill rotWithShape="0">
                  <a:blip r:embed="rId5"/>
                  <a:stretch>
                    <a:fillRect b="-5000"/>
                  </a:stretch>
                </a:blipFill>
              </p:spPr>
              <p:txBody>
                <a:bodyPr/>
                <a:lstStyle/>
                <a:p>
                  <a:r>
                    <a:rPr lang="ko-KR" altLang="en-US">
                      <a:noFill/>
                    </a:rPr>
                    <a:t> </a:t>
                  </a:r>
                </a:p>
              </p:txBody>
            </p:sp>
          </mc:Fallback>
        </mc:AlternateContent>
        <p:grpSp>
          <p:nvGrpSpPr>
            <p:cNvPr id="7" name="그룹 6"/>
            <p:cNvGrpSpPr/>
            <p:nvPr/>
          </p:nvGrpSpPr>
          <p:grpSpPr>
            <a:xfrm>
              <a:off x="6194750" y="5023963"/>
              <a:ext cx="2665278" cy="180000"/>
              <a:chOff x="2895546" y="4962525"/>
              <a:chExt cx="4514904" cy="180000"/>
            </a:xfrm>
          </p:grpSpPr>
          <p:sp>
            <p:nvSpPr>
              <p:cNvPr id="37" name="직사각형 36"/>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8" name="직선 연결선 37"/>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직선 화살표 연결선 7"/>
            <p:cNvCxnSpPr/>
            <p:nvPr/>
          </p:nvCxnSpPr>
          <p:spPr>
            <a:xfrm>
              <a:off x="6340529" y="5023962"/>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flipV="1">
              <a:off x="6340529" y="4367183"/>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6715810" y="467605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715810" y="4676050"/>
                  <a:ext cx="539156" cy="330788"/>
                </a:xfrm>
                <a:prstGeom prst="rect">
                  <a:avLst/>
                </a:prstGeom>
                <a:blipFill rotWithShape="0">
                  <a:blip r:embed="rId6"/>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070951" y="403398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070951" y="4033984"/>
                  <a:ext cx="539156" cy="330788"/>
                </a:xfrm>
                <a:prstGeom prst="rect">
                  <a:avLst/>
                </a:prstGeom>
                <a:blipFill rotWithShape="0">
                  <a:blip r:embed="rId7"/>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886027" y="4689612"/>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5886027" y="4689612"/>
                  <a:ext cx="539156" cy="369332"/>
                </a:xfrm>
                <a:prstGeom prst="rect">
                  <a:avLst/>
                </a:prstGeom>
                <a:blipFill rotWithShape="0">
                  <a:blip r:embed="rId8"/>
                  <a:stretch>
                    <a:fillRect/>
                  </a:stretch>
                </a:blipFill>
              </p:spPr>
              <p:txBody>
                <a:bodyPr/>
                <a:lstStyle/>
                <a:p>
                  <a:r>
                    <a:rPr lang="ko-KR" altLang="en-US">
                      <a:noFill/>
                    </a:rPr>
                    <a:t> </a:t>
                  </a:r>
                </a:p>
              </p:txBody>
            </p:sp>
          </mc:Fallback>
        </mc:AlternateContent>
        <p:grpSp>
          <p:nvGrpSpPr>
            <p:cNvPr id="13" name="그룹 12"/>
            <p:cNvGrpSpPr/>
            <p:nvPr/>
          </p:nvGrpSpPr>
          <p:grpSpPr>
            <a:xfrm>
              <a:off x="7427734" y="2231974"/>
              <a:ext cx="1686253" cy="2871448"/>
              <a:chOff x="5536197" y="1164813"/>
              <a:chExt cx="1686253" cy="2871448"/>
            </a:xfrm>
          </p:grpSpPr>
          <p:cxnSp>
            <p:nvCxnSpPr>
              <p:cNvPr id="28" name="직선 연결선 27"/>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그룹 13"/>
            <p:cNvGrpSpPr/>
            <p:nvPr/>
          </p:nvGrpSpPr>
          <p:grpSpPr>
            <a:xfrm>
              <a:off x="7680902" y="2758592"/>
              <a:ext cx="240165" cy="240165"/>
              <a:chOff x="5886449" y="1917058"/>
              <a:chExt cx="720000" cy="720000"/>
            </a:xfrm>
          </p:grpSpPr>
          <p:sp>
            <p:nvSpPr>
              <p:cNvPr id="25" name="타원 24"/>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원형 25"/>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7" name="원형 26"/>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5" name="타원 14"/>
            <p:cNvSpPr/>
            <p:nvPr/>
          </p:nvSpPr>
          <p:spPr>
            <a:xfrm>
              <a:off x="7336460" y="4908116"/>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p:cNvSpPr/>
            <p:nvPr/>
          </p:nvSpPr>
          <p:spPr>
            <a:xfrm>
              <a:off x="8079636" y="489372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flipH="1">
              <a:off x="7215239" y="4315379"/>
              <a:ext cx="247031"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f</a:t>
              </a:r>
              <a:endParaRPr lang="ko-KR" altLang="en-US" b="1" i="1" dirty="0">
                <a:latin typeface="Cambria Math" panose="02040503050406030204" pitchFamily="18" charset="0"/>
              </a:endParaRPr>
            </a:p>
          </p:txBody>
        </p:sp>
        <p:sp>
          <p:nvSpPr>
            <p:cNvPr id="19" name="TextBox 18"/>
            <p:cNvSpPr txBox="1"/>
            <p:nvPr/>
          </p:nvSpPr>
          <p:spPr>
            <a:xfrm>
              <a:off x="6959802" y="3068633"/>
              <a:ext cx="731976"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-mg</a:t>
              </a:r>
              <a:endParaRPr lang="ko-KR" altLang="en-US" b="1"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0" name="TextBox 19"/>
                <p:cNvSpPr txBox="1"/>
                <p:nvPr/>
              </p:nvSpPr>
              <p:spPr>
                <a:xfrm>
                  <a:off x="7963894" y="5605091"/>
                  <a:ext cx="539156" cy="395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𝑵</m:t>
                            </m:r>
                          </m:e>
                          <m:sub>
                            <m:r>
                              <a:rPr lang="en-US" altLang="ko-KR" b="1" i="1" smtClean="0">
                                <a:latin typeface="Cambria Math" panose="02040503050406030204" pitchFamily="18" charset="0"/>
                              </a:rPr>
                              <m:t>𝒇</m:t>
                            </m:r>
                          </m:sub>
                        </m:sSub>
                      </m:oMath>
                    </m:oMathPara>
                  </a14:m>
                  <a:endParaRPr lang="ko-KR" altLang="en-US"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7963894" y="5605091"/>
                  <a:ext cx="539156" cy="395558"/>
                </a:xfrm>
                <a:prstGeom prst="rect">
                  <a:avLst/>
                </a:prstGeom>
                <a:blipFill rotWithShape="0">
                  <a:blip r:embed="rId9"/>
                  <a:stretch>
                    <a:fillRect b="-10938"/>
                  </a:stretch>
                </a:blipFill>
              </p:spPr>
              <p:txBody>
                <a:bodyPr/>
                <a:lstStyle/>
                <a:p>
                  <a:r>
                    <a:rPr lang="ko-KR" altLang="en-US">
                      <a:noFill/>
                    </a:rPr>
                    <a:t> </a:t>
                  </a:r>
                </a:p>
              </p:txBody>
            </p:sp>
          </mc:Fallback>
        </mc:AlternateContent>
        <p:sp>
          <p:nvSpPr>
            <p:cNvPr id="21" name="오른쪽 화살표 20"/>
            <p:cNvSpPr/>
            <p:nvPr/>
          </p:nvSpPr>
          <p:spPr>
            <a:xfrm rot="16200000">
              <a:off x="7221096" y="5290766"/>
              <a:ext cx="371475" cy="2571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a:p>
          </p:txBody>
        </p:sp>
        <p:sp>
          <p:nvSpPr>
            <p:cNvPr id="22" name="오른쪽 화살표 21"/>
            <p:cNvSpPr/>
            <p:nvPr/>
          </p:nvSpPr>
          <p:spPr>
            <a:xfrm rot="5400000">
              <a:off x="7451946" y="3175543"/>
              <a:ext cx="371475" cy="257175"/>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
          <p:nvSpPr>
            <p:cNvPr id="23" name="오른쪽 화살표 22"/>
            <p:cNvSpPr/>
            <p:nvPr/>
          </p:nvSpPr>
          <p:spPr>
            <a:xfrm rot="16200000">
              <a:off x="8035244" y="5296962"/>
              <a:ext cx="371475" cy="2571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a:p>
          </p:txBody>
        </p:sp>
        <p:sp>
          <p:nvSpPr>
            <p:cNvPr id="24" name="오른쪽 화살표 23"/>
            <p:cNvSpPr/>
            <p:nvPr/>
          </p:nvSpPr>
          <p:spPr>
            <a:xfrm>
              <a:off x="7292708" y="4605916"/>
              <a:ext cx="371475" cy="2571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grpSp>
      <p:sp>
        <p:nvSpPr>
          <p:cNvPr id="49" name="TextBox 48">
            <a:extLst>
              <a:ext uri="{FF2B5EF4-FFF2-40B4-BE49-F238E27FC236}">
                <a16:creationId xmlns:a16="http://schemas.microsoft.com/office/drawing/2014/main" id="{AFAEC0D8-C3CC-4A48-9D83-A96D1BAFF738}"/>
              </a:ext>
            </a:extLst>
          </p:cNvPr>
          <p:cNvSpPr txBox="1"/>
          <p:nvPr/>
        </p:nvSpPr>
        <p:spPr>
          <a:xfrm>
            <a:off x="1027651" y="1032070"/>
            <a:ext cx="2092852" cy="646331"/>
          </a:xfrm>
          <a:prstGeom prst="rect">
            <a:avLst/>
          </a:prstGeom>
          <a:noFill/>
        </p:spPr>
        <p:txBody>
          <a:bodyPr wrap="square" rtlCol="0">
            <a:spAutoFit/>
          </a:bodyPr>
          <a:lstStyle/>
          <a:p>
            <a:pPr algn="ctr"/>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(same foot)</a:t>
            </a:r>
            <a:endParaRPr lang="ko-KR" altLang="en-US" dirty="0">
              <a:latin typeface="Calibri" panose="020F0502020204030204" pitchFamily="34" charset="0"/>
            </a:endParaRPr>
          </a:p>
        </p:txBody>
      </p:sp>
      <p:sp>
        <p:nvSpPr>
          <p:cNvPr id="17" name="직사각형 16">
            <a:extLst>
              <a:ext uri="{FF2B5EF4-FFF2-40B4-BE49-F238E27FC236}">
                <a16:creationId xmlns:a16="http://schemas.microsoft.com/office/drawing/2014/main" id="{6679F6B7-421B-4AF1-8332-69F618C66769}"/>
              </a:ext>
            </a:extLst>
          </p:cNvPr>
          <p:cNvSpPr/>
          <p:nvPr/>
        </p:nvSpPr>
        <p:spPr>
          <a:xfrm>
            <a:off x="4008068" y="3021475"/>
            <a:ext cx="7451464" cy="1323439"/>
          </a:xfrm>
          <a:prstGeom prst="rect">
            <a:avLst/>
          </a:prstGeom>
        </p:spPr>
        <p:txBody>
          <a:bodyPr wrap="square">
            <a:spAutoFit/>
          </a:bodyPr>
          <a:lstStyle/>
          <a:p>
            <a:pPr algn="just"/>
            <a:r>
              <a:rPr lang="en-US" altLang="ko-KR" sz="2000" dirty="0">
                <a:solidFill>
                  <a:srgbClr val="000000"/>
                </a:solidFill>
                <a:latin typeface="Calibri" panose="020F0502020204030204" pitchFamily="34" charset="0"/>
              </a:rPr>
              <a:t>It is difficult to calculate  each normal force when two points of same foot touch ground. Because two points don’t have exact same normal force. Therefore, We used </a:t>
            </a:r>
            <a:r>
              <a:rPr lang="en-US" altLang="ko-KR" sz="2000" dirty="0" err="1">
                <a:solidFill>
                  <a:srgbClr val="000000"/>
                </a:solidFill>
                <a:latin typeface="Calibri" panose="020F0502020204030204" pitchFamily="34" charset="0"/>
              </a:rPr>
              <a:t>zmp</a:t>
            </a:r>
            <a:r>
              <a:rPr lang="en-US" altLang="ko-KR" sz="2000" dirty="0">
                <a:solidFill>
                  <a:srgbClr val="000000"/>
                </a:solidFill>
                <a:latin typeface="Calibri" panose="020F0502020204030204" pitchFamily="34" charset="0"/>
              </a:rPr>
              <a:t>(zero moment point).</a:t>
            </a:r>
          </a:p>
          <a:p>
            <a:pPr algn="just"/>
            <a:r>
              <a:rPr lang="en-US" altLang="ko-KR" sz="2000" dirty="0">
                <a:highlight>
                  <a:srgbClr val="66FF66"/>
                </a:highlight>
                <a:latin typeface="Calibri" panose="020F0502020204030204" pitchFamily="34" charset="0"/>
              </a:rPr>
              <a:t>If x- value of </a:t>
            </a:r>
            <a:r>
              <a:rPr lang="en-US" altLang="ko-KR" sz="2000" dirty="0" err="1">
                <a:highlight>
                  <a:srgbClr val="66FF66"/>
                </a:highlight>
                <a:latin typeface="Calibri" panose="020F0502020204030204" pitchFamily="34" charset="0"/>
              </a:rPr>
              <a:t>zmp</a:t>
            </a:r>
            <a:r>
              <a:rPr lang="en-US" altLang="ko-KR" sz="2000" dirty="0">
                <a:highlight>
                  <a:srgbClr val="66FF66"/>
                </a:highlight>
                <a:latin typeface="Calibri" panose="020F0502020204030204" pitchFamily="34" charset="0"/>
              </a:rPr>
              <a:t> is between the heel and the toe, </a:t>
            </a:r>
            <a:r>
              <a:rPr lang="en-US" altLang="ko-KR" sz="2000" dirty="0" err="1">
                <a:highlight>
                  <a:srgbClr val="66FF66"/>
                </a:highlight>
                <a:latin typeface="Calibri" panose="020F0502020204030204" pitchFamily="34" charset="0"/>
              </a:rPr>
              <a:t>zmp</a:t>
            </a:r>
            <a:r>
              <a:rPr lang="en-US" altLang="ko-KR" sz="2000" dirty="0">
                <a:highlight>
                  <a:srgbClr val="66FF66"/>
                </a:highlight>
                <a:latin typeface="Calibri" panose="020F0502020204030204" pitchFamily="34" charset="0"/>
              </a:rPr>
              <a:t> is satisfied.</a:t>
            </a:r>
            <a:endParaRPr lang="ko-KR" altLang="en-US" sz="2000" dirty="0">
              <a:highlight>
                <a:srgbClr val="66FF66"/>
              </a:highlight>
              <a:latin typeface="Calibri" panose="020F0502020204030204" pitchFamily="34" charset="0"/>
            </a:endParaRPr>
          </a:p>
        </p:txBody>
      </p:sp>
      <p:sp>
        <p:nvSpPr>
          <p:cNvPr id="99" name="TextBox 98">
            <a:extLst>
              <a:ext uri="{FF2B5EF4-FFF2-40B4-BE49-F238E27FC236}">
                <a16:creationId xmlns:a16="http://schemas.microsoft.com/office/drawing/2014/main" id="{F678978C-93BE-4C12-9EBD-A0DF84BE23CE}"/>
              </a:ext>
            </a:extLst>
          </p:cNvPr>
          <p:cNvSpPr txBox="1"/>
          <p:nvPr/>
        </p:nvSpPr>
        <p:spPr>
          <a:xfrm>
            <a:off x="4008068" y="677218"/>
            <a:ext cx="7364235" cy="830997"/>
          </a:xfrm>
          <a:prstGeom prst="rect">
            <a:avLst/>
          </a:prstGeom>
          <a:noFill/>
        </p:spPr>
        <p:txBody>
          <a:bodyPr wrap="square" rtlCol="0">
            <a:spAutoFit/>
          </a:bodyPr>
          <a:lstStyle/>
          <a:p>
            <a:pPr algn="just"/>
            <a:r>
              <a:rPr lang="en-US" altLang="ko-KR" sz="2400" dirty="0">
                <a:latin typeface="Calibri" panose="020F0502020204030204" pitchFamily="34" charset="0"/>
              </a:rPr>
              <a:t>Force acting on x-axis, y-axis are the same if 1 point touches or 2 points touch the ground.</a:t>
            </a:r>
            <a:endParaRPr lang="ko-KR" altLang="en-US" sz="2400" dirty="0">
              <a:latin typeface="Calibri" panose="020F0502020204030204" pitchFamily="34" charset="0"/>
            </a:endParaRPr>
          </a:p>
        </p:txBody>
      </p:sp>
      <p:pic>
        <p:nvPicPr>
          <p:cNvPr id="69" name="Picture 2" descr="user 2019ì ëí ì´ë¯¸ì§ ê²ìê²°ê³¼">
            <a:extLst>
              <a:ext uri="{FF2B5EF4-FFF2-40B4-BE49-F238E27FC236}">
                <a16:creationId xmlns:a16="http://schemas.microsoft.com/office/drawing/2014/main" id="{55CEA612-2A22-493F-85B5-F286012F4E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그룹 69">
            <a:extLst>
              <a:ext uri="{FF2B5EF4-FFF2-40B4-BE49-F238E27FC236}">
                <a16:creationId xmlns:a16="http://schemas.microsoft.com/office/drawing/2014/main" id="{A3A9AB03-3C44-4D8C-BE55-DB591970C055}"/>
              </a:ext>
            </a:extLst>
          </p:cNvPr>
          <p:cNvGrpSpPr/>
          <p:nvPr/>
        </p:nvGrpSpPr>
        <p:grpSpPr>
          <a:xfrm>
            <a:off x="3753005" y="1632455"/>
            <a:ext cx="7667142" cy="1360676"/>
            <a:chOff x="2002829" y="530964"/>
            <a:chExt cx="7667142" cy="1360676"/>
          </a:xfrm>
        </p:grpSpPr>
        <mc:AlternateContent xmlns:mc="http://schemas.openxmlformats.org/markup-compatibility/2006" xmlns:a14="http://schemas.microsoft.com/office/drawing/2010/main">
          <mc:Choice Requires="a14">
            <p:sp>
              <p:nvSpPr>
                <p:cNvPr id="71" name="직사각형 70">
                  <a:extLst>
                    <a:ext uri="{FF2B5EF4-FFF2-40B4-BE49-F238E27FC236}">
                      <a16:creationId xmlns:a16="http://schemas.microsoft.com/office/drawing/2014/main" id="{DCC233BA-E5BF-4FE7-B2CD-E6609762ECFB}"/>
                    </a:ext>
                  </a:extLst>
                </p:cNvPr>
                <p:cNvSpPr/>
                <p:nvPr/>
              </p:nvSpPr>
              <p:spPr>
                <a:xfrm>
                  <a:off x="3393709" y="1288975"/>
                  <a:ext cx="2412840" cy="602665"/>
                </a:xfrm>
                <a:prstGeom prst="rect">
                  <a:avLst/>
                </a:prstGeom>
              </p:spPr>
              <p:txBody>
                <a:bodyPr wrap="none">
                  <a:spAutoFit/>
                </a:bodyPr>
                <a:lstStyle/>
                <a:p>
                  <a:r>
                    <a:rPr lang="en-US" altLang="ko-KR" dirty="0">
                      <a:effectLst/>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r>
                        <a:rPr lang="en-US" altLang="ko-KR" b="0" i="1" smtClean="0">
                          <a:latin typeface="Cambria Math" panose="02040503050406030204" pitchFamily="18" charset="0"/>
                          <a:ea typeface="나눔고딕"/>
                          <a:cs typeface="Times New Roman" panose="02020603050405020304" pitchFamily="18" charset="0"/>
                        </a:rPr>
                        <m:t> </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나눔고딕"/>
                          <a:cs typeface="Times New Roman" panose="02020603050405020304" pitchFamily="18" charset="0"/>
                        </a:rPr>
                        <m:t>𝑎</m:t>
                      </m:r>
                      <m:r>
                        <a:rPr lang="en-US" altLang="ko-KR" b="0" i="1" smtClean="0">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나눔고딕"/>
                          <a:cs typeface="Times New Roman" panose="02020603050405020304" pitchFamily="18" charset="0"/>
                        </a:rPr>
                        <m:t>𝑅</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𝐺</m:t>
                          </m:r>
                        </m:e>
                      </m:acc>
                      <m:r>
                        <m:rPr>
                          <m:nor/>
                        </m:rPr>
                        <a:rPr lang="en-US" altLang="ko-KR" b="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i="1">
                          <a:latin typeface="Cambria Math" panose="02040503050406030204" pitchFamily="18" charset="0"/>
                          <a:ea typeface="Cambria Math" panose="02040503050406030204" pitchFamily="18" charset="0"/>
                          <a:cs typeface="Times New Roman" panose="02020603050405020304" pitchFamily="18" charset="0"/>
                        </a:rPr>
                        <m:t>(</m:t>
                      </m:r>
                      <m:m>
                        <m:mPr>
                          <m:mcs>
                            <m:mc>
                              <m:mcPr>
                                <m:count m:val="1"/>
                                <m:mcJc m:val="center"/>
                              </m:mcPr>
                            </m:mc>
                          </m:mcs>
                          <m:ctrlPr>
                            <a:rPr lang="ko-KR" altLang="ko-KR" i="1">
                              <a:latin typeface="Cambria Math" panose="02040503050406030204" pitchFamily="18" charset="0"/>
                              <a:ea typeface="Cambria Math" panose="02040503050406030204" pitchFamily="18" charset="0"/>
                            </a:rPr>
                          </m:ctrlPr>
                        </m:mPr>
                        <m:mr>
                          <m:e>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𝑥</m:t>
                                </m:r>
                              </m:e>
                            </m:acc>
                          </m:e>
                        </m:mr>
                        <m:mr>
                          <m:e>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𝑦</m:t>
                                </m:r>
                              </m:e>
                            </m:acc>
                          </m:e>
                        </m:mr>
                      </m:m>
                      <m:r>
                        <a:rPr lang="en-US" altLang="ko-KR"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ko-KR" altLang="en-US" i="1" dirty="0">
                    <a:latin typeface="Cambria Math" panose="02040503050406030204" pitchFamily="18" charset="0"/>
                  </a:endParaRPr>
                </a:p>
              </p:txBody>
            </p:sp>
          </mc:Choice>
          <mc:Fallback xmlns="">
            <p:sp>
              <p:nvSpPr>
                <p:cNvPr id="71" name="직사각형 70">
                  <a:extLst>
                    <a:ext uri="{FF2B5EF4-FFF2-40B4-BE49-F238E27FC236}">
                      <a16:creationId xmlns:a16="http://schemas.microsoft.com/office/drawing/2014/main" id="{DCC233BA-E5BF-4FE7-B2CD-E6609762ECFB}"/>
                    </a:ext>
                  </a:extLst>
                </p:cNvPr>
                <p:cNvSpPr>
                  <a:spLocks noRot="1" noChangeAspect="1" noMove="1" noResize="1" noEditPoints="1" noAdjustHandles="1" noChangeArrowheads="1" noChangeShapeType="1" noTextEdit="1"/>
                </p:cNvSpPr>
                <p:nvPr/>
              </p:nvSpPr>
              <p:spPr>
                <a:xfrm>
                  <a:off x="3393709" y="1288975"/>
                  <a:ext cx="2412840" cy="602665"/>
                </a:xfrm>
                <a:prstGeom prst="rect">
                  <a:avLst/>
                </a:prstGeom>
                <a:blipFill>
                  <a:blip r:embed="rId15"/>
                  <a:stretch>
                    <a:fillRect l="-2273"/>
                  </a:stretch>
                </a:blipFill>
              </p:spPr>
              <p:txBody>
                <a:bodyPr/>
                <a:lstStyle/>
                <a:p>
                  <a:r>
                    <a:rPr lang="ko-KR" altLang="en-US">
                      <a:noFill/>
                    </a:rPr>
                    <a:t> </a:t>
                  </a:r>
                </a:p>
              </p:txBody>
            </p:sp>
          </mc:Fallback>
        </mc:AlternateContent>
        <p:sp>
          <p:nvSpPr>
            <p:cNvPr id="72" name="타원 71">
              <a:extLst>
                <a:ext uri="{FF2B5EF4-FFF2-40B4-BE49-F238E27FC236}">
                  <a16:creationId xmlns:a16="http://schemas.microsoft.com/office/drawing/2014/main" id="{F40F1FD7-4E1A-433D-9C8F-BFD6A88987BB}"/>
                </a:ext>
              </a:extLst>
            </p:cNvPr>
            <p:cNvSpPr/>
            <p:nvPr/>
          </p:nvSpPr>
          <p:spPr>
            <a:xfrm>
              <a:off x="4808477" y="1334731"/>
              <a:ext cx="349517" cy="389475"/>
            </a:xfrm>
            <a:prstGeom prst="ellipse">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73" name="직사각형 72">
                  <a:extLst>
                    <a:ext uri="{FF2B5EF4-FFF2-40B4-BE49-F238E27FC236}">
                      <a16:creationId xmlns:a16="http://schemas.microsoft.com/office/drawing/2014/main" id="{06F01568-8884-4C00-AEDC-61CD52450F53}"/>
                    </a:ext>
                  </a:extLst>
                </p:cNvPr>
                <p:cNvSpPr/>
                <p:nvPr/>
              </p:nvSpPr>
              <p:spPr>
                <a:xfrm>
                  <a:off x="2002829" y="530964"/>
                  <a:ext cx="5346528" cy="1029641"/>
                </a:xfrm>
                <a:prstGeom prst="rect">
                  <a:avLst/>
                </a:prstGeom>
              </p:spPr>
              <p:txBody>
                <a:bodyPr wrap="none">
                  <a:spAutoFit/>
                </a:bodyPr>
                <a:lstStyle/>
                <a:p>
                  <a:pPr marL="304800" algn="just">
                    <a:lnSpc>
                      <a:spcPct val="130000"/>
                    </a:lnSpc>
                    <a:spcAft>
                      <a:spcPts val="1000"/>
                    </a:spcAft>
                  </a:pPr>
                  <a14:m>
                    <m:oMath xmlns:m="http://schemas.openxmlformats.org/officeDocument/2006/math">
                      <m:nary>
                        <m:naryPr>
                          <m:chr m:val="∑"/>
                          <m:limLoc m:val="undOvr"/>
                          <m:subHide m:val="on"/>
                          <m:supHide m:val="on"/>
                          <m:ctrlPr>
                            <a:rPr lang="ko-KR" altLang="ko-KR"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up/>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F</m:t>
                          </m:r>
                        </m:e>
                      </m:nary>
                    </m:oMath>
                  </a14:m>
                  <a:r>
                    <a:rPr lang="en-US" altLang="ko-KR" dirty="0">
                      <a:solidFill>
                        <a:schemeClr val="tx1"/>
                      </a:solidFill>
                      <a:effectLst/>
                      <a:latin typeface="Arial" panose="020B0604020202020204" pitchFamily="34" charset="0"/>
                      <a:ea typeface="나눔고딕"/>
                      <a:cs typeface="Times New Roman" panose="02020603050405020304" pitchFamily="18" charset="0"/>
                    </a:rPr>
                    <a:t> =</a:t>
                  </a:r>
                  <a14:m>
                    <m:oMath xmlns:m="http://schemas.openxmlformats.org/officeDocument/2006/math">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e>
                            </m:mr>
                            <m:mr>
                              <m:e>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e>
                            </m:mr>
                          </m:m>
                        </m:e>
                      </m:d>
                      <m:r>
                        <a:rPr lang="en-US" altLang="ko-KR" b="0" i="1" smtClean="0">
                          <a:latin typeface="Cambria Math" panose="020405030504060302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ea typeface="나눔고딕"/>
                                    <a:cs typeface="Times New Roman" panose="02020603050405020304" pitchFamily="18" charset="0"/>
                                  </a:rPr>
                                  <m:t>0</m:t>
                                </m:r>
                              </m:e>
                            </m:mr>
                            <m:mr>
                              <m:e>
                                <m:r>
                                  <a:rPr lang="en-US" altLang="ko-KR" i="1">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𝑚𝑔</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m:rPr>
                                    <m:brk m:alnAt="7"/>
                                  </m:rPr>
                                  <a:rPr lang="en-US" altLang="ko-KR" b="0" i="1" smtClean="0">
                                    <a:latin typeface="Cambria Math" panose="02040503050406030204" pitchFamily="18" charset="0"/>
                                  </a:rPr>
                                  <m:t>0</m:t>
                                </m:r>
                              </m:e>
                            </m:mr>
                            <m:mr>
                              <m:e>
                                <m:r>
                                  <a:rPr lang="en-US" altLang="ko-KR" b="0" i="1" smtClean="0">
                                    <a:latin typeface="Cambria Math" panose="02040503050406030204" pitchFamily="18" charset="0"/>
                                  </a:rPr>
                                  <m:t>𝑁</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m:rPr>
                                    <m:brk m:alnAt="7"/>
                                  </m:rPr>
                                  <a:rPr lang="en-US" altLang="ko-KR" b="0" i="1" smtClean="0">
                                    <a:latin typeface="Cambria Math" panose="02040503050406030204" pitchFamily="18" charset="0"/>
                                  </a:rPr>
                                  <m:t>𝑓</m:t>
                                </m:r>
                              </m:e>
                            </m:mr>
                            <m:mr>
                              <m:e>
                                <m:r>
                                  <a:rPr lang="en-US" altLang="ko-KR" b="0" i="1" smtClean="0">
                                    <a:latin typeface="Cambria Math" panose="02040503050406030204" pitchFamily="18" charset="0"/>
                                  </a:rPr>
                                  <m:t>0</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ea typeface="나눔고딕"/>
                                    <a:cs typeface="Times New Roman" panose="02020603050405020304" pitchFamily="18" charset="0"/>
                                  </a:rPr>
                                  <m:t>𝑓</m:t>
                                </m:r>
                              </m:e>
                            </m:mr>
                            <m:mr>
                              <m:e>
                                <m:r>
                                  <a:rPr lang="en-US" altLang="ko-KR" b="0" i="1" smtClean="0">
                                    <a:latin typeface="Cambria Math" panose="02040503050406030204" pitchFamily="18" charset="0"/>
                                  </a:rPr>
                                  <m:t>−</m:t>
                                </m:r>
                                <m:r>
                                  <a:rPr lang="en-US" altLang="ko-KR" b="0" i="1" smtClean="0">
                                    <a:latin typeface="Cambria Math" panose="02040503050406030204" pitchFamily="18" charset="0"/>
                                  </a:rPr>
                                  <m:t>𝑚𝑔</m:t>
                                </m:r>
                                <m:r>
                                  <a:rPr lang="en-US" altLang="ko-KR" b="0" i="1" smtClean="0">
                                    <a:latin typeface="Cambria Math" panose="02040503050406030204" pitchFamily="18" charset="0"/>
                                  </a:rPr>
                                  <m:t>+</m:t>
                                </m:r>
                                <m:r>
                                  <a:rPr lang="en-US" altLang="ko-KR" b="0" i="1" smtClean="0">
                                    <a:latin typeface="Cambria Math" panose="02040503050406030204" pitchFamily="18" charset="0"/>
                                  </a:rPr>
                                  <m:t>𝑁</m:t>
                                </m:r>
                              </m:e>
                            </m:mr>
                          </m:m>
                        </m:e>
                      </m:d>
                    </m:oMath>
                  </a14:m>
                  <a:endParaRPr lang="en-US"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73" name="직사각형 72">
                  <a:extLst>
                    <a:ext uri="{FF2B5EF4-FFF2-40B4-BE49-F238E27FC236}">
                      <a16:creationId xmlns:a16="http://schemas.microsoft.com/office/drawing/2014/main" id="{06F01568-8884-4C00-AEDC-61CD52450F53}"/>
                    </a:ext>
                  </a:extLst>
                </p:cNvPr>
                <p:cNvSpPr>
                  <a:spLocks noRot="1" noChangeAspect="1" noMove="1" noResize="1" noEditPoints="1" noAdjustHandles="1" noChangeArrowheads="1" noChangeShapeType="1" noTextEdit="1"/>
                </p:cNvSpPr>
                <p:nvPr/>
              </p:nvSpPr>
              <p:spPr>
                <a:xfrm>
                  <a:off x="2002829" y="530964"/>
                  <a:ext cx="5346528" cy="1029641"/>
                </a:xfrm>
                <a:prstGeom prst="rect">
                  <a:avLst/>
                </a:prstGeom>
                <a:blipFill>
                  <a:blip r:embed="rId16"/>
                  <a:stretch>
                    <a:fillRect/>
                  </a:stretch>
                </a:blipFill>
              </p:spPr>
              <p:txBody>
                <a:bodyPr/>
                <a:lstStyle/>
                <a:p>
                  <a:r>
                    <a:rPr lang="ko-KR" altLang="en-US">
                      <a:noFill/>
                    </a:rPr>
                    <a:t> </a:t>
                  </a:r>
                </a:p>
              </p:txBody>
            </p:sp>
          </mc:Fallback>
        </mc:AlternateContent>
        <p:sp>
          <p:nvSpPr>
            <p:cNvPr id="74" name="TextBox 73">
              <a:extLst>
                <a:ext uri="{FF2B5EF4-FFF2-40B4-BE49-F238E27FC236}">
                  <a16:creationId xmlns:a16="http://schemas.microsoft.com/office/drawing/2014/main" id="{68E4E25E-9CDA-47BC-BBB5-2B7ED4439946}"/>
                </a:ext>
              </a:extLst>
            </p:cNvPr>
            <p:cNvSpPr txBox="1"/>
            <p:nvPr/>
          </p:nvSpPr>
          <p:spPr>
            <a:xfrm>
              <a:off x="7298306" y="651117"/>
              <a:ext cx="2371665" cy="646331"/>
            </a:xfrm>
            <a:prstGeom prst="rect">
              <a:avLst/>
            </a:prstGeom>
            <a:solidFill>
              <a:schemeClr val="accent6">
                <a:lumMod val="40000"/>
                <a:lumOff val="60000"/>
              </a:schemeClr>
            </a:solidFill>
          </p:spPr>
          <p:txBody>
            <a:bodyPr wrap="square" rtlCol="0">
              <a:spAutoFit/>
            </a:bodyPr>
            <a:lstStyle/>
            <a:p>
              <a:r>
                <a:rPr lang="en-US" altLang="ko-KR" dirty="0">
                  <a:sym typeface="Wingdings" panose="05000000000000000000" pitchFamily="2" charset="2"/>
                </a:rPr>
                <a:t></a:t>
              </a:r>
              <a:r>
                <a:rPr lang="en-US" altLang="ko-KR" dirty="0">
                  <a:latin typeface="Calibri" panose="020F0502020204030204" pitchFamily="34" charset="0"/>
                  <a:sym typeface="Wingdings" panose="05000000000000000000" pitchFamily="2" charset="2"/>
                </a:rPr>
                <a:t>force acting on x-axis</a:t>
              </a:r>
            </a:p>
            <a:p>
              <a:r>
                <a:rPr lang="en-US" altLang="ko-KR" dirty="0">
                  <a:latin typeface="Calibri" panose="020F0502020204030204" pitchFamily="34" charset="0"/>
                  <a:sym typeface="Wingdings" panose="05000000000000000000" pitchFamily="2" charset="2"/>
                </a:rPr>
                <a:t>force acting on y-axis</a:t>
              </a:r>
              <a:endParaRPr lang="ko-KR" altLang="en-US" dirty="0">
                <a:latin typeface="Calibri" panose="020F0502020204030204" pitchFamily="34" charset="0"/>
              </a:endParaRPr>
            </a:p>
          </p:txBody>
        </p:sp>
        <p:grpSp>
          <p:nvGrpSpPr>
            <p:cNvPr id="75" name="그룹 74">
              <a:extLst>
                <a:ext uri="{FF2B5EF4-FFF2-40B4-BE49-F238E27FC236}">
                  <a16:creationId xmlns:a16="http://schemas.microsoft.com/office/drawing/2014/main" id="{6786FC50-C016-43FA-A1F2-30BE62752D4C}"/>
                </a:ext>
              </a:extLst>
            </p:cNvPr>
            <p:cNvGrpSpPr/>
            <p:nvPr/>
          </p:nvGrpSpPr>
          <p:grpSpPr>
            <a:xfrm>
              <a:off x="6107059" y="1342755"/>
              <a:ext cx="3562912" cy="391510"/>
              <a:chOff x="3809925" y="2076071"/>
              <a:chExt cx="3562912" cy="391510"/>
            </a:xfrm>
          </p:grpSpPr>
          <p:sp>
            <p:nvSpPr>
              <p:cNvPr id="77" name="직사각형 76">
                <a:extLst>
                  <a:ext uri="{FF2B5EF4-FFF2-40B4-BE49-F238E27FC236}">
                    <a16:creationId xmlns:a16="http://schemas.microsoft.com/office/drawing/2014/main" id="{FBF46ED1-CD69-491D-AAE2-B189AEE131EB}"/>
                  </a:ext>
                </a:extLst>
              </p:cNvPr>
              <p:cNvSpPr/>
              <p:nvPr/>
            </p:nvSpPr>
            <p:spPr>
              <a:xfrm>
                <a:off x="3875924" y="2076071"/>
                <a:ext cx="3496913" cy="39151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8" name="그룹 77">
                <a:extLst>
                  <a:ext uri="{FF2B5EF4-FFF2-40B4-BE49-F238E27FC236}">
                    <a16:creationId xmlns:a16="http://schemas.microsoft.com/office/drawing/2014/main" id="{C8081C1E-AD3B-4664-A9DC-F55902E2A0B5}"/>
                  </a:ext>
                </a:extLst>
              </p:cNvPr>
              <p:cNvGrpSpPr/>
              <p:nvPr/>
            </p:nvGrpSpPr>
            <p:grpSpPr>
              <a:xfrm>
                <a:off x="3809925" y="2076071"/>
                <a:ext cx="3556003" cy="381909"/>
                <a:chOff x="4498416" y="2076071"/>
                <a:chExt cx="3556003" cy="381909"/>
              </a:xfrm>
            </p:grpSpPr>
            <mc:AlternateContent xmlns:mc="http://schemas.openxmlformats.org/markup-compatibility/2006" xmlns:a14="http://schemas.microsoft.com/office/drawing/2010/main">
              <mc:Choice Requires="a14">
                <p:sp>
                  <p:nvSpPr>
                    <p:cNvPr id="79" name="직사각형 78">
                      <a:extLst>
                        <a:ext uri="{FF2B5EF4-FFF2-40B4-BE49-F238E27FC236}">
                          <a16:creationId xmlns:a16="http://schemas.microsoft.com/office/drawing/2014/main" id="{DF6BBAE4-CFE6-4794-A188-F9FAD2F3D018}"/>
                        </a:ext>
                      </a:extLst>
                    </p:cNvPr>
                    <p:cNvSpPr/>
                    <p:nvPr/>
                  </p:nvSpPr>
                  <p:spPr>
                    <a:xfrm>
                      <a:off x="6292847" y="2076071"/>
                      <a:ext cx="1761572" cy="369332"/>
                    </a:xfrm>
                    <a:prstGeom prst="rect">
                      <a:avLst/>
                    </a:prstGeom>
                  </p:spPr>
                  <p:txBody>
                    <a:bodyPr wrap="none">
                      <a:spAutoFit/>
                    </a:bodyPr>
                    <a:lstStyle/>
                    <a:p>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rgbClr val="002060"/>
                          </a:solidFill>
                          <a:latin typeface="Cambria Math" panose="02040503050406030204" pitchFamily="18" charset="0"/>
                          <a:ea typeface="Cambria Math" panose="02040503050406030204" pitchFamily="18" charset="0"/>
                        </a:rPr>
                        <a:t> G</a:t>
                      </a:r>
                      <a:r>
                        <a:rPr lang="en-US" altLang="ko-KR" sz="1200" b="1" i="1" dirty="0">
                          <a:solidFill>
                            <a:srgbClr val="002060"/>
                          </a:solidFill>
                          <a:latin typeface="Cambria Math" panose="02040503050406030204" pitchFamily="18" charset="0"/>
                          <a:ea typeface="Cambria Math" panose="02040503050406030204" pitchFamily="18" charset="0"/>
                        </a:rPr>
                        <a:t>b</a:t>
                      </a:r>
                      <a:r>
                        <a:rPr lang="en-US" altLang="ko-KR" b="1" i="1" dirty="0">
                          <a:latin typeface="Cambria Math" panose="02040503050406030204" pitchFamily="18" charset="0"/>
                          <a:ea typeface="Cambria Math" panose="02040503050406030204" pitchFamily="18" charset="0"/>
                        </a:rPr>
                        <a:t>+ 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dirty="0"/>
                    </a:p>
                  </p:txBody>
                </p:sp>
              </mc:Choice>
              <mc:Fallback xmlns="">
                <p:sp>
                  <p:nvSpPr>
                    <p:cNvPr id="46" name="직사각형 45">
                      <a:extLst>
                        <a:ext uri="{FF2B5EF4-FFF2-40B4-BE49-F238E27FC236}">
                          <a16:creationId xmlns:a16="http://schemas.microsoft.com/office/drawing/2014/main" id="{1C03BA64-475F-4878-A9C0-E153206F04D9}"/>
                        </a:ext>
                      </a:extLst>
                    </p:cNvPr>
                    <p:cNvSpPr>
                      <a:spLocks noRot="1" noChangeAspect="1" noMove="1" noResize="1" noEditPoints="1" noAdjustHandles="1" noChangeArrowheads="1" noChangeShapeType="1" noTextEdit="1"/>
                    </p:cNvSpPr>
                    <p:nvPr/>
                  </p:nvSpPr>
                  <p:spPr>
                    <a:xfrm>
                      <a:off x="6292847" y="2076071"/>
                      <a:ext cx="1761572" cy="369332"/>
                    </a:xfrm>
                    <a:prstGeom prst="rect">
                      <a:avLst/>
                    </a:prstGeom>
                    <a:blipFill>
                      <a:blip r:embed="rId17"/>
                      <a:stretch>
                        <a:fillRect t="-9836" r="-2768" b="-24590"/>
                      </a:stretch>
                    </a:blipFill>
                  </p:spPr>
                  <p:txBody>
                    <a:bodyPr/>
                    <a:lstStyle/>
                    <a:p>
                      <a:r>
                        <a:rPr lang="ko-KR" altLang="en-US">
                          <a:noFill/>
                        </a:rPr>
                        <a:t> </a:t>
                      </a:r>
                    </a:p>
                  </p:txBody>
                </p:sp>
              </mc:Fallback>
            </mc:AlternateContent>
            <p:sp>
              <p:nvSpPr>
                <p:cNvPr id="80" name="직사각형 79">
                  <a:extLst>
                    <a:ext uri="{FF2B5EF4-FFF2-40B4-BE49-F238E27FC236}">
                      <a16:creationId xmlns:a16="http://schemas.microsoft.com/office/drawing/2014/main" id="{0630C8CC-54FD-4A87-A94A-5C113C9F54B7}"/>
                    </a:ext>
                  </a:extLst>
                </p:cNvPr>
                <p:cNvSpPr/>
                <p:nvPr/>
              </p:nvSpPr>
              <p:spPr>
                <a:xfrm>
                  <a:off x="4498416" y="2088648"/>
                  <a:ext cx="1853008" cy="369332"/>
                </a:xfrm>
                <a:prstGeom prst="rect">
                  <a:avLst/>
                </a:prstGeom>
              </p:spPr>
              <p:txBody>
                <a:bodyPr wrap="none">
                  <a:spAutoFit/>
                </a:bodyPr>
                <a:lstStyle/>
                <a:p>
                  <a:r>
                    <a:rPr lang="en-US" altLang="ko-KR" dirty="0">
                      <a:solidFill>
                        <a:srgbClr val="000000"/>
                      </a:solidFill>
                      <a:latin typeface="Calibri" panose="020F0502020204030204" pitchFamily="34" charset="0"/>
                    </a:rPr>
                    <a:t>Twice differential </a:t>
                  </a:r>
                  <a:endParaRPr lang="ko-KR" altLang="en-US" dirty="0">
                    <a:latin typeface="Calibri" panose="020F0502020204030204" pitchFamily="34" charset="0"/>
                  </a:endParaRPr>
                </a:p>
              </p:txBody>
            </p:sp>
          </p:grpSp>
        </p:grpSp>
        <p:sp>
          <p:nvSpPr>
            <p:cNvPr id="76" name="화살표: U자형 75">
              <a:extLst>
                <a:ext uri="{FF2B5EF4-FFF2-40B4-BE49-F238E27FC236}">
                  <a16:creationId xmlns:a16="http://schemas.microsoft.com/office/drawing/2014/main" id="{B26F4BFE-30C1-4374-9328-B48A52EBE640}"/>
                </a:ext>
              </a:extLst>
            </p:cNvPr>
            <p:cNvSpPr/>
            <p:nvPr/>
          </p:nvSpPr>
          <p:spPr>
            <a:xfrm rot="10800000" flipH="1">
              <a:off x="4944588" y="1699165"/>
              <a:ext cx="2843944" cy="1641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pic>
        <p:nvPicPr>
          <p:cNvPr id="82" name="그림 81">
            <a:extLst>
              <a:ext uri="{FF2B5EF4-FFF2-40B4-BE49-F238E27FC236}">
                <a16:creationId xmlns:a16="http://schemas.microsoft.com/office/drawing/2014/main" id="{A1B87D1C-F88C-4D62-996C-6F0DDBA6EB38}"/>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9517088" y="68755"/>
            <a:ext cx="2598800" cy="338334"/>
          </a:xfrm>
          <a:prstGeom prst="rect">
            <a:avLst/>
          </a:prstGeom>
        </p:spPr>
      </p:pic>
      <p:grpSp>
        <p:nvGrpSpPr>
          <p:cNvPr id="43" name="그룹 42"/>
          <p:cNvGrpSpPr/>
          <p:nvPr/>
        </p:nvGrpSpPr>
        <p:grpSpPr>
          <a:xfrm>
            <a:off x="5043220" y="5485136"/>
            <a:ext cx="6762489" cy="1266891"/>
            <a:chOff x="5043220" y="5485136"/>
            <a:chExt cx="6762489" cy="1266891"/>
          </a:xfrm>
        </p:grpSpPr>
        <p:grpSp>
          <p:nvGrpSpPr>
            <p:cNvPr id="65" name="그룹 64">
              <a:extLst>
                <a:ext uri="{FF2B5EF4-FFF2-40B4-BE49-F238E27FC236}">
                  <a16:creationId xmlns:a16="http://schemas.microsoft.com/office/drawing/2014/main" id="{E2A009B6-F339-4627-823C-47F9582C2C4A}"/>
                </a:ext>
              </a:extLst>
            </p:cNvPr>
            <p:cNvGrpSpPr/>
            <p:nvPr/>
          </p:nvGrpSpPr>
          <p:grpSpPr>
            <a:xfrm>
              <a:off x="5043220" y="5485136"/>
              <a:ext cx="6762489" cy="1233610"/>
              <a:chOff x="5647826" y="5310002"/>
              <a:chExt cx="6762489" cy="1188738"/>
            </a:xfrm>
          </p:grpSpPr>
          <p:sp>
            <p:nvSpPr>
              <p:cNvPr id="66" name="직사각형 65">
                <a:extLst>
                  <a:ext uri="{FF2B5EF4-FFF2-40B4-BE49-F238E27FC236}">
                    <a16:creationId xmlns:a16="http://schemas.microsoft.com/office/drawing/2014/main" id="{E52218CA-C42E-44DB-A892-382E9AC26568}"/>
                  </a:ext>
                </a:extLst>
              </p:cNvPr>
              <p:cNvSpPr/>
              <p:nvPr/>
            </p:nvSpPr>
            <p:spPr>
              <a:xfrm>
                <a:off x="5647826" y="5342072"/>
                <a:ext cx="5897415" cy="1156668"/>
              </a:xfrm>
              <a:prstGeom prst="rect">
                <a:avLst/>
              </a:prstGeom>
              <a:solidFill>
                <a:schemeClr val="accent1">
                  <a:lumMod val="20000"/>
                  <a:lumOff val="80000"/>
                </a:schemeClr>
              </a:solidFill>
            </p:spPr>
            <p:txBody>
              <a:bodyPr wrap="square">
                <a:spAutoFit/>
              </a:bodyPr>
              <a:lstStyle/>
              <a:p>
                <a:r>
                  <a:rPr lang="en-US" altLang="ko-KR" dirty="0">
                    <a:latin typeface="Calibri" panose="020F0502020204030204" pitchFamily="34" charset="0"/>
                    <a:ea typeface="Arial" panose="020B0604020202020204" pitchFamily="34" charset="0"/>
                    <a:cs typeface="Times New Roman" panose="02020603050405020304" pitchFamily="18" charset="0"/>
                  </a:rPr>
                  <a:t>Total Force:</a:t>
                </a:r>
              </a:p>
              <a:p>
                <a:endParaRPr lang="en-US" altLang="ko-KR" dirty="0">
                  <a:cs typeface="Times New Roman" panose="02020603050405020304" pitchFamily="18" charset="0"/>
                </a:endParaRPr>
              </a:p>
              <a:p>
                <a:endParaRPr lang="en-US" altLang="ko-KR" dirty="0">
                  <a:cs typeface="Times New Roman" panose="02020603050405020304" pitchFamily="18" charset="0"/>
                </a:endParaRPr>
              </a:p>
              <a:p>
                <a:endParaRPr lang="en-US" altLang="ko-KR" dirty="0">
                  <a:cs typeface="Times New Roman" panose="02020603050405020304" pitchFamily="18" charset="0"/>
                </a:endParaRPr>
              </a:p>
            </p:txBody>
          </p:sp>
          <p:sp>
            <p:nvSpPr>
              <p:cNvPr id="67" name="TextBox 66">
                <a:extLst>
                  <a:ext uri="{FF2B5EF4-FFF2-40B4-BE49-F238E27FC236}">
                    <a16:creationId xmlns:a16="http://schemas.microsoft.com/office/drawing/2014/main" id="{BA69128C-B348-4B91-8913-7BB24B9B1151}"/>
                  </a:ext>
                </a:extLst>
              </p:cNvPr>
              <p:cNvSpPr txBox="1"/>
              <p:nvPr/>
            </p:nvSpPr>
            <p:spPr>
              <a:xfrm>
                <a:off x="7403334" y="5875177"/>
                <a:ext cx="5006981" cy="355898"/>
              </a:xfrm>
              <a:prstGeom prst="rect">
                <a:avLst/>
              </a:prstGeom>
              <a:noFill/>
            </p:spPr>
            <p:txBody>
              <a:bodyPr wrap="square" rtlCol="0">
                <a:spAutoFit/>
              </a:bodyPr>
              <a:lstStyle/>
              <a:p>
                <a:r>
                  <a:rPr lang="en-US" altLang="ko-KR" b="0" i="0" dirty="0">
                    <a:latin typeface="Cambria Math" panose="02040503050406030204" pitchFamily="18" charset="0"/>
                    <a:ea typeface="나눔고딕"/>
                    <a:cs typeface="Times New Roman" panose="02020603050405020304" pitchFamily="18" charset="0"/>
                  </a:rPr>
                  <a:t>0 (if </a:t>
                </a:r>
                <a:r>
                  <a:rPr lang="en-US" altLang="ko-KR" b="0" i="0" dirty="0" err="1">
                    <a:latin typeface="Cambria Math" panose="02040503050406030204" pitchFamily="18" charset="0"/>
                    <a:ea typeface="나눔고딕"/>
                    <a:cs typeface="Times New Roman" panose="02020603050405020304" pitchFamily="18" charset="0"/>
                  </a:rPr>
                  <a:t>zmp</a:t>
                </a:r>
                <a:r>
                  <a:rPr lang="en-US" altLang="ko-KR" dirty="0">
                    <a:latin typeface="Cambria Math" panose="02040503050406030204" pitchFamily="18" charset="0"/>
                    <a:ea typeface="나눔고딕"/>
                    <a:cs typeface="Times New Roman" panose="02020603050405020304" pitchFamily="18" charset="0"/>
                  </a:rPr>
                  <a:t> satisfied</a:t>
                </a:r>
                <a:r>
                  <a:rPr lang="en-US" altLang="ko-KR" b="0" i="0" dirty="0">
                    <a:latin typeface="Cambria Math" panose="02040503050406030204" pitchFamily="18" charset="0"/>
                    <a:ea typeface="나눔고딕"/>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8" name="직사각형 67">
                    <a:extLst>
                      <a:ext uri="{FF2B5EF4-FFF2-40B4-BE49-F238E27FC236}">
                        <a16:creationId xmlns:a16="http://schemas.microsoft.com/office/drawing/2014/main" id="{8DAD4612-0C58-4986-B1E8-D9800CE37889}"/>
                      </a:ext>
                    </a:extLst>
                  </p:cNvPr>
                  <p:cNvSpPr/>
                  <p:nvPr/>
                </p:nvSpPr>
                <p:spPr>
                  <a:xfrm>
                    <a:off x="6944151" y="5310002"/>
                    <a:ext cx="4444953" cy="857607"/>
                  </a:xfrm>
                  <a:prstGeom prst="rect">
                    <a:avLst/>
                  </a:prstGeom>
                </p:spPr>
                <p:txBody>
                  <a:bodyPr wrap="square">
                    <a:spAutoFit/>
                  </a:bodyPr>
                  <a:lstStyle/>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oMath>
                    </a14:m>
                    <a:r>
                      <a:rPr lang="en-US" altLang="ko-KR" dirty="0"/>
                      <a:t>=</a:t>
                    </a:r>
                    <a:r>
                      <a:rPr lang="en-US" altLang="ko-KR" dirty="0">
                        <a:ea typeface="나눔고딕"/>
                        <a:cs typeface="Times New Roman" panose="02020603050405020304" pitchFamily="18" charset="0"/>
                      </a:rPr>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𝑥</m:t>
                            </m:r>
                          </m:e>
                        </m:acc>
                      </m:oMath>
                    </a14:m>
                    <a:endParaRPr lang="en-US" altLang="ko-KR" dirty="0">
                      <a:ea typeface="나눔고딕"/>
                      <a:cs typeface="Times New Roman" panose="02020603050405020304" pitchFamily="18" charset="0"/>
                    </a:endParaRPr>
                  </a:p>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oMath>
                    </a14:m>
                    <a:r>
                      <a:rPr lang="en-US" altLang="ko-KR" dirty="0"/>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𝑦</m:t>
                            </m:r>
                          </m:e>
                        </m:acc>
                      </m:oMath>
                    </a14:m>
                    <a:endParaRPr lang="ko-KR" altLang="en-US" dirty="0"/>
                  </a:p>
                </p:txBody>
              </p:sp>
            </mc:Choice>
            <mc:Fallback xmlns="">
              <p:sp>
                <p:nvSpPr>
                  <p:cNvPr id="68" name="직사각형 67">
                    <a:extLst>
                      <a:ext uri="{FF2B5EF4-FFF2-40B4-BE49-F238E27FC236}">
                        <a16:creationId xmlns:a16="http://schemas.microsoft.com/office/drawing/2014/main" id="{8DAD4612-0C58-4986-B1E8-D9800CE37889}"/>
                      </a:ext>
                    </a:extLst>
                  </p:cNvPr>
                  <p:cNvSpPr>
                    <a:spLocks noRot="1" noChangeAspect="1" noMove="1" noResize="1" noEditPoints="1" noAdjustHandles="1" noChangeArrowheads="1" noChangeShapeType="1" noTextEdit="1"/>
                  </p:cNvSpPr>
                  <p:nvPr/>
                </p:nvSpPr>
                <p:spPr>
                  <a:xfrm>
                    <a:off x="6944151" y="5310004"/>
                    <a:ext cx="4444953" cy="857608"/>
                  </a:xfrm>
                  <a:prstGeom prst="rect">
                    <a:avLst/>
                  </a:prstGeom>
                  <a:blipFill>
                    <a:blip r:embed="rId13"/>
                    <a:stretch>
                      <a:fillRect t="-4110"/>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42" name="직사각형 41"/>
                <p:cNvSpPr/>
                <p:nvPr/>
              </p:nvSpPr>
              <p:spPr>
                <a:xfrm>
                  <a:off x="6572119" y="6167252"/>
                  <a:ext cx="460299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a:latin typeface="Cambria Math" panose="02040503050406030204" pitchFamily="18" charset="0"/>
                            <a:ea typeface="나눔고딕"/>
                            <a:cs typeface="Times New Roman" panose="02020603050405020304" pitchFamily="18" charset="0"/>
                          </a:rPr>
                          <m:t>  </m:t>
                        </m:r>
                        <m:r>
                          <a:rPr lang="en-US" altLang="ko-KR" i="1">
                            <a:latin typeface="Cambria Math" panose="02040503050406030204" pitchFamily="18" charset="0"/>
                            <a:ea typeface="나눔고딕"/>
                            <a:cs typeface="Times New Roman" panose="02020603050405020304" pitchFamily="18" charset="0"/>
                          </a:rPr>
                          <m:t>𝑚</m:t>
                        </m:r>
                        <m:r>
                          <a:rPr lang="en-US" altLang="ko-KR">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𝑥</m:t>
                            </m:r>
                          </m:sub>
                        </m:sSub>
                        <m:d>
                          <m:d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latin typeface="Cambria Math" panose="02040503050406030204" pitchFamily="18" charset="0"/>
                                <a:ea typeface="나눔고딕"/>
                                <a:cs typeface="Times New Roman" panose="02020603050405020304" pitchFamily="18" charset="0"/>
                              </a:rPr>
                              <m:t>g</m:t>
                            </m:r>
                            <m:r>
                              <a:rPr lang="en-US" altLang="ko-KR" i="1">
                                <a:latin typeface="Cambria Math" panose="02040503050406030204" pitchFamily="18" charset="0"/>
                                <a:ea typeface="나눔고딕"/>
                                <a:cs typeface="Times New Roman" panose="02020603050405020304" pitchFamily="18" charset="0"/>
                              </a:rPr>
                              <m:t>−</m:t>
                            </m:r>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y</m:t>
                                </m:r>
                              </m:e>
                            </m:acc>
                          </m:e>
                        </m:d>
                        <m:r>
                          <a:rPr lang="en-US" altLang="ko-KR" i="1">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𝑦</m:t>
                            </m:r>
                          </m:sub>
                        </m:sSub>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x</m:t>
                            </m:r>
                          </m:e>
                        </m:acc>
                        <m:r>
                          <a:rPr lang="en-US" altLang="ko-KR">
                            <a:latin typeface="Cambria Math" panose="02040503050406030204" pitchFamily="18" charset="0"/>
                            <a:ea typeface="나눔고딕"/>
                            <a:cs typeface="Times New Roman" panose="02020603050405020304" pitchFamily="18" charset="0"/>
                          </a:rPr>
                          <m:t>)(</m:t>
                        </m:r>
                        <m:r>
                          <m:rPr>
                            <m:sty m:val="p"/>
                          </m:rPr>
                          <a:rPr lang="en-US" altLang="ko-KR">
                            <a:latin typeface="Cambria Math" panose="02040503050406030204" pitchFamily="18" charset="0"/>
                            <a:ea typeface="나눔고딕"/>
                            <a:cs typeface="Times New Roman" panose="02020603050405020304" pitchFamily="18" charset="0"/>
                          </a:rPr>
                          <m:t>if</m:t>
                        </m:r>
                        <m:r>
                          <a:rPr lang="en-US" altLang="ko-KR">
                            <a:latin typeface="Cambria Math" panose="02040503050406030204" pitchFamily="18" charset="0"/>
                            <a:ea typeface="나눔고딕"/>
                            <a:cs typeface="Times New Roman" panose="02020603050405020304" pitchFamily="18" charset="0"/>
                          </a:rPr>
                          <m:t> </m:t>
                        </m:r>
                        <m:r>
                          <m:rPr>
                            <m:sty m:val="p"/>
                          </m:rPr>
                          <a:rPr lang="en-US" altLang="ko-KR">
                            <a:latin typeface="Cambria Math" panose="02040503050406030204" pitchFamily="18" charset="0"/>
                            <a:ea typeface="나눔고딕"/>
                            <a:cs typeface="Times New Roman" panose="02020603050405020304" pitchFamily="18" charset="0"/>
                          </a:rPr>
                          <m:t>zmp</m:t>
                        </m:r>
                        <m:r>
                          <a:rPr lang="en-US" altLang="ko-KR">
                            <a:latin typeface="Cambria Math" panose="02040503050406030204" pitchFamily="18" charset="0"/>
                            <a:ea typeface="나눔고딕"/>
                            <a:cs typeface="Times New Roman" panose="02020603050405020304" pitchFamily="18" charset="0"/>
                          </a:rPr>
                          <m:t> </m:t>
                        </m:r>
                        <m:r>
                          <m:rPr>
                            <m:sty m:val="p"/>
                          </m:rPr>
                          <a:rPr lang="en-US" altLang="ko-KR">
                            <a:latin typeface="Cambria Math" panose="02040503050406030204" pitchFamily="18" charset="0"/>
                            <a:ea typeface="나눔고딕"/>
                            <a:cs typeface="Times New Roman" panose="02020603050405020304" pitchFamily="18" charset="0"/>
                          </a:rPr>
                          <m:t>not</m:t>
                        </m:r>
                        <m:r>
                          <a:rPr lang="en-US" altLang="ko-KR">
                            <a:latin typeface="Cambria Math" panose="02040503050406030204" pitchFamily="18" charset="0"/>
                            <a:ea typeface="나눔고딕"/>
                            <a:cs typeface="Times New Roman" panose="02020603050405020304" pitchFamily="18" charset="0"/>
                          </a:rPr>
                          <m:t> </m:t>
                        </m:r>
                        <m:r>
                          <m:rPr>
                            <m:sty m:val="p"/>
                          </m:rPr>
                          <a:rPr lang="en-US" altLang="ko-KR">
                            <a:latin typeface="Cambria Math" panose="02040503050406030204" pitchFamily="18" charset="0"/>
                            <a:ea typeface="나눔고딕"/>
                            <a:cs typeface="Times New Roman" panose="02020603050405020304" pitchFamily="18" charset="0"/>
                          </a:rPr>
                          <m:t>satisfied</m:t>
                        </m:r>
                        <m:r>
                          <a:rPr lang="en-US" altLang="ko-KR">
                            <a:latin typeface="Cambria Math" panose="02040503050406030204" pitchFamily="18" charset="0"/>
                            <a:ea typeface="나눔고딕"/>
                            <a:cs typeface="Times New Roman" panose="02020603050405020304" pitchFamily="18" charset="0"/>
                          </a:rPr>
                          <m:t>)</m:t>
                        </m:r>
                        <m:r>
                          <m:rPr>
                            <m:nor/>
                          </m:rPr>
                          <a:rPr lang="ko-KR" altLang="ko-KR" sz="3200" dirty="0">
                            <a:latin typeface="Arial" panose="020B0604020202020204" pitchFamily="34" charset="0"/>
                            <a:ea typeface="나눔고딕"/>
                            <a:cs typeface="Times New Roman" panose="02020603050405020304" pitchFamily="18" charset="0"/>
                          </a:rPr>
                          <m:t> </m:t>
                        </m:r>
                      </m:oMath>
                    </m:oMathPara>
                  </a14:m>
                  <a:endParaRPr lang="ko-KR" altLang="en-US" dirty="0"/>
                </a:p>
              </p:txBody>
            </p:sp>
          </mc:Choice>
          <mc:Fallback xmlns="">
            <p:sp>
              <p:nvSpPr>
                <p:cNvPr id="42" name="직사각형 41"/>
                <p:cNvSpPr>
                  <a:spLocks noRot="1" noChangeAspect="1" noMove="1" noResize="1" noEditPoints="1" noAdjustHandles="1" noChangeArrowheads="1" noChangeShapeType="1" noTextEdit="1"/>
                </p:cNvSpPr>
                <p:nvPr/>
              </p:nvSpPr>
              <p:spPr>
                <a:xfrm>
                  <a:off x="6572119" y="6167252"/>
                  <a:ext cx="4602991" cy="584775"/>
                </a:xfrm>
                <a:prstGeom prst="rect">
                  <a:avLst/>
                </a:prstGeom>
                <a:blipFill rotWithShape="0">
                  <a:blip r:embed="rId1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E13A224-52A1-4ED2-AF7B-DD22A22ED297}"/>
                    </a:ext>
                  </a:extLst>
                </p:cNvPr>
                <p:cNvSpPr txBox="1"/>
                <p:nvPr/>
              </p:nvSpPr>
              <p:spPr>
                <a:xfrm>
                  <a:off x="6339545" y="6167252"/>
                  <a:ext cx="623031" cy="400110"/>
                </a:xfrm>
                <a:prstGeom prst="rect">
                  <a:avLst/>
                </a:prstGeom>
                <a:noFill/>
              </p:spPr>
              <p:txBody>
                <a:bodyPr wrap="square" rtlCol="0">
                  <a:spAutoFit/>
                </a:bodyPr>
                <a:lstStyle/>
                <a:p>
                  <a:pPr algn="just"/>
                  <a14:m>
                    <m:oMath xmlns:m="http://schemas.openxmlformats.org/officeDocument/2006/math">
                      <m:sSub>
                        <m:sSubPr>
                          <m:ctrlPr>
                            <a:rPr lang="ko-KR" altLang="ko-KR" sz="2000" i="1">
                              <a:latin typeface="Cambria Math" panose="02040503050406030204" pitchFamily="18" charset="0"/>
                              <a:ea typeface="Cambria Math" panose="02040503050406030204" pitchFamily="18" charset="0"/>
                            </a:rPr>
                          </m:ctrlPr>
                        </m:sSubPr>
                        <m:e>
                          <m:r>
                            <a:rPr lang="en-US" altLang="ko-KR" sz="2000" i="1">
                              <a:latin typeface="Cambria Math" panose="02040503050406030204" pitchFamily="18" charset="0"/>
                              <a:ea typeface="나눔고딕"/>
                              <a:cs typeface="Times New Roman" panose="02020603050405020304" pitchFamily="18" charset="0"/>
                            </a:rPr>
                            <m:t>𝐹</m:t>
                          </m:r>
                        </m:e>
                        <m:sub>
                          <m:r>
                            <a:rPr lang="en-US" altLang="ko-KR" sz="2000" i="1">
                              <a:latin typeface="Cambria Math" panose="02040503050406030204" pitchFamily="18" charset="0"/>
                              <a:ea typeface="나눔고딕"/>
                              <a:cs typeface="Times New Roman" panose="02020603050405020304" pitchFamily="18" charset="0"/>
                            </a:rPr>
                            <m:t>𝜏</m:t>
                          </m:r>
                        </m:sub>
                      </m:sSub>
                    </m:oMath>
                  </a14:m>
                  <a:r>
                    <a:rPr lang="en-US" altLang="ko-KR" sz="2000" dirty="0">
                      <a:latin typeface="Calibri" panose="020F0502020204030204" pitchFamily="34" charset="0"/>
                    </a:rPr>
                    <a:t>=</a:t>
                  </a:r>
                </a:p>
              </p:txBody>
            </p:sp>
          </mc:Choice>
          <mc:Fallback xmlns="">
            <p:sp>
              <p:nvSpPr>
                <p:cNvPr id="51" name="TextBox 50">
                  <a:extLst>
                    <a:ext uri="{FF2B5EF4-FFF2-40B4-BE49-F238E27FC236}">
                      <a16:creationId xmlns:a16="http://schemas.microsoft.com/office/drawing/2014/main" xmlns:a14="http://schemas.microsoft.com/office/drawing/2010/main" xmlns="" id="{3E13A224-52A1-4ED2-AF7B-DD22A22ED297}"/>
                    </a:ext>
                  </a:extLst>
                </p:cNvPr>
                <p:cNvSpPr txBox="1">
                  <a:spLocks noRot="1" noChangeAspect="1" noMove="1" noResize="1" noEditPoints="1" noAdjustHandles="1" noChangeArrowheads="1" noChangeShapeType="1" noTextEdit="1"/>
                </p:cNvSpPr>
                <p:nvPr/>
              </p:nvSpPr>
              <p:spPr>
                <a:xfrm>
                  <a:off x="6339545" y="6167252"/>
                  <a:ext cx="623031" cy="400110"/>
                </a:xfrm>
                <a:prstGeom prst="rect">
                  <a:avLst/>
                </a:prstGeom>
                <a:blipFill rotWithShape="0">
                  <a:blip r:embed="rId20"/>
                  <a:stretch>
                    <a:fillRect t="-9231" b="-27692"/>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3E13A224-52A1-4ED2-AF7B-DD22A22ED297}"/>
                  </a:ext>
                </a:extLst>
              </p:cNvPr>
              <p:cNvSpPr txBox="1"/>
              <p:nvPr/>
            </p:nvSpPr>
            <p:spPr>
              <a:xfrm>
                <a:off x="4008068" y="4271000"/>
                <a:ext cx="8183932" cy="1015663"/>
              </a:xfrm>
              <a:prstGeom prst="rect">
                <a:avLst/>
              </a:prstGeom>
              <a:noFill/>
            </p:spPr>
            <p:txBody>
              <a:bodyPr wrap="square" rtlCol="0">
                <a:spAutoFit/>
              </a:bodyPr>
              <a:lstStyle/>
              <a:p>
                <a:pPr algn="just"/>
                <a:r>
                  <a:rPr lang="en-US" altLang="ko-KR" sz="2000" dirty="0">
                    <a:latin typeface="Calibri" panose="020F0502020204030204" pitchFamily="34" charset="0"/>
                  </a:rPr>
                  <a:t>If </a:t>
                </a:r>
                <a:r>
                  <a:rPr lang="en-US" altLang="ko-KR" sz="2000" dirty="0" err="1">
                    <a:latin typeface="Calibri" panose="020F0502020204030204" pitchFamily="34" charset="0"/>
                  </a:rPr>
                  <a:t>zmp</a:t>
                </a:r>
                <a:r>
                  <a:rPr lang="en-US" altLang="ko-KR" sz="2000" dirty="0">
                    <a:latin typeface="Calibri" panose="020F0502020204030204" pitchFamily="34" charset="0"/>
                  </a:rPr>
                  <a:t> satisfied, robot’s moment(</a:t>
                </a:r>
                <a14:m>
                  <m:oMath xmlns:m="http://schemas.openxmlformats.org/officeDocument/2006/math">
                    <m:sSub>
                      <m:sSubPr>
                        <m:ctrlPr>
                          <a:rPr lang="ko-KR" altLang="ko-KR" sz="2000" i="1">
                            <a:latin typeface="Cambria Math" panose="02040503050406030204" pitchFamily="18" charset="0"/>
                            <a:ea typeface="Cambria Math" panose="02040503050406030204" pitchFamily="18" charset="0"/>
                          </a:rPr>
                        </m:ctrlPr>
                      </m:sSubPr>
                      <m:e>
                        <m:r>
                          <a:rPr lang="en-US" altLang="ko-KR" sz="2000" i="1">
                            <a:latin typeface="Cambria Math" panose="02040503050406030204" pitchFamily="18" charset="0"/>
                            <a:ea typeface="나눔고딕"/>
                            <a:cs typeface="Times New Roman" panose="02020603050405020304" pitchFamily="18" charset="0"/>
                          </a:rPr>
                          <m:t>𝐹</m:t>
                        </m:r>
                      </m:e>
                      <m:sub>
                        <m:r>
                          <a:rPr lang="en-US" altLang="ko-KR" sz="2000" i="1">
                            <a:latin typeface="Cambria Math" panose="02040503050406030204" pitchFamily="18" charset="0"/>
                            <a:ea typeface="나눔고딕"/>
                            <a:cs typeface="Times New Roman" panose="02020603050405020304" pitchFamily="18" charset="0"/>
                          </a:rPr>
                          <m:t>𝜏</m:t>
                        </m:r>
                      </m:sub>
                    </m:sSub>
                  </m:oMath>
                </a14:m>
                <a:r>
                  <a:rPr lang="en-US" altLang="ko-KR" sz="2000" dirty="0">
                    <a:latin typeface="Calibri" panose="020F0502020204030204" pitchFamily="34" charset="0"/>
                  </a:rPr>
                  <a:t>) is zero.(very stable situation)</a:t>
                </a:r>
              </a:p>
              <a:p>
                <a:pPr algn="just"/>
                <a:r>
                  <a:rPr lang="en-US" altLang="ko-KR" sz="2000" dirty="0">
                    <a:latin typeface="Calibri" panose="020F0502020204030204" pitchFamily="34" charset="0"/>
                  </a:rPr>
                  <a:t>If </a:t>
                </a:r>
                <a:r>
                  <a:rPr lang="en-US" altLang="ko-KR" sz="2000" dirty="0" err="1">
                    <a:latin typeface="Calibri" panose="020F0502020204030204" pitchFamily="34" charset="0"/>
                  </a:rPr>
                  <a:t>zmp</a:t>
                </a:r>
                <a:r>
                  <a:rPr lang="en-US" altLang="ko-KR" sz="2000" dirty="0">
                    <a:latin typeface="Calibri" panose="020F0502020204030204" pitchFamily="34" charset="0"/>
                  </a:rPr>
                  <a:t> not satisfied, assume that a center of foot point is only touched.</a:t>
                </a:r>
              </a:p>
              <a:p>
                <a:pPr algn="just"/>
                <a:r>
                  <a:rPr lang="en-US" altLang="ko-KR" sz="2000" dirty="0">
                    <a:latin typeface="Calibri" panose="020F0502020204030204" pitchFamily="34" charset="0"/>
                  </a:rPr>
                  <a:t>(1 point touched)</a:t>
                </a:r>
              </a:p>
            </p:txBody>
          </p:sp>
        </mc:Choice>
        <mc:Fallback xmlns="">
          <p:sp>
            <p:nvSpPr>
              <p:cNvPr id="116" name="TextBox 115">
                <a:extLst>
                  <a:ext uri="{FF2B5EF4-FFF2-40B4-BE49-F238E27FC236}">
                    <a16:creationId xmlns:a16="http://schemas.microsoft.com/office/drawing/2014/main" id="{3E13A224-52A1-4ED2-AF7B-DD22A22ED297}"/>
                  </a:ext>
                </a:extLst>
              </p:cNvPr>
              <p:cNvSpPr txBox="1">
                <a:spLocks noRot="1" noChangeAspect="1" noMove="1" noResize="1" noEditPoints="1" noAdjustHandles="1" noChangeArrowheads="1" noChangeShapeType="1" noTextEdit="1"/>
              </p:cNvSpPr>
              <p:nvPr/>
            </p:nvSpPr>
            <p:spPr>
              <a:xfrm>
                <a:off x="4008068" y="4271000"/>
                <a:ext cx="8183932" cy="1015663"/>
              </a:xfrm>
              <a:prstGeom prst="rect">
                <a:avLst/>
              </a:prstGeom>
              <a:blipFill>
                <a:blip r:embed="rId21"/>
                <a:stretch>
                  <a:fillRect l="-745" t="-3614" b="-10241"/>
                </a:stretch>
              </a:blipFill>
            </p:spPr>
            <p:txBody>
              <a:bodyPr/>
              <a:lstStyle/>
              <a:p>
                <a:r>
                  <a:rPr lang="ko-KR" altLang="en-US">
                    <a:noFill/>
                  </a:rPr>
                  <a:t> </a:t>
                </a:r>
              </a:p>
            </p:txBody>
          </p:sp>
        </mc:Fallback>
      </mc:AlternateContent>
      <p:grpSp>
        <p:nvGrpSpPr>
          <p:cNvPr id="45" name="그룹 44"/>
          <p:cNvGrpSpPr/>
          <p:nvPr/>
        </p:nvGrpSpPr>
        <p:grpSpPr>
          <a:xfrm>
            <a:off x="-932" y="-4961"/>
            <a:ext cx="12192000" cy="6858000"/>
            <a:chOff x="0" y="0"/>
            <a:chExt cx="12192000" cy="6858000"/>
          </a:xfrm>
        </p:grpSpPr>
        <p:grpSp>
          <p:nvGrpSpPr>
            <p:cNvPr id="242" name="그룹 241"/>
            <p:cNvGrpSpPr/>
            <p:nvPr/>
          </p:nvGrpSpPr>
          <p:grpSpPr>
            <a:xfrm>
              <a:off x="0" y="0"/>
              <a:ext cx="12192000" cy="6858000"/>
              <a:chOff x="0" y="0"/>
              <a:chExt cx="12192000" cy="6858000"/>
            </a:xfrm>
          </p:grpSpPr>
          <p:sp>
            <p:nvSpPr>
              <p:cNvPr id="243" name="직사각형 24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44" name="그룹 243"/>
              <p:cNvGrpSpPr/>
              <p:nvPr/>
            </p:nvGrpSpPr>
            <p:grpSpPr>
              <a:xfrm>
                <a:off x="374722" y="68755"/>
                <a:ext cx="11817278" cy="6683272"/>
                <a:chOff x="374722" y="68755"/>
                <a:chExt cx="11817278" cy="6683272"/>
              </a:xfrm>
            </p:grpSpPr>
            <p:sp>
              <p:nvSpPr>
                <p:cNvPr id="245" name="직사각형 244"/>
                <p:cNvSpPr/>
                <p:nvPr/>
              </p:nvSpPr>
              <p:spPr>
                <a:xfrm>
                  <a:off x="4062601" y="3965510"/>
                  <a:ext cx="7112509" cy="316893"/>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46" name="그룹 245"/>
                <p:cNvGrpSpPr/>
                <p:nvPr/>
              </p:nvGrpSpPr>
              <p:grpSpPr>
                <a:xfrm>
                  <a:off x="374722" y="2144092"/>
                  <a:ext cx="3227960" cy="4192946"/>
                  <a:chOff x="5886027" y="1838446"/>
                  <a:chExt cx="3227960" cy="4192946"/>
                </a:xfrm>
              </p:grpSpPr>
              <mc:AlternateContent xmlns:mc="http://schemas.openxmlformats.org/markup-compatibility/2006" xmlns:a14="http://schemas.microsoft.com/office/drawing/2010/main">
                <mc:Choice Requires="a14">
                  <p:sp>
                    <p:nvSpPr>
                      <p:cNvPr id="275" name="TextBox 274"/>
                      <p:cNvSpPr txBox="1"/>
                      <p:nvPr/>
                    </p:nvSpPr>
                    <p:spPr>
                      <a:xfrm>
                        <a:off x="8320872" y="265914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8320872" y="2659140"/>
                        <a:ext cx="539156" cy="330788"/>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6" name="TextBox 275"/>
                      <p:cNvSpPr txBox="1"/>
                      <p:nvPr/>
                    </p:nvSpPr>
                    <p:spPr>
                      <a:xfrm>
                        <a:off x="7516460" y="183844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516460" y="1838446"/>
                        <a:ext cx="539156" cy="330788"/>
                      </a:xfrm>
                      <a:prstGeom prst="rect">
                        <a:avLst/>
                      </a:prstGeom>
                      <a:blipFill rotWithShape="0">
                        <a:blip r:embed="rId4"/>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7" name="TextBox 276"/>
                      <p:cNvSpPr txBox="1"/>
                      <p:nvPr/>
                    </p:nvSpPr>
                    <p:spPr>
                      <a:xfrm>
                        <a:off x="7387622" y="5662060"/>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𝑵</m:t>
                              </m:r>
                            </m:oMath>
                          </m:oMathPara>
                        </a14:m>
                        <a:endParaRPr lang="ko-KR" altLang="en-US" b="1" dirty="0"/>
                      </a:p>
                    </p:txBody>
                  </p:sp>
                </mc:Choice>
                <mc:Fallback xmlns="">
                  <p:sp>
                    <p:nvSpPr>
                      <p:cNvPr id="277" name="TextBox 276"/>
                      <p:cNvSpPr txBox="1">
                        <a:spLocks noRot="1" noChangeAspect="1" noMove="1" noResize="1" noEditPoints="1" noAdjustHandles="1" noChangeArrowheads="1" noChangeShapeType="1" noTextEdit="1"/>
                      </p:cNvSpPr>
                      <p:nvPr/>
                    </p:nvSpPr>
                    <p:spPr>
                      <a:xfrm>
                        <a:off x="7387622" y="5662060"/>
                        <a:ext cx="539156" cy="369332"/>
                      </a:xfrm>
                      <a:prstGeom prst="rect">
                        <a:avLst/>
                      </a:prstGeom>
                      <a:blipFill rotWithShape="0">
                        <a:blip r:embed="rId22"/>
                        <a:stretch>
                          <a:fillRect/>
                        </a:stretch>
                      </a:blipFill>
                    </p:spPr>
                    <p:txBody>
                      <a:bodyPr/>
                      <a:lstStyle/>
                      <a:p>
                        <a:r>
                          <a:rPr lang="ko-KR" altLang="en-US">
                            <a:noFill/>
                          </a:rPr>
                          <a:t> </a:t>
                        </a:r>
                      </a:p>
                    </p:txBody>
                  </p:sp>
                </mc:Fallback>
              </mc:AlternateContent>
              <p:grpSp>
                <p:nvGrpSpPr>
                  <p:cNvPr id="278" name="그룹 277"/>
                  <p:cNvGrpSpPr/>
                  <p:nvPr/>
                </p:nvGrpSpPr>
                <p:grpSpPr>
                  <a:xfrm>
                    <a:off x="6194750" y="5023963"/>
                    <a:ext cx="2665278" cy="180000"/>
                    <a:chOff x="2895546" y="4962525"/>
                    <a:chExt cx="4514904" cy="180000"/>
                  </a:xfrm>
                </p:grpSpPr>
                <p:sp>
                  <p:nvSpPr>
                    <p:cNvPr id="303" name="직사각형 302"/>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04" name="직선 연결선 303"/>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9" name="직선 화살표 연결선 278"/>
                  <p:cNvCxnSpPr/>
                  <p:nvPr/>
                </p:nvCxnSpPr>
                <p:spPr>
                  <a:xfrm>
                    <a:off x="6340529" y="5023962"/>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80" name="직선 화살표 연결선 279"/>
                  <p:cNvCxnSpPr/>
                  <p:nvPr/>
                </p:nvCxnSpPr>
                <p:spPr>
                  <a:xfrm flipV="1">
                    <a:off x="6340529" y="4367183"/>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1" name="TextBox 280"/>
                      <p:cNvSpPr txBox="1"/>
                      <p:nvPr/>
                    </p:nvSpPr>
                    <p:spPr>
                      <a:xfrm>
                        <a:off x="6715810" y="467605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715810" y="4676050"/>
                        <a:ext cx="539156" cy="330788"/>
                      </a:xfrm>
                      <a:prstGeom prst="rect">
                        <a:avLst/>
                      </a:prstGeom>
                      <a:blipFill rotWithShape="0">
                        <a:blip r:embed="rId6"/>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2" name="TextBox 281"/>
                      <p:cNvSpPr txBox="1"/>
                      <p:nvPr/>
                    </p:nvSpPr>
                    <p:spPr>
                      <a:xfrm>
                        <a:off x="6070951" y="403398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070951" y="4033984"/>
                        <a:ext cx="539156" cy="330788"/>
                      </a:xfrm>
                      <a:prstGeom prst="rect">
                        <a:avLst/>
                      </a:prstGeom>
                      <a:blipFill rotWithShape="0">
                        <a:blip r:embed="rId7"/>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3" name="TextBox 282"/>
                      <p:cNvSpPr txBox="1"/>
                      <p:nvPr/>
                    </p:nvSpPr>
                    <p:spPr>
                      <a:xfrm>
                        <a:off x="5886027" y="4689612"/>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5886027" y="4689612"/>
                        <a:ext cx="539156" cy="369332"/>
                      </a:xfrm>
                      <a:prstGeom prst="rect">
                        <a:avLst/>
                      </a:prstGeom>
                      <a:blipFill rotWithShape="0">
                        <a:blip r:embed="rId8"/>
                        <a:stretch>
                          <a:fillRect/>
                        </a:stretch>
                      </a:blipFill>
                    </p:spPr>
                    <p:txBody>
                      <a:bodyPr/>
                      <a:lstStyle/>
                      <a:p>
                        <a:r>
                          <a:rPr lang="ko-KR" altLang="en-US">
                            <a:noFill/>
                          </a:rPr>
                          <a:t> </a:t>
                        </a:r>
                      </a:p>
                    </p:txBody>
                  </p:sp>
                </mc:Fallback>
              </mc:AlternateContent>
              <p:grpSp>
                <p:nvGrpSpPr>
                  <p:cNvPr id="284" name="그룹 283"/>
                  <p:cNvGrpSpPr/>
                  <p:nvPr/>
                </p:nvGrpSpPr>
                <p:grpSpPr>
                  <a:xfrm>
                    <a:off x="7427734" y="2231974"/>
                    <a:ext cx="1686253" cy="2871448"/>
                    <a:chOff x="5536197" y="1164813"/>
                    <a:chExt cx="1686253" cy="2871448"/>
                  </a:xfrm>
                </p:grpSpPr>
                <p:cxnSp>
                  <p:nvCxnSpPr>
                    <p:cNvPr id="294" name="직선 연결선 293"/>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직선 연결선 294"/>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6" name="직선 연결선 295"/>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직선 화살표 연결선 296"/>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직선 화살표 연결선 297"/>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직선 연결선 298"/>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직선 연결선 299"/>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직선 연결선 300"/>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직선 연결선 301"/>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5" name="그룹 284"/>
                  <p:cNvGrpSpPr/>
                  <p:nvPr/>
                </p:nvGrpSpPr>
                <p:grpSpPr>
                  <a:xfrm>
                    <a:off x="7680902" y="2758592"/>
                    <a:ext cx="240165" cy="240165"/>
                    <a:chOff x="5886449" y="1917058"/>
                    <a:chExt cx="720000" cy="720000"/>
                  </a:xfrm>
                </p:grpSpPr>
                <p:sp>
                  <p:nvSpPr>
                    <p:cNvPr id="291" name="타원 290"/>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2" name="원형 291"/>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93" name="원형 292"/>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286" name="TextBox 285"/>
                  <p:cNvSpPr txBox="1"/>
                  <p:nvPr/>
                </p:nvSpPr>
                <p:spPr>
                  <a:xfrm flipH="1">
                    <a:off x="7215239" y="4315379"/>
                    <a:ext cx="247031"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f</a:t>
                    </a:r>
                    <a:endParaRPr lang="ko-KR" altLang="en-US" b="1" i="1" dirty="0">
                      <a:latin typeface="Cambria Math" panose="02040503050406030204" pitchFamily="18" charset="0"/>
                    </a:endParaRPr>
                  </a:p>
                </p:txBody>
              </p:sp>
              <p:sp>
                <p:nvSpPr>
                  <p:cNvPr id="287" name="TextBox 286"/>
                  <p:cNvSpPr txBox="1"/>
                  <p:nvPr/>
                </p:nvSpPr>
                <p:spPr>
                  <a:xfrm>
                    <a:off x="6959802" y="3068633"/>
                    <a:ext cx="731976"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-mg</a:t>
                    </a:r>
                    <a:endParaRPr lang="ko-KR" altLang="en-US" b="1" i="1" dirty="0">
                      <a:latin typeface="Cambria Math" panose="02040503050406030204" pitchFamily="18" charset="0"/>
                    </a:endParaRPr>
                  </a:p>
                </p:txBody>
              </p:sp>
              <p:sp>
                <p:nvSpPr>
                  <p:cNvPr id="288" name="오른쪽 화살표 287"/>
                  <p:cNvSpPr/>
                  <p:nvPr/>
                </p:nvSpPr>
                <p:spPr>
                  <a:xfrm rot="16200000">
                    <a:off x="7471080" y="5292546"/>
                    <a:ext cx="371475" cy="2571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a:p>
                </p:txBody>
              </p:sp>
              <p:sp>
                <p:nvSpPr>
                  <p:cNvPr id="289" name="오른쪽 화살표 288"/>
                  <p:cNvSpPr/>
                  <p:nvPr/>
                </p:nvSpPr>
                <p:spPr>
                  <a:xfrm rot="5400000">
                    <a:off x="7451946" y="3175543"/>
                    <a:ext cx="371475" cy="257175"/>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
                <p:nvSpPr>
                  <p:cNvPr id="290" name="오른쪽 화살표 289"/>
                  <p:cNvSpPr/>
                  <p:nvPr/>
                </p:nvSpPr>
                <p:spPr>
                  <a:xfrm>
                    <a:off x="7292708" y="4605916"/>
                    <a:ext cx="371475" cy="2571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grpSp>
            <p:sp>
              <p:nvSpPr>
                <p:cNvPr id="247" name="TextBox 246">
                  <a:extLst>
                    <a:ext uri="{FF2B5EF4-FFF2-40B4-BE49-F238E27FC236}">
                      <a16:creationId xmlns:a16="http://schemas.microsoft.com/office/drawing/2014/main" id="{AFAEC0D8-C3CC-4A48-9D83-A96D1BAFF738}"/>
                    </a:ext>
                  </a:extLst>
                </p:cNvPr>
                <p:cNvSpPr txBox="1"/>
                <p:nvPr/>
              </p:nvSpPr>
              <p:spPr>
                <a:xfrm>
                  <a:off x="1027651" y="1032070"/>
                  <a:ext cx="2092852" cy="646331"/>
                </a:xfrm>
                <a:prstGeom prst="rect">
                  <a:avLst/>
                </a:prstGeom>
                <a:noFill/>
              </p:spPr>
              <p:txBody>
                <a:bodyPr wrap="square" rtlCol="0">
                  <a:spAutoFit/>
                </a:bodyPr>
                <a:lstStyle/>
                <a:p>
                  <a:pPr algn="ctr"/>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(same foot)</a:t>
                  </a:r>
                  <a:endParaRPr lang="ko-KR" altLang="en-US" dirty="0">
                    <a:latin typeface="Calibri" panose="020F0502020204030204" pitchFamily="34" charset="0"/>
                  </a:endParaRPr>
                </a:p>
              </p:txBody>
            </p:sp>
            <p:sp>
              <p:nvSpPr>
                <p:cNvPr id="248" name="직사각형 247">
                  <a:extLst>
                    <a:ext uri="{FF2B5EF4-FFF2-40B4-BE49-F238E27FC236}">
                      <a16:creationId xmlns:a16="http://schemas.microsoft.com/office/drawing/2014/main" id="{6679F6B7-421B-4AF1-8332-69F618C66769}"/>
                    </a:ext>
                  </a:extLst>
                </p:cNvPr>
                <p:cNvSpPr/>
                <p:nvPr/>
              </p:nvSpPr>
              <p:spPr>
                <a:xfrm>
                  <a:off x="4008068" y="3021475"/>
                  <a:ext cx="7451464" cy="1323439"/>
                </a:xfrm>
                <a:prstGeom prst="rect">
                  <a:avLst/>
                </a:prstGeom>
              </p:spPr>
              <p:txBody>
                <a:bodyPr wrap="square">
                  <a:spAutoFit/>
                </a:bodyPr>
                <a:lstStyle/>
                <a:p>
                  <a:pPr algn="just"/>
                  <a:r>
                    <a:rPr lang="en-US" altLang="ko-KR" sz="2000" dirty="0">
                      <a:solidFill>
                        <a:srgbClr val="000000"/>
                      </a:solidFill>
                      <a:latin typeface="Calibri" panose="020F0502020204030204" pitchFamily="34" charset="0"/>
                    </a:rPr>
                    <a:t>It is difficult to calculate  each normal force when two points of same foot touch ground. Because two points don’t have exact same normal force. Therefore, We used </a:t>
                  </a:r>
                  <a:r>
                    <a:rPr lang="en-US" altLang="ko-KR" sz="2000" dirty="0" err="1">
                      <a:solidFill>
                        <a:srgbClr val="000000"/>
                      </a:solidFill>
                      <a:latin typeface="Calibri" panose="020F0502020204030204" pitchFamily="34" charset="0"/>
                    </a:rPr>
                    <a:t>zmp</a:t>
                  </a:r>
                  <a:r>
                    <a:rPr lang="en-US" altLang="ko-KR" sz="2000" dirty="0">
                      <a:solidFill>
                        <a:srgbClr val="000000"/>
                      </a:solidFill>
                      <a:latin typeface="Calibri" panose="020F0502020204030204" pitchFamily="34" charset="0"/>
                    </a:rPr>
                    <a:t>(zero moment point).</a:t>
                  </a:r>
                </a:p>
                <a:p>
                  <a:pPr algn="just"/>
                  <a:r>
                    <a:rPr lang="en-US" altLang="ko-KR" sz="2000" dirty="0">
                      <a:latin typeface="Calibri" panose="020F0502020204030204" pitchFamily="34" charset="0"/>
                    </a:rPr>
                    <a:t>If x- value of </a:t>
                  </a:r>
                  <a:r>
                    <a:rPr lang="en-US" altLang="ko-KR" sz="2000" dirty="0" err="1">
                      <a:latin typeface="Calibri" panose="020F0502020204030204" pitchFamily="34" charset="0"/>
                    </a:rPr>
                    <a:t>zmp</a:t>
                  </a:r>
                  <a:r>
                    <a:rPr lang="en-US" altLang="ko-KR" sz="2000" dirty="0">
                      <a:latin typeface="Calibri" panose="020F0502020204030204" pitchFamily="34" charset="0"/>
                    </a:rPr>
                    <a:t> is between the heel and the toe, </a:t>
                  </a:r>
                  <a:r>
                    <a:rPr lang="en-US" altLang="ko-KR" sz="2000" dirty="0" err="1">
                      <a:latin typeface="Calibri" panose="020F0502020204030204" pitchFamily="34" charset="0"/>
                    </a:rPr>
                    <a:t>zmp</a:t>
                  </a:r>
                  <a:r>
                    <a:rPr lang="en-US" altLang="ko-KR" sz="2000" dirty="0">
                      <a:latin typeface="Calibri" panose="020F0502020204030204" pitchFamily="34" charset="0"/>
                    </a:rPr>
                    <a:t> is satisfied.</a:t>
                  </a:r>
                  <a:endParaRPr lang="ko-KR" altLang="en-US" sz="20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3E13A224-52A1-4ED2-AF7B-DD22A22ED297}"/>
                        </a:ext>
                      </a:extLst>
                    </p:cNvPr>
                    <p:cNvSpPr txBox="1"/>
                    <p:nvPr/>
                  </p:nvSpPr>
                  <p:spPr>
                    <a:xfrm>
                      <a:off x="4008068" y="4271000"/>
                      <a:ext cx="8183932" cy="1015663"/>
                    </a:xfrm>
                    <a:prstGeom prst="rect">
                      <a:avLst/>
                    </a:prstGeom>
                    <a:noFill/>
                  </p:spPr>
                  <p:txBody>
                    <a:bodyPr wrap="square" rtlCol="0">
                      <a:spAutoFit/>
                    </a:bodyPr>
                    <a:lstStyle/>
                    <a:p>
                      <a:pPr algn="just"/>
                      <a:r>
                        <a:rPr lang="en-US" altLang="ko-KR" sz="2000" dirty="0">
                          <a:latin typeface="Calibri" panose="020F0502020204030204" pitchFamily="34" charset="0"/>
                        </a:rPr>
                        <a:t>If </a:t>
                      </a:r>
                      <a:r>
                        <a:rPr lang="en-US" altLang="ko-KR" sz="2000" dirty="0" err="1">
                          <a:latin typeface="Calibri" panose="020F0502020204030204" pitchFamily="34" charset="0"/>
                        </a:rPr>
                        <a:t>zmp</a:t>
                      </a:r>
                      <a:r>
                        <a:rPr lang="en-US" altLang="ko-KR" sz="2000" dirty="0">
                          <a:latin typeface="Calibri" panose="020F0502020204030204" pitchFamily="34" charset="0"/>
                        </a:rPr>
                        <a:t> satisfied, robot’s moment(</a:t>
                      </a:r>
                      <a14:m>
                        <m:oMath xmlns:m="http://schemas.openxmlformats.org/officeDocument/2006/math">
                          <m:sSub>
                            <m:sSubPr>
                              <m:ctrlPr>
                                <a:rPr lang="ko-KR" altLang="ko-KR" sz="2000" i="1">
                                  <a:latin typeface="Cambria Math" panose="02040503050406030204" pitchFamily="18" charset="0"/>
                                  <a:ea typeface="Cambria Math" panose="02040503050406030204" pitchFamily="18" charset="0"/>
                                </a:rPr>
                              </m:ctrlPr>
                            </m:sSubPr>
                            <m:e>
                              <m:r>
                                <a:rPr lang="en-US" altLang="ko-KR" sz="2000" i="1">
                                  <a:latin typeface="Cambria Math" panose="02040503050406030204" pitchFamily="18" charset="0"/>
                                  <a:ea typeface="나눔고딕"/>
                                  <a:cs typeface="Times New Roman" panose="02020603050405020304" pitchFamily="18" charset="0"/>
                                </a:rPr>
                                <m:t>𝐹</m:t>
                              </m:r>
                            </m:e>
                            <m:sub>
                              <m:r>
                                <a:rPr lang="en-US" altLang="ko-KR" sz="2000" i="1">
                                  <a:latin typeface="Cambria Math" panose="02040503050406030204" pitchFamily="18" charset="0"/>
                                  <a:ea typeface="나눔고딕"/>
                                  <a:cs typeface="Times New Roman" panose="02020603050405020304" pitchFamily="18" charset="0"/>
                                </a:rPr>
                                <m:t>𝜏</m:t>
                              </m:r>
                            </m:sub>
                          </m:sSub>
                        </m:oMath>
                      </a14:m>
                      <a:r>
                        <a:rPr lang="en-US" altLang="ko-KR" sz="2000" dirty="0">
                          <a:latin typeface="Calibri" panose="020F0502020204030204" pitchFamily="34" charset="0"/>
                        </a:rPr>
                        <a:t>) is zero.(very stable situation)</a:t>
                      </a:r>
                    </a:p>
                    <a:p>
                      <a:pPr algn="just"/>
                      <a:r>
                        <a:rPr lang="en-US" altLang="ko-KR" sz="2000" dirty="0">
                          <a:latin typeface="Calibri" panose="020F0502020204030204" pitchFamily="34" charset="0"/>
                        </a:rPr>
                        <a:t>If </a:t>
                      </a:r>
                      <a:r>
                        <a:rPr lang="en-US" altLang="ko-KR" sz="2000" dirty="0" err="1">
                          <a:latin typeface="Calibri" panose="020F0502020204030204" pitchFamily="34" charset="0"/>
                        </a:rPr>
                        <a:t>zmp</a:t>
                      </a:r>
                      <a:r>
                        <a:rPr lang="en-US" altLang="ko-KR" sz="2000" dirty="0">
                          <a:latin typeface="Calibri" panose="020F0502020204030204" pitchFamily="34" charset="0"/>
                        </a:rPr>
                        <a:t> not satisfied, assume that a center of foot point is touched.</a:t>
                      </a:r>
                    </a:p>
                    <a:p>
                      <a:pPr algn="just"/>
                      <a:r>
                        <a:rPr lang="en-US" altLang="ko-KR" sz="2000" dirty="0">
                          <a:latin typeface="Calibri" panose="020F0502020204030204" pitchFamily="34" charset="0"/>
                        </a:rPr>
                        <a:t>(1 point touched)</a:t>
                      </a:r>
                    </a:p>
                  </p:txBody>
                </p:sp>
              </mc:Choice>
              <mc:Fallback xmlns="">
                <p:sp>
                  <p:nvSpPr>
                    <p:cNvPr id="51" name="TextBox 50">
                      <a:extLst>
                        <a:ext uri="{FF2B5EF4-FFF2-40B4-BE49-F238E27FC236}">
                          <a16:creationId xmlns:a16="http://schemas.microsoft.com/office/drawing/2014/main" id="{3E13A224-52A1-4ED2-AF7B-DD22A22ED297}"/>
                        </a:ext>
                      </a:extLst>
                    </p:cNvPr>
                    <p:cNvSpPr txBox="1">
                      <a:spLocks noRot="1" noChangeAspect="1" noMove="1" noResize="1" noEditPoints="1" noAdjustHandles="1" noChangeArrowheads="1" noChangeShapeType="1" noTextEdit="1"/>
                    </p:cNvSpPr>
                    <p:nvPr/>
                  </p:nvSpPr>
                  <p:spPr>
                    <a:xfrm>
                      <a:off x="4008068" y="4271000"/>
                      <a:ext cx="8183932" cy="1015663"/>
                    </a:xfrm>
                    <a:prstGeom prst="rect">
                      <a:avLst/>
                    </a:prstGeom>
                    <a:blipFill>
                      <a:blip r:embed="rId11"/>
                      <a:stretch>
                        <a:fillRect l="-745" t="-3614" b="-10241"/>
                      </a:stretch>
                    </a:blipFill>
                  </p:spPr>
                  <p:txBody>
                    <a:bodyPr/>
                    <a:lstStyle/>
                    <a:p>
                      <a:r>
                        <a:rPr lang="ko-KR" altLang="en-US">
                          <a:noFill/>
                        </a:rPr>
                        <a:t> </a:t>
                      </a:r>
                    </a:p>
                  </p:txBody>
                </p:sp>
              </mc:Fallback>
            </mc:AlternateContent>
            <p:sp>
              <p:nvSpPr>
                <p:cNvPr id="250" name="TextBox 249">
                  <a:extLst>
                    <a:ext uri="{FF2B5EF4-FFF2-40B4-BE49-F238E27FC236}">
                      <a16:creationId xmlns:a16="http://schemas.microsoft.com/office/drawing/2014/main" id="{F678978C-93BE-4C12-9EBD-A0DF84BE23CE}"/>
                    </a:ext>
                  </a:extLst>
                </p:cNvPr>
                <p:cNvSpPr txBox="1"/>
                <p:nvPr/>
              </p:nvSpPr>
              <p:spPr>
                <a:xfrm>
                  <a:off x="4008068" y="677218"/>
                  <a:ext cx="7364235" cy="830997"/>
                </a:xfrm>
                <a:prstGeom prst="rect">
                  <a:avLst/>
                </a:prstGeom>
                <a:noFill/>
              </p:spPr>
              <p:txBody>
                <a:bodyPr wrap="square" rtlCol="0">
                  <a:spAutoFit/>
                </a:bodyPr>
                <a:lstStyle/>
                <a:p>
                  <a:pPr algn="just"/>
                  <a:r>
                    <a:rPr lang="en-US" altLang="ko-KR" sz="2400" dirty="0">
                      <a:latin typeface="Calibri" panose="020F0502020204030204" pitchFamily="34" charset="0"/>
                    </a:rPr>
                    <a:t>Force acting on x-axis, y-axis are the same if 1 point touches or 2 points touch the ground.</a:t>
                  </a:r>
                  <a:endParaRPr lang="ko-KR" altLang="en-US" sz="2400" dirty="0">
                    <a:latin typeface="Calibri" panose="020F0502020204030204" pitchFamily="34" charset="0"/>
                  </a:endParaRPr>
                </a:p>
              </p:txBody>
            </p:sp>
            <p:pic>
              <p:nvPicPr>
                <p:cNvPr id="251" name="Picture 2" descr="user 2019ì ëí ì´ë¯¸ì§ ê²ìê²°ê³¼">
                  <a:extLst>
                    <a:ext uri="{FF2B5EF4-FFF2-40B4-BE49-F238E27FC236}">
                      <a16:creationId xmlns:a16="http://schemas.microsoft.com/office/drawing/2014/main" id="{55CEA612-2A22-493F-85B5-F286012F4E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252" name="그룹 251">
                  <a:extLst>
                    <a:ext uri="{FF2B5EF4-FFF2-40B4-BE49-F238E27FC236}">
                      <a16:creationId xmlns:a16="http://schemas.microsoft.com/office/drawing/2014/main" id="{A3A9AB03-3C44-4D8C-BE55-DB591970C055}"/>
                    </a:ext>
                  </a:extLst>
                </p:cNvPr>
                <p:cNvGrpSpPr/>
                <p:nvPr/>
              </p:nvGrpSpPr>
              <p:grpSpPr>
                <a:xfrm>
                  <a:off x="3753005" y="1632455"/>
                  <a:ext cx="7667142" cy="1360676"/>
                  <a:chOff x="2002829" y="530964"/>
                  <a:chExt cx="7667142" cy="1360676"/>
                </a:xfrm>
              </p:grpSpPr>
              <mc:AlternateContent xmlns:mc="http://schemas.openxmlformats.org/markup-compatibility/2006" xmlns:a14="http://schemas.microsoft.com/office/drawing/2010/main">
                <mc:Choice Requires="a14">
                  <p:sp>
                    <p:nvSpPr>
                      <p:cNvPr id="265" name="직사각형 264">
                        <a:extLst>
                          <a:ext uri="{FF2B5EF4-FFF2-40B4-BE49-F238E27FC236}">
                            <a16:creationId xmlns:a16="http://schemas.microsoft.com/office/drawing/2014/main" id="{DCC233BA-E5BF-4FE7-B2CD-E6609762ECFB}"/>
                          </a:ext>
                        </a:extLst>
                      </p:cNvPr>
                      <p:cNvSpPr/>
                      <p:nvPr/>
                    </p:nvSpPr>
                    <p:spPr>
                      <a:xfrm>
                        <a:off x="3393709" y="1288975"/>
                        <a:ext cx="2412840" cy="602665"/>
                      </a:xfrm>
                      <a:prstGeom prst="rect">
                        <a:avLst/>
                      </a:prstGeom>
                    </p:spPr>
                    <p:txBody>
                      <a:bodyPr wrap="none">
                        <a:spAutoFit/>
                      </a:bodyPr>
                      <a:lstStyle/>
                      <a:p>
                        <a:r>
                          <a:rPr lang="en-US" altLang="ko-KR" dirty="0">
                            <a:effectLst/>
                            <a:latin typeface="Cambria Math" panose="02040503050406030204" pitchFamily="18" charset="0"/>
                            <a:ea typeface="Cambria Math" panose="02040503050406030204" pitchFamily="18" charset="0"/>
                            <a:cs typeface="Times New Roman" panose="02020603050405020304" pitchFamily="18" charset="0"/>
                          </a:rPr>
                          <a:t>=</a:t>
                        </a:r>
                        <a14:m>
                          <m:oMath xmlns:m="http://schemas.openxmlformats.org/officeDocument/2006/math">
                            <m:r>
                              <a:rPr lang="en-US" altLang="ko-KR" b="0" i="1" smtClean="0">
                                <a:latin typeface="Cambria Math" panose="02040503050406030204" pitchFamily="18" charset="0"/>
                                <a:ea typeface="나눔고딕"/>
                                <a:cs typeface="Times New Roman" panose="02020603050405020304" pitchFamily="18" charset="0"/>
                              </a:rPr>
                              <m:t> </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나눔고딕"/>
                                <a:cs typeface="Times New Roman" panose="02020603050405020304" pitchFamily="18" charset="0"/>
                              </a:rPr>
                              <m:t>𝑎</m:t>
                            </m:r>
                            <m:r>
                              <a:rPr lang="en-US" altLang="ko-KR" b="0" i="1" smtClean="0">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b="0" i="1" smtClean="0">
                                <a:latin typeface="Cambria Math" panose="02040503050406030204" pitchFamily="18" charset="0"/>
                                <a:ea typeface="나눔고딕"/>
                                <a:cs typeface="Times New Roman" panose="02020603050405020304" pitchFamily="18" charset="0"/>
                              </a:rPr>
                              <m:t>𝑅</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𝐺</m:t>
                                </m:r>
                              </m:e>
                            </m:acc>
                            <m:r>
                              <m:rPr>
                                <m:nor/>
                              </m:rPr>
                              <a:rPr lang="en-US" altLang="ko-KR" b="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m:t>
                            </m:r>
                            <m:r>
                              <a:rPr lang="en-US" altLang="ko-KR" i="1">
                                <a:latin typeface="Cambria Math" panose="02040503050406030204" pitchFamily="18" charset="0"/>
                                <a:ea typeface="Cambria Math" panose="02040503050406030204" pitchFamily="18" charset="0"/>
                                <a:cs typeface="Times New Roman" panose="02020603050405020304" pitchFamily="18" charset="0"/>
                              </a:rPr>
                              <m:t>(</m:t>
                            </m:r>
                            <m:m>
                              <m:mPr>
                                <m:mcs>
                                  <m:mc>
                                    <m:mcPr>
                                      <m:count m:val="1"/>
                                      <m:mcJc m:val="center"/>
                                    </m:mcPr>
                                  </m:mc>
                                </m:mcs>
                                <m:ctrlPr>
                                  <a:rPr lang="ko-KR" altLang="ko-KR" i="1">
                                    <a:latin typeface="Cambria Math" panose="02040503050406030204" pitchFamily="18" charset="0"/>
                                    <a:ea typeface="Cambria Math" panose="02040503050406030204" pitchFamily="18" charset="0"/>
                                  </a:rPr>
                                </m:ctrlPr>
                              </m:mPr>
                              <m:mr>
                                <m:e>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𝑥</m:t>
                                      </m:r>
                                    </m:e>
                                  </m:acc>
                                </m:e>
                              </m:mr>
                              <m:mr>
                                <m:e>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Cambria Math" panose="02040503050406030204" pitchFamily="18" charset="0"/>
                                          <a:cs typeface="Times New Roman" panose="02020603050405020304" pitchFamily="18" charset="0"/>
                                        </a:rPr>
                                        <m:t>𝑦</m:t>
                                      </m:r>
                                    </m:e>
                                  </m:acc>
                                </m:e>
                              </m:mr>
                            </m:m>
                            <m:r>
                              <a:rPr lang="en-US" altLang="ko-KR"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ko-KR" altLang="en-US" i="1" dirty="0">
                          <a:latin typeface="Cambria Math" panose="02040503050406030204" pitchFamily="18" charset="0"/>
                        </a:endParaRPr>
                      </a:p>
                    </p:txBody>
                  </p:sp>
                </mc:Choice>
                <mc:Fallback xmlns="">
                  <p:sp>
                    <p:nvSpPr>
                      <p:cNvPr id="71" name="직사각형 70">
                        <a:extLst>
                          <a:ext uri="{FF2B5EF4-FFF2-40B4-BE49-F238E27FC236}">
                            <a16:creationId xmlns:a16="http://schemas.microsoft.com/office/drawing/2014/main" id="{DCC233BA-E5BF-4FE7-B2CD-E6609762ECFB}"/>
                          </a:ext>
                        </a:extLst>
                      </p:cNvPr>
                      <p:cNvSpPr>
                        <a:spLocks noRot="1" noChangeAspect="1" noMove="1" noResize="1" noEditPoints="1" noAdjustHandles="1" noChangeArrowheads="1" noChangeShapeType="1" noTextEdit="1"/>
                      </p:cNvSpPr>
                      <p:nvPr/>
                    </p:nvSpPr>
                    <p:spPr>
                      <a:xfrm>
                        <a:off x="3393709" y="1288975"/>
                        <a:ext cx="2412840" cy="602665"/>
                      </a:xfrm>
                      <a:prstGeom prst="rect">
                        <a:avLst/>
                      </a:prstGeom>
                      <a:blipFill>
                        <a:blip r:embed="rId15"/>
                        <a:stretch>
                          <a:fillRect l="-2273"/>
                        </a:stretch>
                      </a:blipFill>
                    </p:spPr>
                    <p:txBody>
                      <a:bodyPr/>
                      <a:lstStyle/>
                      <a:p>
                        <a:r>
                          <a:rPr lang="ko-KR" altLang="en-US">
                            <a:noFill/>
                          </a:rPr>
                          <a:t> </a:t>
                        </a:r>
                      </a:p>
                    </p:txBody>
                  </p:sp>
                </mc:Fallback>
              </mc:AlternateContent>
              <p:sp>
                <p:nvSpPr>
                  <p:cNvPr id="266" name="타원 265">
                    <a:extLst>
                      <a:ext uri="{FF2B5EF4-FFF2-40B4-BE49-F238E27FC236}">
                        <a16:creationId xmlns:a16="http://schemas.microsoft.com/office/drawing/2014/main" id="{F40F1FD7-4E1A-433D-9C8F-BFD6A88987BB}"/>
                      </a:ext>
                    </a:extLst>
                  </p:cNvPr>
                  <p:cNvSpPr/>
                  <p:nvPr/>
                </p:nvSpPr>
                <p:spPr>
                  <a:xfrm>
                    <a:off x="4808477" y="1334731"/>
                    <a:ext cx="349517" cy="389475"/>
                  </a:xfrm>
                  <a:prstGeom prst="ellipse">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67" name="직사각형 266">
                        <a:extLst>
                          <a:ext uri="{FF2B5EF4-FFF2-40B4-BE49-F238E27FC236}">
                            <a16:creationId xmlns:a16="http://schemas.microsoft.com/office/drawing/2014/main" id="{06F01568-8884-4C00-AEDC-61CD52450F53}"/>
                          </a:ext>
                        </a:extLst>
                      </p:cNvPr>
                      <p:cNvSpPr/>
                      <p:nvPr/>
                    </p:nvSpPr>
                    <p:spPr>
                      <a:xfrm>
                        <a:off x="2002829" y="530964"/>
                        <a:ext cx="5346528" cy="1029641"/>
                      </a:xfrm>
                      <a:prstGeom prst="rect">
                        <a:avLst/>
                      </a:prstGeom>
                    </p:spPr>
                    <p:txBody>
                      <a:bodyPr wrap="none">
                        <a:spAutoFit/>
                      </a:bodyPr>
                      <a:lstStyle/>
                      <a:p>
                        <a:pPr marL="304800" algn="just">
                          <a:lnSpc>
                            <a:spcPct val="130000"/>
                          </a:lnSpc>
                          <a:spcAft>
                            <a:spcPts val="1000"/>
                          </a:spcAft>
                        </a:pPr>
                        <a14:m>
                          <m:oMath xmlns:m="http://schemas.openxmlformats.org/officeDocument/2006/math">
                            <m:nary>
                              <m:naryPr>
                                <m:chr m:val="∑"/>
                                <m:limLoc m:val="undOvr"/>
                                <m:subHide m:val="on"/>
                                <m:supHide m:val="on"/>
                                <m:ctrlPr>
                                  <a:rPr lang="ko-KR" altLang="ko-KR"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up/>
                              <m:e>
                                <m:r>
                                  <m:rPr>
                                    <m:sty m:val="p"/>
                                  </m:rPr>
                                  <a:rPr lang="en-US" altLang="ko-KR">
                                    <a:solidFill>
                                      <a:schemeClr val="tx1"/>
                                    </a:solidFill>
                                    <a:effectLst/>
                                    <a:latin typeface="Cambria Math" panose="02040503050406030204" pitchFamily="18" charset="0"/>
                                    <a:ea typeface="나눔고딕"/>
                                    <a:cs typeface="Times New Roman" panose="02020603050405020304" pitchFamily="18" charset="0"/>
                                  </a:rPr>
                                  <m:t>F</m:t>
                                </m:r>
                              </m:e>
                            </m:nary>
                          </m:oMath>
                        </a14:m>
                        <a:r>
                          <a:rPr lang="en-US" altLang="ko-KR" dirty="0">
                            <a:solidFill>
                              <a:schemeClr val="tx1"/>
                            </a:solidFill>
                            <a:effectLst/>
                            <a:latin typeface="Arial" panose="020B0604020202020204" pitchFamily="34" charset="0"/>
                            <a:ea typeface="나눔고딕"/>
                            <a:cs typeface="Times New Roman" panose="02020603050405020304" pitchFamily="18" charset="0"/>
                          </a:rPr>
                          <a:t> =</a:t>
                        </a:r>
                        <a14:m>
                          <m:oMath xmlns:m="http://schemas.openxmlformats.org/officeDocument/2006/math">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e>
                                  </m:mr>
                                  <m:mr>
                                    <m:e>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e>
                                  </m:mr>
                                </m:m>
                              </m:e>
                            </m:d>
                            <m:r>
                              <a:rPr lang="en-US" altLang="ko-KR" b="0" i="1" smtClean="0">
                                <a:latin typeface="Cambria Math" panose="020405030504060302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ea typeface="나눔고딕"/>
                                          <a:cs typeface="Times New Roman" panose="02020603050405020304" pitchFamily="18" charset="0"/>
                                        </a:rPr>
                                        <m:t>0</m:t>
                                      </m:r>
                                    </m:e>
                                  </m:mr>
                                  <m:mr>
                                    <m:e>
                                      <m:r>
                                        <a:rPr lang="en-US" altLang="ko-KR" i="1">
                                          <a:latin typeface="Cambria Math" panose="02040503050406030204" pitchFamily="18" charset="0"/>
                                          <a:ea typeface="나눔고딕"/>
                                          <a:cs typeface="Times New Roman" panose="02020603050405020304" pitchFamily="18" charset="0"/>
                                        </a:rPr>
                                        <m:t>−</m:t>
                                      </m:r>
                                      <m:r>
                                        <a:rPr lang="en-US" altLang="ko-KR" i="1">
                                          <a:latin typeface="Cambria Math" panose="02040503050406030204" pitchFamily="18" charset="0"/>
                                          <a:ea typeface="나눔고딕"/>
                                          <a:cs typeface="Times New Roman" panose="02020603050405020304" pitchFamily="18" charset="0"/>
                                        </a:rPr>
                                        <m:t>𝑚𝑔</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m:rPr>
                                          <m:brk m:alnAt="7"/>
                                        </m:rPr>
                                        <a:rPr lang="en-US" altLang="ko-KR" b="0" i="1" smtClean="0">
                                          <a:latin typeface="Cambria Math" panose="02040503050406030204" pitchFamily="18" charset="0"/>
                                        </a:rPr>
                                        <m:t>0</m:t>
                                      </m:r>
                                    </m:e>
                                  </m:mr>
                                  <m:mr>
                                    <m:e>
                                      <m:r>
                                        <a:rPr lang="en-US" altLang="ko-KR" b="0" i="1" smtClean="0">
                                          <a:latin typeface="Cambria Math" panose="02040503050406030204" pitchFamily="18" charset="0"/>
                                        </a:rPr>
                                        <m:t>𝑁</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m:rPr>
                                          <m:brk m:alnAt="7"/>
                                        </m:rPr>
                                        <a:rPr lang="en-US" altLang="ko-KR" b="0" i="1" smtClean="0">
                                          <a:latin typeface="Cambria Math" panose="02040503050406030204" pitchFamily="18" charset="0"/>
                                        </a:rPr>
                                        <m:t>𝑓</m:t>
                                      </m:r>
                                    </m:e>
                                  </m:mr>
                                  <m:mr>
                                    <m:e>
                                      <m:r>
                                        <a:rPr lang="en-US" altLang="ko-KR" b="0" i="1" smtClean="0">
                                          <a:latin typeface="Cambria Math" panose="02040503050406030204" pitchFamily="18" charset="0"/>
                                        </a:rPr>
                                        <m:t>0</m:t>
                                      </m:r>
                                    </m:e>
                                  </m:mr>
                                </m:m>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ea typeface="나눔고딕"/>
                                          <a:cs typeface="Times New Roman" panose="02020603050405020304" pitchFamily="18" charset="0"/>
                                        </a:rPr>
                                        <m:t>𝑓</m:t>
                                      </m:r>
                                    </m:e>
                                  </m:mr>
                                  <m:mr>
                                    <m:e>
                                      <m:r>
                                        <a:rPr lang="en-US" altLang="ko-KR" b="0" i="1" smtClean="0">
                                          <a:latin typeface="Cambria Math" panose="02040503050406030204" pitchFamily="18" charset="0"/>
                                        </a:rPr>
                                        <m:t>−</m:t>
                                      </m:r>
                                      <m:r>
                                        <a:rPr lang="en-US" altLang="ko-KR" b="0" i="1" smtClean="0">
                                          <a:latin typeface="Cambria Math" panose="02040503050406030204" pitchFamily="18" charset="0"/>
                                        </a:rPr>
                                        <m:t>𝑚𝑔</m:t>
                                      </m:r>
                                      <m:r>
                                        <a:rPr lang="en-US" altLang="ko-KR" b="0" i="1" smtClean="0">
                                          <a:latin typeface="Cambria Math" panose="02040503050406030204" pitchFamily="18" charset="0"/>
                                        </a:rPr>
                                        <m:t>+</m:t>
                                      </m:r>
                                      <m:r>
                                        <a:rPr lang="en-US" altLang="ko-KR" b="0" i="1" smtClean="0">
                                          <a:latin typeface="Cambria Math" panose="02040503050406030204" pitchFamily="18" charset="0"/>
                                        </a:rPr>
                                        <m:t>𝑁</m:t>
                                      </m:r>
                                    </m:e>
                                  </m:mr>
                                </m:m>
                              </m:e>
                            </m:d>
                          </m:oMath>
                        </a14:m>
                        <a:endParaRPr lang="en-US"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73" name="직사각형 72">
                        <a:extLst>
                          <a:ext uri="{FF2B5EF4-FFF2-40B4-BE49-F238E27FC236}">
                            <a16:creationId xmlns:a16="http://schemas.microsoft.com/office/drawing/2014/main" id="{06F01568-8884-4C00-AEDC-61CD52450F53}"/>
                          </a:ext>
                        </a:extLst>
                      </p:cNvPr>
                      <p:cNvSpPr>
                        <a:spLocks noRot="1" noChangeAspect="1" noMove="1" noResize="1" noEditPoints="1" noAdjustHandles="1" noChangeArrowheads="1" noChangeShapeType="1" noTextEdit="1"/>
                      </p:cNvSpPr>
                      <p:nvPr/>
                    </p:nvSpPr>
                    <p:spPr>
                      <a:xfrm>
                        <a:off x="2002829" y="530964"/>
                        <a:ext cx="5346528" cy="1029641"/>
                      </a:xfrm>
                      <a:prstGeom prst="rect">
                        <a:avLst/>
                      </a:prstGeom>
                      <a:blipFill>
                        <a:blip r:embed="rId16"/>
                        <a:stretch>
                          <a:fillRect/>
                        </a:stretch>
                      </a:blipFill>
                    </p:spPr>
                    <p:txBody>
                      <a:bodyPr/>
                      <a:lstStyle/>
                      <a:p>
                        <a:r>
                          <a:rPr lang="ko-KR" altLang="en-US">
                            <a:noFill/>
                          </a:rPr>
                          <a:t> </a:t>
                        </a:r>
                      </a:p>
                    </p:txBody>
                  </p:sp>
                </mc:Fallback>
              </mc:AlternateContent>
              <p:sp>
                <p:nvSpPr>
                  <p:cNvPr id="268" name="TextBox 267">
                    <a:extLst>
                      <a:ext uri="{FF2B5EF4-FFF2-40B4-BE49-F238E27FC236}">
                        <a16:creationId xmlns:a16="http://schemas.microsoft.com/office/drawing/2014/main" id="{68E4E25E-9CDA-47BC-BBB5-2B7ED4439946}"/>
                      </a:ext>
                    </a:extLst>
                  </p:cNvPr>
                  <p:cNvSpPr txBox="1"/>
                  <p:nvPr/>
                </p:nvSpPr>
                <p:spPr>
                  <a:xfrm>
                    <a:off x="7298306" y="651117"/>
                    <a:ext cx="2371665" cy="646331"/>
                  </a:xfrm>
                  <a:prstGeom prst="rect">
                    <a:avLst/>
                  </a:prstGeom>
                  <a:solidFill>
                    <a:schemeClr val="accent6">
                      <a:lumMod val="40000"/>
                      <a:lumOff val="60000"/>
                    </a:schemeClr>
                  </a:solidFill>
                </p:spPr>
                <p:txBody>
                  <a:bodyPr wrap="square" rtlCol="0">
                    <a:spAutoFit/>
                  </a:bodyPr>
                  <a:lstStyle/>
                  <a:p>
                    <a:r>
                      <a:rPr lang="en-US" altLang="ko-KR" dirty="0">
                        <a:sym typeface="Wingdings" panose="05000000000000000000" pitchFamily="2" charset="2"/>
                      </a:rPr>
                      <a:t></a:t>
                    </a:r>
                    <a:r>
                      <a:rPr lang="en-US" altLang="ko-KR" dirty="0">
                        <a:latin typeface="Calibri" panose="020F0502020204030204" pitchFamily="34" charset="0"/>
                        <a:sym typeface="Wingdings" panose="05000000000000000000" pitchFamily="2" charset="2"/>
                      </a:rPr>
                      <a:t>force acting on x-axis</a:t>
                    </a:r>
                  </a:p>
                  <a:p>
                    <a:r>
                      <a:rPr lang="en-US" altLang="ko-KR" dirty="0">
                        <a:latin typeface="Calibri" panose="020F0502020204030204" pitchFamily="34" charset="0"/>
                        <a:sym typeface="Wingdings" panose="05000000000000000000" pitchFamily="2" charset="2"/>
                      </a:rPr>
                      <a:t>force acting on y-axis</a:t>
                    </a:r>
                    <a:endParaRPr lang="ko-KR" altLang="en-US" dirty="0">
                      <a:latin typeface="Calibri" panose="020F0502020204030204" pitchFamily="34" charset="0"/>
                    </a:endParaRPr>
                  </a:p>
                </p:txBody>
              </p:sp>
              <p:grpSp>
                <p:nvGrpSpPr>
                  <p:cNvPr id="269" name="그룹 268">
                    <a:extLst>
                      <a:ext uri="{FF2B5EF4-FFF2-40B4-BE49-F238E27FC236}">
                        <a16:creationId xmlns:a16="http://schemas.microsoft.com/office/drawing/2014/main" id="{6786FC50-C016-43FA-A1F2-30BE62752D4C}"/>
                      </a:ext>
                    </a:extLst>
                  </p:cNvPr>
                  <p:cNvGrpSpPr/>
                  <p:nvPr/>
                </p:nvGrpSpPr>
                <p:grpSpPr>
                  <a:xfrm>
                    <a:off x="6107059" y="1342755"/>
                    <a:ext cx="3562912" cy="391510"/>
                    <a:chOff x="3809925" y="2076071"/>
                    <a:chExt cx="3562912" cy="391510"/>
                  </a:xfrm>
                </p:grpSpPr>
                <p:sp>
                  <p:nvSpPr>
                    <p:cNvPr id="271" name="직사각형 270">
                      <a:extLst>
                        <a:ext uri="{FF2B5EF4-FFF2-40B4-BE49-F238E27FC236}">
                          <a16:creationId xmlns:a16="http://schemas.microsoft.com/office/drawing/2014/main" id="{FBF46ED1-CD69-491D-AAE2-B189AEE131EB}"/>
                        </a:ext>
                      </a:extLst>
                    </p:cNvPr>
                    <p:cNvSpPr/>
                    <p:nvPr/>
                  </p:nvSpPr>
                  <p:spPr>
                    <a:xfrm>
                      <a:off x="3875924" y="2076071"/>
                      <a:ext cx="3496913" cy="39151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72" name="그룹 271">
                      <a:extLst>
                        <a:ext uri="{FF2B5EF4-FFF2-40B4-BE49-F238E27FC236}">
                          <a16:creationId xmlns:a16="http://schemas.microsoft.com/office/drawing/2014/main" id="{C8081C1E-AD3B-4664-A9DC-F55902E2A0B5}"/>
                        </a:ext>
                      </a:extLst>
                    </p:cNvPr>
                    <p:cNvGrpSpPr/>
                    <p:nvPr/>
                  </p:nvGrpSpPr>
                  <p:grpSpPr>
                    <a:xfrm>
                      <a:off x="3809925" y="2076071"/>
                      <a:ext cx="3556003" cy="381909"/>
                      <a:chOff x="4498416" y="2076071"/>
                      <a:chExt cx="3556003" cy="381909"/>
                    </a:xfrm>
                  </p:grpSpPr>
                  <mc:AlternateContent xmlns:mc="http://schemas.openxmlformats.org/markup-compatibility/2006" xmlns:a14="http://schemas.microsoft.com/office/drawing/2010/main">
                    <mc:Choice Requires="a14">
                      <p:sp>
                        <p:nvSpPr>
                          <p:cNvPr id="273" name="직사각형 272">
                            <a:extLst>
                              <a:ext uri="{FF2B5EF4-FFF2-40B4-BE49-F238E27FC236}">
                                <a16:creationId xmlns:a16="http://schemas.microsoft.com/office/drawing/2014/main" id="{DF6BBAE4-CFE6-4794-A188-F9FAD2F3D018}"/>
                              </a:ext>
                            </a:extLst>
                          </p:cNvPr>
                          <p:cNvSpPr/>
                          <p:nvPr/>
                        </p:nvSpPr>
                        <p:spPr>
                          <a:xfrm>
                            <a:off x="6292847" y="2076071"/>
                            <a:ext cx="1761572" cy="369332"/>
                          </a:xfrm>
                          <a:prstGeom prst="rect">
                            <a:avLst/>
                          </a:prstGeom>
                        </p:spPr>
                        <p:txBody>
                          <a:bodyPr wrap="none">
                            <a:spAutoFit/>
                          </a:bodyPr>
                          <a:lstStyle/>
                          <a:p>
                            <a14:m>
                              <m:oMath xmlns:m="http://schemas.openxmlformats.org/officeDocument/2006/math">
                                <m:sSub>
                                  <m:sSubPr>
                                    <m:ctrlPr>
                                      <a:rPr lang="en-US" altLang="ko-KR" b="1" i="1">
                                        <a:latin typeface="Cambria Math" panose="02040503050406030204" pitchFamily="18" charset="0"/>
                                      </a:rPr>
                                    </m:ctrlPr>
                                  </m:sSubPr>
                                  <m:e>
                                    <m:r>
                                      <a:rPr lang="en-US" altLang="ko-KR" b="1" i="1">
                                        <a:latin typeface="Cambria Math" panose="02040503050406030204" pitchFamily="18" charset="0"/>
                                      </a:rPr>
                                      <m:t>𝑶</m:t>
                                    </m:r>
                                  </m:e>
                                  <m:sub>
                                    <m:r>
                                      <a:rPr lang="en-US" altLang="ko-KR" b="1" i="1">
                                        <a:latin typeface="Cambria Math" panose="02040503050406030204" pitchFamily="18" charset="0"/>
                                      </a:rPr>
                                      <m:t>𝒓</m:t>
                                    </m:r>
                                  </m:sub>
                                </m:sSub>
                              </m:oMath>
                            </a14:m>
                            <a:r>
                              <a:rPr lang="en-US" altLang="ko-KR" b="1" dirty="0"/>
                              <a:t>+</a:t>
                            </a:r>
                            <a:r>
                              <a:rPr lang="en-US" altLang="ko-KR" b="1" i="1" dirty="0">
                                <a:latin typeface="Cambria Math" panose="02040503050406030204" pitchFamily="18" charset="0"/>
                                <a:ea typeface="Cambria Math" panose="02040503050406030204" pitchFamily="18" charset="0"/>
                              </a:rPr>
                              <a:t>R*</a:t>
                            </a:r>
                            <a:r>
                              <a:rPr lang="en-US" altLang="ko-KR" b="1" i="1" dirty="0">
                                <a:solidFill>
                                  <a:srgbClr val="002060"/>
                                </a:solidFill>
                                <a:latin typeface="Cambria Math" panose="02040503050406030204" pitchFamily="18" charset="0"/>
                                <a:ea typeface="Cambria Math" panose="02040503050406030204" pitchFamily="18" charset="0"/>
                              </a:rPr>
                              <a:t> G</a:t>
                            </a:r>
                            <a:r>
                              <a:rPr lang="en-US" altLang="ko-KR" sz="1200" b="1" i="1" dirty="0">
                                <a:solidFill>
                                  <a:srgbClr val="002060"/>
                                </a:solidFill>
                                <a:latin typeface="Cambria Math" panose="02040503050406030204" pitchFamily="18" charset="0"/>
                                <a:ea typeface="Cambria Math" panose="02040503050406030204" pitchFamily="18" charset="0"/>
                              </a:rPr>
                              <a:t>b</a:t>
                            </a:r>
                            <a:r>
                              <a:rPr lang="en-US" altLang="ko-KR" b="1" i="1" dirty="0">
                                <a:latin typeface="Cambria Math" panose="02040503050406030204" pitchFamily="18" charset="0"/>
                                <a:ea typeface="Cambria Math" panose="02040503050406030204" pitchFamily="18" charset="0"/>
                              </a:rPr>
                              <a:t>+ R*</a:t>
                            </a:r>
                            <a:r>
                              <a:rPr lang="en-US" altLang="ko-KR" b="1" i="1" dirty="0" err="1">
                                <a:solidFill>
                                  <a:srgbClr val="7030A0"/>
                                </a:solidFill>
                                <a:latin typeface="Cambria Math" panose="02040503050406030204" pitchFamily="18" charset="0"/>
                                <a:ea typeface="Cambria Math" panose="02040503050406030204" pitchFamily="18" charset="0"/>
                              </a:rPr>
                              <a:t>lb</a:t>
                            </a:r>
                            <a:endParaRPr lang="ko-KR" altLang="en-US" dirty="0"/>
                          </a:p>
                        </p:txBody>
                      </p:sp>
                    </mc:Choice>
                    <mc:Fallback xmlns="">
                      <p:sp>
                        <p:nvSpPr>
                          <p:cNvPr id="46" name="직사각형 45">
                            <a:extLst>
                              <a:ext uri="{FF2B5EF4-FFF2-40B4-BE49-F238E27FC236}">
                                <a16:creationId xmlns:a16="http://schemas.microsoft.com/office/drawing/2014/main" id="{1C03BA64-475F-4878-A9C0-E153206F04D9}"/>
                              </a:ext>
                            </a:extLst>
                          </p:cNvPr>
                          <p:cNvSpPr>
                            <a:spLocks noRot="1" noChangeAspect="1" noMove="1" noResize="1" noEditPoints="1" noAdjustHandles="1" noChangeArrowheads="1" noChangeShapeType="1" noTextEdit="1"/>
                          </p:cNvSpPr>
                          <p:nvPr/>
                        </p:nvSpPr>
                        <p:spPr>
                          <a:xfrm>
                            <a:off x="6292847" y="2076071"/>
                            <a:ext cx="1761572" cy="369332"/>
                          </a:xfrm>
                          <a:prstGeom prst="rect">
                            <a:avLst/>
                          </a:prstGeom>
                          <a:blipFill>
                            <a:blip r:embed="rId17"/>
                            <a:stretch>
                              <a:fillRect t="-9836" r="-2768" b="-24590"/>
                            </a:stretch>
                          </a:blipFill>
                        </p:spPr>
                        <p:txBody>
                          <a:bodyPr/>
                          <a:lstStyle/>
                          <a:p>
                            <a:r>
                              <a:rPr lang="ko-KR" altLang="en-US">
                                <a:noFill/>
                              </a:rPr>
                              <a:t> </a:t>
                            </a:r>
                          </a:p>
                        </p:txBody>
                      </p:sp>
                    </mc:Fallback>
                  </mc:AlternateContent>
                  <p:sp>
                    <p:nvSpPr>
                      <p:cNvPr id="274" name="직사각형 273">
                        <a:extLst>
                          <a:ext uri="{FF2B5EF4-FFF2-40B4-BE49-F238E27FC236}">
                            <a16:creationId xmlns:a16="http://schemas.microsoft.com/office/drawing/2014/main" id="{0630C8CC-54FD-4A87-A94A-5C113C9F54B7}"/>
                          </a:ext>
                        </a:extLst>
                      </p:cNvPr>
                      <p:cNvSpPr/>
                      <p:nvPr/>
                    </p:nvSpPr>
                    <p:spPr>
                      <a:xfrm>
                        <a:off x="4498416" y="2088648"/>
                        <a:ext cx="1853008" cy="369332"/>
                      </a:xfrm>
                      <a:prstGeom prst="rect">
                        <a:avLst/>
                      </a:prstGeom>
                    </p:spPr>
                    <p:txBody>
                      <a:bodyPr wrap="none">
                        <a:spAutoFit/>
                      </a:bodyPr>
                      <a:lstStyle/>
                      <a:p>
                        <a:r>
                          <a:rPr lang="en-US" altLang="ko-KR" dirty="0">
                            <a:solidFill>
                              <a:srgbClr val="000000"/>
                            </a:solidFill>
                            <a:latin typeface="Calibri" panose="020F0502020204030204" pitchFamily="34" charset="0"/>
                          </a:rPr>
                          <a:t>Twice differential </a:t>
                        </a:r>
                        <a:endParaRPr lang="ko-KR" altLang="en-US" dirty="0">
                          <a:latin typeface="Calibri" panose="020F0502020204030204" pitchFamily="34" charset="0"/>
                        </a:endParaRPr>
                      </a:p>
                    </p:txBody>
                  </p:sp>
                </p:grpSp>
              </p:grpSp>
              <p:sp>
                <p:nvSpPr>
                  <p:cNvPr id="270" name="화살표: U자형 75">
                    <a:extLst>
                      <a:ext uri="{FF2B5EF4-FFF2-40B4-BE49-F238E27FC236}">
                        <a16:creationId xmlns:a16="http://schemas.microsoft.com/office/drawing/2014/main" id="{B26F4BFE-30C1-4374-9328-B48A52EBE640}"/>
                      </a:ext>
                    </a:extLst>
                  </p:cNvPr>
                  <p:cNvSpPr/>
                  <p:nvPr/>
                </p:nvSpPr>
                <p:spPr>
                  <a:xfrm rot="10800000" flipH="1">
                    <a:off x="4944588" y="1699165"/>
                    <a:ext cx="2843944" cy="1641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pic>
              <p:nvPicPr>
                <p:cNvPr id="253" name="그림 252">
                  <a:extLst>
                    <a:ext uri="{FF2B5EF4-FFF2-40B4-BE49-F238E27FC236}">
                      <a16:creationId xmlns:a16="http://schemas.microsoft.com/office/drawing/2014/main" id="{A1B87D1C-F88C-4D62-996C-6F0DDBA6EB38}"/>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9517088" y="68755"/>
                  <a:ext cx="2598800" cy="338334"/>
                </a:xfrm>
                <a:prstGeom prst="rect">
                  <a:avLst/>
                </a:prstGeom>
              </p:spPr>
            </p:pic>
            <p:grpSp>
              <p:nvGrpSpPr>
                <p:cNvPr id="254" name="그룹 253"/>
                <p:cNvGrpSpPr/>
                <p:nvPr/>
              </p:nvGrpSpPr>
              <p:grpSpPr>
                <a:xfrm>
                  <a:off x="2055512" y="4646298"/>
                  <a:ext cx="9449131" cy="754945"/>
                  <a:chOff x="2000979" y="4590843"/>
                  <a:chExt cx="9449131" cy="754945"/>
                </a:xfrm>
              </p:grpSpPr>
              <p:sp>
                <p:nvSpPr>
                  <p:cNvPr id="262" name="타원 261"/>
                  <p:cNvSpPr/>
                  <p:nvPr/>
                </p:nvSpPr>
                <p:spPr>
                  <a:xfrm>
                    <a:off x="2000979" y="5165788"/>
                    <a:ext cx="180000" cy="180000"/>
                  </a:xfrm>
                  <a:prstGeom prst="ellipse">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3" name="직사각형 262"/>
                  <p:cNvSpPr/>
                  <p:nvPr/>
                </p:nvSpPr>
                <p:spPr>
                  <a:xfrm>
                    <a:off x="3970743" y="4590843"/>
                    <a:ext cx="7479367" cy="707886"/>
                  </a:xfrm>
                  <a:prstGeom prst="rect">
                    <a:avLst/>
                  </a:prstGeom>
                  <a:solidFill>
                    <a:schemeClr val="accent1"/>
                  </a:solidFill>
                </p:spPr>
                <p:txBody>
                  <a:bodyPr wrap="square">
                    <a:spAutoFit/>
                  </a:bodyPr>
                  <a:lstStyle/>
                  <a:p>
                    <a:pPr algn="just"/>
                    <a:r>
                      <a:rPr lang="en-US" altLang="ko-KR" sz="2000" dirty="0">
                        <a:solidFill>
                          <a:schemeClr val="bg1"/>
                        </a:solidFill>
                        <a:latin typeface="Calibri" panose="020F0502020204030204" pitchFamily="34" charset="0"/>
                      </a:rPr>
                      <a:t>If </a:t>
                    </a:r>
                    <a:r>
                      <a:rPr lang="en-US" altLang="ko-KR" sz="2000" dirty="0" err="1">
                        <a:solidFill>
                          <a:schemeClr val="bg1"/>
                        </a:solidFill>
                        <a:latin typeface="Calibri" panose="020F0502020204030204" pitchFamily="34" charset="0"/>
                      </a:rPr>
                      <a:t>zmp</a:t>
                    </a:r>
                    <a:r>
                      <a:rPr lang="en-US" altLang="ko-KR" sz="2000" dirty="0">
                        <a:solidFill>
                          <a:schemeClr val="bg1"/>
                        </a:solidFill>
                        <a:latin typeface="Calibri" panose="020F0502020204030204" pitchFamily="34" charset="0"/>
                      </a:rPr>
                      <a:t> not satisfied, assume that a center of foot point is only touched.</a:t>
                    </a:r>
                  </a:p>
                  <a:p>
                    <a:pPr algn="just"/>
                    <a:r>
                      <a:rPr lang="en-US" altLang="ko-KR" sz="2000" dirty="0">
                        <a:solidFill>
                          <a:schemeClr val="bg1"/>
                        </a:solidFill>
                        <a:latin typeface="Calibri" panose="020F0502020204030204" pitchFamily="34" charset="0"/>
                      </a:rPr>
                      <a:t>(1points touched)</a:t>
                    </a:r>
                  </a:p>
                </p:txBody>
              </p:sp>
              <p:cxnSp>
                <p:nvCxnSpPr>
                  <p:cNvPr id="264" name="직선 연결선 263"/>
                  <p:cNvCxnSpPr>
                    <a:stCxn id="262" idx="6"/>
                    <a:endCxn id="263" idx="1"/>
                  </p:cNvCxnSpPr>
                  <p:nvPr/>
                </p:nvCxnSpPr>
                <p:spPr>
                  <a:xfrm flipV="1">
                    <a:off x="2180979" y="4944786"/>
                    <a:ext cx="1789764" cy="311002"/>
                  </a:xfrm>
                  <a:prstGeom prst="line">
                    <a:avLst/>
                  </a:prstGeom>
                  <a:ln w="47625">
                    <a:prstDash val="lgDash"/>
                  </a:ln>
                </p:spPr>
                <p:style>
                  <a:lnRef idx="1">
                    <a:schemeClr val="accent1"/>
                  </a:lnRef>
                  <a:fillRef idx="0">
                    <a:schemeClr val="accent1"/>
                  </a:fillRef>
                  <a:effectRef idx="0">
                    <a:schemeClr val="accent1"/>
                  </a:effectRef>
                  <a:fontRef idx="minor">
                    <a:schemeClr val="tx1"/>
                  </a:fontRef>
                </p:style>
              </p:cxnSp>
            </p:grpSp>
            <p:grpSp>
              <p:nvGrpSpPr>
                <p:cNvPr id="255" name="그룹 254"/>
                <p:cNvGrpSpPr/>
                <p:nvPr/>
              </p:nvGrpSpPr>
              <p:grpSpPr>
                <a:xfrm>
                  <a:off x="5043220" y="5485136"/>
                  <a:ext cx="6762489" cy="1266891"/>
                  <a:chOff x="5043220" y="5485136"/>
                  <a:chExt cx="6762489" cy="1266891"/>
                </a:xfrm>
              </p:grpSpPr>
              <p:grpSp>
                <p:nvGrpSpPr>
                  <p:cNvPr id="256" name="그룹 255">
                    <a:extLst>
                      <a:ext uri="{FF2B5EF4-FFF2-40B4-BE49-F238E27FC236}">
                        <a16:creationId xmlns:a16="http://schemas.microsoft.com/office/drawing/2014/main" id="{E2A009B6-F339-4627-823C-47F9582C2C4A}"/>
                      </a:ext>
                    </a:extLst>
                  </p:cNvPr>
                  <p:cNvGrpSpPr/>
                  <p:nvPr/>
                </p:nvGrpSpPr>
                <p:grpSpPr>
                  <a:xfrm>
                    <a:off x="5043220" y="5485136"/>
                    <a:ext cx="6762489" cy="1233610"/>
                    <a:chOff x="5647826" y="5310002"/>
                    <a:chExt cx="6762489" cy="1188738"/>
                  </a:xfrm>
                </p:grpSpPr>
                <p:sp>
                  <p:nvSpPr>
                    <p:cNvPr id="259" name="직사각형 258">
                      <a:extLst>
                        <a:ext uri="{FF2B5EF4-FFF2-40B4-BE49-F238E27FC236}">
                          <a16:creationId xmlns:a16="http://schemas.microsoft.com/office/drawing/2014/main" id="{E52218CA-C42E-44DB-A892-382E9AC26568}"/>
                        </a:ext>
                      </a:extLst>
                    </p:cNvPr>
                    <p:cNvSpPr/>
                    <p:nvPr/>
                  </p:nvSpPr>
                  <p:spPr>
                    <a:xfrm>
                      <a:off x="5647826" y="5342072"/>
                      <a:ext cx="5897415" cy="1156668"/>
                    </a:xfrm>
                    <a:prstGeom prst="rect">
                      <a:avLst/>
                    </a:prstGeom>
                    <a:solidFill>
                      <a:schemeClr val="accent1">
                        <a:lumMod val="40000"/>
                        <a:lumOff val="60000"/>
                      </a:schemeClr>
                    </a:solidFill>
                  </p:spPr>
                  <p:txBody>
                    <a:bodyPr wrap="square">
                      <a:spAutoFit/>
                    </a:bodyPr>
                    <a:lstStyle/>
                    <a:p>
                      <a:r>
                        <a:rPr lang="en-US" altLang="ko-KR" dirty="0">
                          <a:latin typeface="Calibri" panose="020F0502020204030204" pitchFamily="34" charset="0"/>
                          <a:ea typeface="Arial" panose="020B0604020202020204" pitchFamily="34" charset="0"/>
                          <a:cs typeface="Times New Roman" panose="02020603050405020304" pitchFamily="18" charset="0"/>
                        </a:rPr>
                        <a:t>Total Force:</a:t>
                      </a:r>
                    </a:p>
                    <a:p>
                      <a:endParaRPr lang="en-US" altLang="ko-KR" dirty="0">
                        <a:cs typeface="Times New Roman" panose="02020603050405020304" pitchFamily="18" charset="0"/>
                      </a:endParaRPr>
                    </a:p>
                    <a:p>
                      <a:endParaRPr lang="en-US" altLang="ko-KR" dirty="0">
                        <a:cs typeface="Times New Roman" panose="02020603050405020304" pitchFamily="18" charset="0"/>
                      </a:endParaRPr>
                    </a:p>
                    <a:p>
                      <a:endParaRPr lang="en-US" altLang="ko-KR" dirty="0">
                        <a:cs typeface="Times New Roman" panose="02020603050405020304" pitchFamily="18" charset="0"/>
                      </a:endParaRPr>
                    </a:p>
                  </p:txBody>
                </p:sp>
                <p:sp>
                  <p:nvSpPr>
                    <p:cNvPr id="260" name="TextBox 259">
                      <a:extLst>
                        <a:ext uri="{FF2B5EF4-FFF2-40B4-BE49-F238E27FC236}">
                          <a16:creationId xmlns:a16="http://schemas.microsoft.com/office/drawing/2014/main" id="{BA69128C-B348-4B91-8913-7BB24B9B1151}"/>
                        </a:ext>
                      </a:extLst>
                    </p:cNvPr>
                    <p:cNvSpPr txBox="1"/>
                    <p:nvPr/>
                  </p:nvSpPr>
                  <p:spPr>
                    <a:xfrm>
                      <a:off x="7403334" y="5875177"/>
                      <a:ext cx="5006981" cy="355898"/>
                    </a:xfrm>
                    <a:prstGeom prst="rect">
                      <a:avLst/>
                    </a:prstGeom>
                    <a:noFill/>
                  </p:spPr>
                  <p:txBody>
                    <a:bodyPr wrap="square" rtlCol="0">
                      <a:spAutoFit/>
                    </a:bodyPr>
                    <a:lstStyle/>
                    <a:p>
                      <a:r>
                        <a:rPr lang="en-US" altLang="ko-KR" b="0" i="0" dirty="0">
                          <a:latin typeface="Cambria Math" panose="02040503050406030204" pitchFamily="18" charset="0"/>
                          <a:ea typeface="나눔고딕"/>
                          <a:cs typeface="Times New Roman" panose="02020603050405020304" pitchFamily="18" charset="0"/>
                        </a:rPr>
                        <a:t>0 (if </a:t>
                      </a:r>
                      <a:r>
                        <a:rPr lang="en-US" altLang="ko-KR" b="0" i="0" dirty="0" err="1">
                          <a:latin typeface="Cambria Math" panose="02040503050406030204" pitchFamily="18" charset="0"/>
                          <a:ea typeface="나눔고딕"/>
                          <a:cs typeface="Times New Roman" panose="02020603050405020304" pitchFamily="18" charset="0"/>
                        </a:rPr>
                        <a:t>zmp</a:t>
                      </a:r>
                      <a:r>
                        <a:rPr lang="en-US" altLang="ko-KR" dirty="0">
                          <a:latin typeface="Cambria Math" panose="02040503050406030204" pitchFamily="18" charset="0"/>
                          <a:ea typeface="나눔고딕"/>
                          <a:cs typeface="Times New Roman" panose="02020603050405020304" pitchFamily="18" charset="0"/>
                        </a:rPr>
                        <a:t> satisfied</a:t>
                      </a:r>
                      <a:r>
                        <a:rPr lang="en-US" altLang="ko-KR" b="0" i="0" dirty="0">
                          <a:latin typeface="Cambria Math" panose="02040503050406030204" pitchFamily="18" charset="0"/>
                          <a:ea typeface="나눔고딕"/>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61" name="직사각형 260">
                          <a:extLst>
                            <a:ext uri="{FF2B5EF4-FFF2-40B4-BE49-F238E27FC236}">
                              <a16:creationId xmlns:a16="http://schemas.microsoft.com/office/drawing/2014/main" id="{8DAD4612-0C58-4986-B1E8-D9800CE37889}"/>
                            </a:ext>
                          </a:extLst>
                        </p:cNvPr>
                        <p:cNvSpPr/>
                        <p:nvPr/>
                      </p:nvSpPr>
                      <p:spPr>
                        <a:xfrm>
                          <a:off x="6944151" y="5310002"/>
                          <a:ext cx="4444953" cy="857607"/>
                        </a:xfrm>
                        <a:prstGeom prst="rect">
                          <a:avLst/>
                        </a:prstGeom>
                      </p:spPr>
                      <p:txBody>
                        <a:bodyPr wrap="square">
                          <a:spAutoFit/>
                        </a:bodyPr>
                        <a:lstStyle/>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𝑥</m:t>
                                  </m:r>
                                </m:sub>
                              </m:sSub>
                            </m:oMath>
                          </a14:m>
                          <a:r>
                            <a:rPr lang="en-US" altLang="ko-KR" dirty="0"/>
                            <a:t>=</a:t>
                          </a:r>
                          <a:r>
                            <a:rPr lang="en-US" altLang="ko-KR" dirty="0">
                              <a:ea typeface="나눔고딕"/>
                              <a:cs typeface="Times New Roman" panose="02020603050405020304" pitchFamily="18" charset="0"/>
                            </a:rPr>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𝑥</m:t>
                                  </m:r>
                                </m:e>
                              </m:acc>
                            </m:oMath>
                          </a14:m>
                          <a:endParaRPr lang="en-US" altLang="ko-KR" dirty="0">
                            <a:ea typeface="나눔고딕"/>
                            <a:cs typeface="Times New Roman" panose="02020603050405020304" pitchFamily="18" charset="0"/>
                          </a:endParaRPr>
                        </a:p>
                        <a:p>
                          <a14:m>
                            <m:oMath xmlns:m="http://schemas.openxmlformats.org/officeDocument/2006/math">
                              <m:sSub>
                                <m:sSubPr>
                                  <m:ctrlPr>
                                    <a:rPr lang="ko-KR"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나눔고딕"/>
                                      <a:cs typeface="Times New Roman" panose="02020603050405020304" pitchFamily="18" charset="0"/>
                                    </a:rPr>
                                    <m:t>𝐹</m:t>
                                  </m:r>
                                </m:e>
                                <m:sub>
                                  <m:r>
                                    <a:rPr lang="en-US" altLang="ko-KR" i="1">
                                      <a:latin typeface="Cambria Math" panose="02040503050406030204" pitchFamily="18" charset="0"/>
                                      <a:ea typeface="나눔고딕"/>
                                      <a:cs typeface="Times New Roman" panose="02020603050405020304" pitchFamily="18" charset="0"/>
                                    </a:rPr>
                                    <m:t>𝑦</m:t>
                                  </m:r>
                                </m:sub>
                              </m:sSub>
                            </m:oMath>
                          </a14:m>
                          <a:r>
                            <a:rPr lang="en-US" altLang="ko-KR" dirty="0"/>
                            <a:t>= </a:t>
                          </a:r>
                          <a14:m>
                            <m:oMath xmlns:m="http://schemas.openxmlformats.org/officeDocument/2006/math">
                              <m:r>
                                <a:rPr lang="en-US" altLang="ko-KR" i="1">
                                  <a:latin typeface="Cambria Math" panose="02040503050406030204" pitchFamily="18" charset="0"/>
                                  <a:ea typeface="나눔고딕"/>
                                  <a:cs typeface="Times New Roman" panose="02020603050405020304" pitchFamily="18" charset="0"/>
                                </a:rPr>
                                <m:t>𝑚</m:t>
                              </m:r>
                              <m:acc>
                                <m:accPr>
                                  <m:chr m:val="̈"/>
                                  <m:ctrlPr>
                                    <a:rPr lang="ko-KR" altLang="ko-KR" i="1">
                                      <a:latin typeface="Cambria Math" panose="02040503050406030204" pitchFamily="18" charset="0"/>
                                      <a:ea typeface="Cambria Math" panose="02040503050406030204" pitchFamily="18" charset="0"/>
                                    </a:rPr>
                                  </m:ctrlPr>
                                </m:accPr>
                                <m:e>
                                  <m:r>
                                    <a:rPr lang="en-US" altLang="ko-KR" i="1">
                                      <a:latin typeface="Cambria Math" panose="02040503050406030204" pitchFamily="18" charset="0"/>
                                      <a:ea typeface="나눔고딕"/>
                                      <a:cs typeface="Times New Roman" panose="02020603050405020304" pitchFamily="18" charset="0"/>
                                    </a:rPr>
                                    <m:t>𝑦</m:t>
                                  </m:r>
                                </m:e>
                              </m:acc>
                            </m:oMath>
                          </a14:m>
                          <a:endParaRPr lang="ko-KR" altLang="en-US" dirty="0"/>
                        </a:p>
                      </p:txBody>
                    </p:sp>
                  </mc:Choice>
                  <mc:Fallback xmlns="">
                    <p:sp>
                      <p:nvSpPr>
                        <p:cNvPr id="68" name="직사각형 67">
                          <a:extLst>
                            <a:ext uri="{FF2B5EF4-FFF2-40B4-BE49-F238E27FC236}">
                              <a16:creationId xmlns:a16="http://schemas.microsoft.com/office/drawing/2014/main" id="{8DAD4612-0C58-4986-B1E8-D9800CE37889}"/>
                            </a:ext>
                          </a:extLst>
                        </p:cNvPr>
                        <p:cNvSpPr>
                          <a:spLocks noRot="1" noChangeAspect="1" noMove="1" noResize="1" noEditPoints="1" noAdjustHandles="1" noChangeArrowheads="1" noChangeShapeType="1" noTextEdit="1"/>
                        </p:cNvSpPr>
                        <p:nvPr/>
                      </p:nvSpPr>
                      <p:spPr>
                        <a:xfrm>
                          <a:off x="6944151" y="5310004"/>
                          <a:ext cx="4444953" cy="857608"/>
                        </a:xfrm>
                        <a:prstGeom prst="rect">
                          <a:avLst/>
                        </a:prstGeom>
                        <a:blipFill>
                          <a:blip r:embed="rId13"/>
                          <a:stretch>
                            <a:fillRect t="-4110"/>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257" name="직사각형 256"/>
                      <p:cNvSpPr/>
                      <p:nvPr/>
                    </p:nvSpPr>
                    <p:spPr>
                      <a:xfrm>
                        <a:off x="6572119" y="6167252"/>
                        <a:ext cx="460299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a:latin typeface="Cambria Math" panose="02040503050406030204" pitchFamily="18" charset="0"/>
                                  <a:ea typeface="나눔고딕"/>
                                  <a:cs typeface="Times New Roman" panose="02020603050405020304" pitchFamily="18" charset="0"/>
                                </a:rPr>
                                <m:t>  </m:t>
                              </m:r>
                              <m:r>
                                <a:rPr lang="en-US" altLang="ko-KR" i="1">
                                  <a:latin typeface="Cambria Math" panose="02040503050406030204" pitchFamily="18" charset="0"/>
                                  <a:ea typeface="나눔고딕"/>
                                  <a:cs typeface="Times New Roman" panose="02020603050405020304" pitchFamily="18" charset="0"/>
                                </a:rPr>
                                <m:t>𝑚</m:t>
                              </m:r>
                              <m:r>
                                <a:rPr lang="en-US" altLang="ko-KR">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𝑥</m:t>
                                  </m:r>
                                </m:sub>
                              </m:sSub>
                              <m:d>
                                <m:d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a:latin typeface="Cambria Math" panose="02040503050406030204" pitchFamily="18" charset="0"/>
                                      <a:ea typeface="나눔고딕"/>
                                      <a:cs typeface="Times New Roman" panose="02020603050405020304" pitchFamily="18" charset="0"/>
                                    </a:rPr>
                                    <m:t>g</m:t>
                                  </m:r>
                                  <m:r>
                                    <a:rPr lang="en-US" altLang="ko-KR" i="1">
                                      <a:latin typeface="Cambria Math" panose="02040503050406030204" pitchFamily="18" charset="0"/>
                                      <a:ea typeface="나눔고딕"/>
                                      <a:cs typeface="Times New Roman" panose="02020603050405020304" pitchFamily="18" charset="0"/>
                                    </a:rPr>
                                    <m:t>−</m:t>
                                  </m:r>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y</m:t>
                                      </m:r>
                                    </m:e>
                                  </m:acc>
                                </m:e>
                              </m:d>
                              <m:r>
                                <a:rPr lang="en-US" altLang="ko-KR" i="1">
                                  <a:latin typeface="Cambria Math" panose="02040503050406030204" pitchFamily="18" charset="0"/>
                                  <a:ea typeface="나눔고딕"/>
                                  <a:cs typeface="Times New Roman" panose="02020603050405020304" pitchFamily="18" charset="0"/>
                                </a:rPr>
                                <m:t>−</m:t>
                              </m:r>
                              <m:sSub>
                                <m:sSubPr>
                                  <m:ctrlPr>
                                    <a:rPr lang="en-US" altLang="ko-KR" i="1">
                                      <a:latin typeface="Cambria Math" panose="02040503050406030204" pitchFamily="18" charset="0"/>
                                      <a:ea typeface="나눔고딕"/>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𝑑</m:t>
                                  </m:r>
                                </m:e>
                                <m:sub>
                                  <m:r>
                                    <a:rPr lang="en-US" altLang="ko-KR" i="1">
                                      <a:latin typeface="Cambria Math" panose="02040503050406030204" pitchFamily="18" charset="0"/>
                                      <a:ea typeface="나눔고딕"/>
                                      <a:cs typeface="Times New Roman" panose="02020603050405020304" pitchFamily="18" charset="0"/>
                                    </a:rPr>
                                    <m:t>𝑦</m:t>
                                  </m:r>
                                </m:sub>
                              </m:sSub>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a:latin typeface="Cambria Math" panose="02040503050406030204" pitchFamily="18" charset="0"/>
                                      <a:ea typeface="나눔고딕"/>
                                      <a:cs typeface="Times New Roman" panose="02020603050405020304" pitchFamily="18" charset="0"/>
                                    </a:rPr>
                                    <m:t>x</m:t>
                                  </m:r>
                                </m:e>
                              </m:acc>
                              <m:r>
                                <a:rPr lang="en-US" altLang="ko-KR">
                                  <a:latin typeface="Cambria Math" panose="02040503050406030204" pitchFamily="18" charset="0"/>
                                  <a:ea typeface="나눔고딕"/>
                                  <a:cs typeface="Times New Roman" panose="02020603050405020304" pitchFamily="18" charset="0"/>
                                </a:rPr>
                                <m:t>)(</m:t>
                              </m:r>
                              <m:r>
                                <m:rPr>
                                  <m:sty m:val="p"/>
                                </m:rPr>
                                <a:rPr lang="en-US" altLang="ko-KR">
                                  <a:latin typeface="Cambria Math" panose="02040503050406030204" pitchFamily="18" charset="0"/>
                                  <a:ea typeface="나눔고딕"/>
                                  <a:cs typeface="Times New Roman" panose="02020603050405020304" pitchFamily="18" charset="0"/>
                                </a:rPr>
                                <m:t>if</m:t>
                              </m:r>
                              <m:r>
                                <a:rPr lang="en-US" altLang="ko-KR">
                                  <a:latin typeface="Cambria Math" panose="02040503050406030204" pitchFamily="18" charset="0"/>
                                  <a:ea typeface="나눔고딕"/>
                                  <a:cs typeface="Times New Roman" panose="02020603050405020304" pitchFamily="18" charset="0"/>
                                </a:rPr>
                                <m:t> </m:t>
                              </m:r>
                              <m:r>
                                <m:rPr>
                                  <m:sty m:val="p"/>
                                </m:rPr>
                                <a:rPr lang="en-US" altLang="ko-KR">
                                  <a:latin typeface="Cambria Math" panose="02040503050406030204" pitchFamily="18" charset="0"/>
                                  <a:ea typeface="나눔고딕"/>
                                  <a:cs typeface="Times New Roman" panose="02020603050405020304" pitchFamily="18" charset="0"/>
                                </a:rPr>
                                <m:t>zmp</m:t>
                              </m:r>
                              <m:r>
                                <a:rPr lang="en-US" altLang="ko-KR">
                                  <a:latin typeface="Cambria Math" panose="02040503050406030204" pitchFamily="18" charset="0"/>
                                  <a:ea typeface="나눔고딕"/>
                                  <a:cs typeface="Times New Roman" panose="02020603050405020304" pitchFamily="18" charset="0"/>
                                </a:rPr>
                                <m:t> </m:t>
                              </m:r>
                              <m:r>
                                <m:rPr>
                                  <m:sty m:val="p"/>
                                </m:rPr>
                                <a:rPr lang="en-US" altLang="ko-KR">
                                  <a:latin typeface="Cambria Math" panose="02040503050406030204" pitchFamily="18" charset="0"/>
                                  <a:ea typeface="나눔고딕"/>
                                  <a:cs typeface="Times New Roman" panose="02020603050405020304" pitchFamily="18" charset="0"/>
                                </a:rPr>
                                <m:t>not</m:t>
                              </m:r>
                              <m:r>
                                <a:rPr lang="en-US" altLang="ko-KR">
                                  <a:latin typeface="Cambria Math" panose="02040503050406030204" pitchFamily="18" charset="0"/>
                                  <a:ea typeface="나눔고딕"/>
                                  <a:cs typeface="Times New Roman" panose="02020603050405020304" pitchFamily="18" charset="0"/>
                                </a:rPr>
                                <m:t> </m:t>
                              </m:r>
                              <m:r>
                                <m:rPr>
                                  <m:sty m:val="p"/>
                                </m:rPr>
                                <a:rPr lang="en-US" altLang="ko-KR">
                                  <a:latin typeface="Cambria Math" panose="02040503050406030204" pitchFamily="18" charset="0"/>
                                  <a:ea typeface="나눔고딕"/>
                                  <a:cs typeface="Times New Roman" panose="02020603050405020304" pitchFamily="18" charset="0"/>
                                </a:rPr>
                                <m:t>satisfied</m:t>
                              </m:r>
                              <m:r>
                                <a:rPr lang="en-US" altLang="ko-KR">
                                  <a:latin typeface="Cambria Math" panose="02040503050406030204" pitchFamily="18" charset="0"/>
                                  <a:ea typeface="나눔고딕"/>
                                  <a:cs typeface="Times New Roman" panose="02020603050405020304" pitchFamily="18" charset="0"/>
                                </a:rPr>
                                <m:t>)</m:t>
                              </m:r>
                              <m:r>
                                <m:rPr>
                                  <m:nor/>
                                </m:rPr>
                                <a:rPr lang="ko-KR" altLang="ko-KR" sz="3200" dirty="0">
                                  <a:latin typeface="Arial" panose="020B0604020202020204" pitchFamily="34" charset="0"/>
                                  <a:ea typeface="나눔고딕"/>
                                  <a:cs typeface="Times New Roman" panose="02020603050405020304" pitchFamily="18" charset="0"/>
                                </a:rPr>
                                <m:t> </m:t>
                              </m:r>
                            </m:oMath>
                          </m:oMathPara>
                        </a14:m>
                        <a:endParaRPr lang="ko-KR" altLang="en-US" dirty="0"/>
                      </a:p>
                    </p:txBody>
                  </p:sp>
                </mc:Choice>
                <mc:Fallback xmlns="">
                  <p:sp>
                    <p:nvSpPr>
                      <p:cNvPr id="257" name="직사각형 256"/>
                      <p:cNvSpPr>
                        <a:spLocks noRot="1" noChangeAspect="1" noMove="1" noResize="1" noEditPoints="1" noAdjustHandles="1" noChangeArrowheads="1" noChangeShapeType="1" noTextEdit="1"/>
                      </p:cNvSpPr>
                      <p:nvPr/>
                    </p:nvSpPr>
                    <p:spPr>
                      <a:xfrm>
                        <a:off x="6572119" y="6167252"/>
                        <a:ext cx="4602991" cy="584775"/>
                      </a:xfrm>
                      <a:prstGeom prst="rect">
                        <a:avLst/>
                      </a:prstGeom>
                      <a:blipFill rotWithShape="0">
                        <a:blip r:embed="rId1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3E13A224-52A1-4ED2-AF7B-DD22A22ED297}"/>
                          </a:ext>
                        </a:extLst>
                      </p:cNvPr>
                      <p:cNvSpPr txBox="1"/>
                      <p:nvPr/>
                    </p:nvSpPr>
                    <p:spPr>
                      <a:xfrm>
                        <a:off x="6339545" y="6167252"/>
                        <a:ext cx="623031" cy="400110"/>
                      </a:xfrm>
                      <a:prstGeom prst="rect">
                        <a:avLst/>
                      </a:prstGeom>
                      <a:noFill/>
                    </p:spPr>
                    <p:txBody>
                      <a:bodyPr wrap="square" rtlCol="0">
                        <a:spAutoFit/>
                      </a:bodyPr>
                      <a:lstStyle/>
                      <a:p>
                        <a:pPr algn="just"/>
                        <a14:m>
                          <m:oMath xmlns:m="http://schemas.openxmlformats.org/officeDocument/2006/math">
                            <m:sSub>
                              <m:sSubPr>
                                <m:ctrlPr>
                                  <a:rPr lang="ko-KR" altLang="ko-KR" sz="2000" i="1">
                                    <a:latin typeface="Cambria Math" panose="02040503050406030204" pitchFamily="18" charset="0"/>
                                    <a:ea typeface="Cambria Math" panose="02040503050406030204" pitchFamily="18" charset="0"/>
                                  </a:rPr>
                                </m:ctrlPr>
                              </m:sSubPr>
                              <m:e>
                                <m:r>
                                  <a:rPr lang="en-US" altLang="ko-KR" sz="2000" i="1">
                                    <a:latin typeface="Cambria Math" panose="02040503050406030204" pitchFamily="18" charset="0"/>
                                    <a:ea typeface="나눔고딕"/>
                                    <a:cs typeface="Times New Roman" panose="02020603050405020304" pitchFamily="18" charset="0"/>
                                  </a:rPr>
                                  <m:t>𝐹</m:t>
                                </m:r>
                              </m:e>
                              <m:sub>
                                <m:r>
                                  <a:rPr lang="en-US" altLang="ko-KR" sz="2000" i="1">
                                    <a:latin typeface="Cambria Math" panose="02040503050406030204" pitchFamily="18" charset="0"/>
                                    <a:ea typeface="나눔고딕"/>
                                    <a:cs typeface="Times New Roman" panose="02020603050405020304" pitchFamily="18" charset="0"/>
                                  </a:rPr>
                                  <m:t>𝜏</m:t>
                                </m:r>
                              </m:sub>
                            </m:sSub>
                          </m:oMath>
                        </a14:m>
                        <a:r>
                          <a:rPr lang="en-US" altLang="ko-KR" sz="2000" dirty="0">
                            <a:latin typeface="Calibri" panose="020F0502020204030204" pitchFamily="34" charset="0"/>
                          </a:rPr>
                          <a:t>=</a:t>
                        </a:r>
                      </a:p>
                    </p:txBody>
                  </p:sp>
                </mc:Choice>
                <mc:Fallback xmlns="">
                  <p:sp>
                    <p:nvSpPr>
                      <p:cNvPr id="258" name="TextBox 257">
                        <a:extLst>
                          <a:ext uri="{FF2B5EF4-FFF2-40B4-BE49-F238E27FC236}">
                            <a16:creationId xmlns:a16="http://schemas.microsoft.com/office/drawing/2014/main" xmlns:a14="http://schemas.microsoft.com/office/drawing/2010/main" xmlns="" id="{3E13A224-52A1-4ED2-AF7B-DD22A22ED297}"/>
                          </a:ext>
                        </a:extLst>
                      </p:cNvPr>
                      <p:cNvSpPr txBox="1">
                        <a:spLocks noRot="1" noChangeAspect="1" noMove="1" noResize="1" noEditPoints="1" noAdjustHandles="1" noChangeArrowheads="1" noChangeShapeType="1" noTextEdit="1"/>
                      </p:cNvSpPr>
                      <p:nvPr/>
                    </p:nvSpPr>
                    <p:spPr>
                      <a:xfrm>
                        <a:off x="6339545" y="6167252"/>
                        <a:ext cx="623031" cy="400110"/>
                      </a:xfrm>
                      <a:prstGeom prst="rect">
                        <a:avLst/>
                      </a:prstGeom>
                      <a:blipFill rotWithShape="0">
                        <a:blip r:embed="rId20"/>
                        <a:stretch>
                          <a:fillRect t="-9231" b="-27692"/>
                        </a:stretch>
                      </a:blipFill>
                    </p:spPr>
                    <p:txBody>
                      <a:bodyPr/>
                      <a:lstStyle/>
                      <a:p>
                        <a:r>
                          <a:rPr lang="ko-KR" altLang="en-US">
                            <a:noFill/>
                          </a:rPr>
                          <a:t> </a:t>
                        </a:r>
                      </a:p>
                    </p:txBody>
                  </p:sp>
                </mc:Fallback>
              </mc:AlternateContent>
            </p:grpSp>
          </p:grpSp>
        </p:grpSp>
        <p:sp>
          <p:nvSpPr>
            <p:cNvPr id="305" name="TextBox 304"/>
            <p:cNvSpPr txBox="1"/>
            <p:nvPr/>
          </p:nvSpPr>
          <p:spPr>
            <a:xfrm>
              <a:off x="83973" y="6415200"/>
              <a:ext cx="363894" cy="307777"/>
            </a:xfrm>
            <a:prstGeom prst="rect">
              <a:avLst/>
            </a:prstGeom>
            <a:noFill/>
          </p:spPr>
          <p:txBody>
            <a:bodyPr wrap="square" rtlCol="0">
              <a:spAutoFit/>
            </a:bodyPr>
            <a:lstStyle/>
            <a:p>
              <a:r>
                <a:rPr lang="en-US" altLang="ko-KR" sz="1400" dirty="0">
                  <a:latin typeface="Calibri" panose="020F0502020204030204" pitchFamily="34" charset="0"/>
                </a:rPr>
                <a:t>28</a:t>
              </a:r>
              <a:endParaRPr lang="ko-KR" altLang="en-US" sz="1400" dirty="0">
                <a:latin typeface="Calibri" panose="020F0502020204030204" pitchFamily="34" charset="0"/>
              </a:endParaRPr>
            </a:p>
          </p:txBody>
        </p:sp>
      </p:grpSp>
    </p:spTree>
    <p:extLst>
      <p:ext uri="{BB962C8B-B14F-4D97-AF65-F5344CB8AC3E}">
        <p14:creationId xmlns:p14="http://schemas.microsoft.com/office/powerpoint/2010/main" val="30637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41ADC621-2ECB-4EBD-B665-BB2ED3D1C867}"/>
              </a:ext>
            </a:extLst>
          </p:cNvPr>
          <p:cNvGrpSpPr/>
          <p:nvPr/>
        </p:nvGrpSpPr>
        <p:grpSpPr>
          <a:xfrm>
            <a:off x="2197742" y="1055331"/>
            <a:ext cx="8054295" cy="5668197"/>
            <a:chOff x="4973216" y="76386"/>
            <a:chExt cx="7436258" cy="5212984"/>
          </a:xfrm>
        </p:grpSpPr>
        <p:sp>
          <p:nvSpPr>
            <p:cNvPr id="46" name="직사각형 45"/>
            <p:cNvSpPr/>
            <p:nvPr/>
          </p:nvSpPr>
          <p:spPr>
            <a:xfrm>
              <a:off x="4973216" y="76386"/>
              <a:ext cx="7137919" cy="5212984"/>
            </a:xfrm>
            <a:prstGeom prst="rect">
              <a:avLst/>
            </a:prstGeom>
            <a:solidFill>
              <a:schemeClr val="accent2">
                <a:lumMod val="40000"/>
                <a:lumOff val="6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5" name="그룹 44"/>
            <p:cNvGrpSpPr/>
            <p:nvPr/>
          </p:nvGrpSpPr>
          <p:grpSpPr>
            <a:xfrm>
              <a:off x="5113176" y="76386"/>
              <a:ext cx="7296298" cy="5092352"/>
              <a:chOff x="3748528" y="572937"/>
              <a:chExt cx="7924068" cy="5567327"/>
            </a:xfrm>
          </p:grpSpPr>
          <p:pic>
            <p:nvPicPr>
              <p:cNvPr id="43" name="그림 42"/>
              <p:cNvPicPr/>
              <p:nvPr/>
            </p:nvPicPr>
            <p:blipFill>
              <a:blip r:embed="rId3">
                <a:clrChange>
                  <a:clrFrom>
                    <a:srgbClr val="FFFFFF"/>
                  </a:clrFrom>
                  <a:clrTo>
                    <a:srgbClr val="FFFFFF">
                      <a:alpha val="0"/>
                    </a:srgbClr>
                  </a:clrTo>
                </a:clrChange>
              </a:blip>
              <a:stretch>
                <a:fillRect/>
              </a:stretch>
            </p:blipFill>
            <p:spPr>
              <a:xfrm>
                <a:off x="4351308" y="3701864"/>
                <a:ext cx="6400800" cy="2438400"/>
              </a:xfrm>
              <a:prstGeom prst="rect">
                <a:avLst/>
              </a:prstGeom>
            </p:spPr>
          </p:pic>
          <mc:AlternateContent xmlns:mc="http://schemas.openxmlformats.org/markup-compatibility/2006" xmlns:a14="http://schemas.microsoft.com/office/drawing/2010/main">
            <mc:Choice Requires="a14">
              <p:sp>
                <p:nvSpPr>
                  <p:cNvPr id="39" name="직사각형 38"/>
                  <p:cNvSpPr/>
                  <p:nvPr/>
                </p:nvSpPr>
                <p:spPr>
                  <a:xfrm>
                    <a:off x="3748528" y="572937"/>
                    <a:ext cx="7924068" cy="1551558"/>
                  </a:xfrm>
                  <a:prstGeom prst="rect">
                    <a:avLst/>
                  </a:prstGeom>
                </p:spPr>
                <p:txBody>
                  <a:bodyPr wrap="square">
                    <a:spAutoFit/>
                  </a:bodyPr>
                  <a:lstStyle/>
                  <a:p>
                    <a:pPr algn="just">
                      <a:lnSpc>
                        <a:spcPct val="130000"/>
                      </a:lnSpc>
                      <a:spcAft>
                        <a:spcPts val="1000"/>
                      </a:spcAft>
                    </a:pPr>
                    <a14:m>
                      <m:oMath xmlns:m="http://schemas.openxmlformats.org/officeDocument/2006/math">
                        <m:sSub>
                          <m:sSubPr>
                            <m:ctrlPr>
                              <a:rPr lang="ko-KR" altLang="ko-KR" sz="12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nary>
                              <m:naryPr>
                                <m:chr m:val="∑"/>
                                <m:limLoc m:val="undOvr"/>
                                <m:subHide m:val="on"/>
                                <m:supHide m:val="on"/>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up/>
                              <m:e>
                                <m:r>
                                  <m:rPr>
                                    <m:sty m:val="p"/>
                                  </m:rPr>
                                  <a:rPr lang="en-US" altLang="ko-KR" sz="1200">
                                    <a:solidFill>
                                      <a:schemeClr val="tx1"/>
                                    </a:solidFill>
                                    <a:effectLst/>
                                    <a:latin typeface="Cambria Math" panose="02040503050406030204" pitchFamily="18" charset="0"/>
                                    <a:ea typeface="나눔고딕"/>
                                    <a:cs typeface="Times New Roman" panose="02020603050405020304" pitchFamily="18" charset="0"/>
                                  </a:rPr>
                                  <m:t>τ</m:t>
                                </m:r>
                              </m:e>
                            </m:nary>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a:t>
                    </a:r>
                    <a14:m>
                      <m:oMath xmlns:m="http://schemas.openxmlformats.org/officeDocument/2006/math">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𝑑𝑦𝑓</m:t>
                        </m:r>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 =0 </a:t>
                    </a:r>
                    <a:endParaRPr lang="ko-KR" altLang="ko-KR" sz="2000" dirty="0">
                      <a:solidFill>
                        <a:schemeClr val="tx1"/>
                      </a:solidFill>
                      <a:effectLst/>
                      <a:latin typeface="Arial" panose="020B0604020202020204" pitchFamily="34" charset="0"/>
                      <a:ea typeface="나눔고딕"/>
                      <a:cs typeface="Times New Roman" panose="02020603050405020304" pitchFamily="18" charset="0"/>
                    </a:endParaRPr>
                  </a:p>
                  <a:p>
                    <a:pPr indent="457200" algn="just">
                      <a:lnSpc>
                        <a:spcPct val="130000"/>
                      </a:lnSpc>
                      <a:spcAft>
                        <a:spcPts val="1000"/>
                      </a:spcAft>
                    </a:pPr>
                    <a:r>
                      <a:rPr lang="en-US" altLang="ko-KR" sz="1200" dirty="0">
                        <a:solidFill>
                          <a:schemeClr val="tx1"/>
                        </a:solidFill>
                        <a:effectLst/>
                        <a:latin typeface="Arial" panose="020B0604020202020204" pitchFamily="34" charset="0"/>
                        <a:ea typeface="나눔고딕"/>
                        <a:cs typeface="Times New Roman" panose="02020603050405020304" pitchFamily="18" charset="0"/>
                      </a:rPr>
                      <a:t>(</a:t>
                    </a:r>
                    <a14:m>
                      <m:oMath xmlns:m="http://schemas.openxmlformats.org/officeDocument/2006/math">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a:t>
                    </a:r>
                    <a14:m>
                      <m:oMath xmlns:m="http://schemas.openxmlformats.org/officeDocument/2006/math">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a:t>
                    </a:r>
                    <a14:m>
                      <m:oMath xmlns:m="http://schemas.openxmlformats.org/officeDocument/2006/math">
                        <m:r>
                          <a:rPr lang="en-US" altLang="ko-KR" sz="1200">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a:t>
                    </a:r>
                    <a14:m>
                      <m:oMath xmlns:m="http://schemas.openxmlformats.org/officeDocument/2006/math">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𝑑𝑦𝑓</m:t>
                        </m:r>
                      </m:oMath>
                    </a14:m>
                    <a:endParaRPr lang="en-US" altLang="ko-KR" sz="1200" i="1" dirty="0">
                      <a:solidFill>
                        <a:schemeClr val="tx1"/>
                      </a:solidFill>
                      <a:effectLst/>
                      <a:latin typeface="Cambria Math" panose="02040503050406030204" pitchFamily="18" charset="0"/>
                      <a:ea typeface="나눔고딕"/>
                      <a:cs typeface="Times New Roman" panose="02020603050405020304" pitchFamily="18" charset="0"/>
                    </a:endParaRPr>
                  </a:p>
                  <a:p>
                    <a:pPr indent="457200" algn="just">
                      <a:lnSpc>
                        <a:spcPct val="130000"/>
                      </a:lnSpc>
                      <a:spcAft>
                        <a:spcPts val="1000"/>
                      </a:spcAft>
                    </a:pPr>
                    <a:r>
                      <a:rPr lang="en-US" altLang="ko-KR" sz="1200" dirty="0">
                        <a:solidFill>
                          <a:schemeClr val="tx1"/>
                        </a:solidFill>
                        <a:effectLst/>
                        <a:ea typeface="Cambria Math" panose="02040503050406030204" pitchFamily="18" charset="0"/>
                        <a:cs typeface="Times New Roman" panose="02020603050405020304" pitchFamily="18" charset="0"/>
                      </a:rPr>
                      <a:t> </a:t>
                    </a:r>
                    <a14:m>
                      <m:oMath xmlns:m="http://schemas.openxmlformats.org/officeDocument/2006/math">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d>
                          <m:d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e>
                        </m:d>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d>
                          <m:d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𝑚</m:t>
                            </m:r>
                            <m:d>
                              <m:d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ko-KR" sz="1200">
                                    <a:solidFill>
                                      <a:schemeClr val="tx1"/>
                                    </a:solidFill>
                                    <a:effectLst/>
                                    <a:latin typeface="Cambria Math" panose="02040503050406030204" pitchFamily="18" charset="0"/>
                                    <a:ea typeface="나눔고딕"/>
                                    <a:cs typeface="Times New Roman" panose="02020603050405020304" pitchFamily="18" charset="0"/>
                                  </a:rPr>
                                  <m:t>g</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200">
                                        <a:solidFill>
                                          <a:schemeClr val="tx1"/>
                                        </a:solidFill>
                                        <a:effectLst/>
                                        <a:latin typeface="Cambria Math" panose="02040503050406030204" pitchFamily="18" charset="0"/>
                                        <a:ea typeface="나눔고딕"/>
                                        <a:cs typeface="Times New Roman" panose="02020603050405020304" pitchFamily="18" charset="0"/>
                                      </a:rPr>
                                      <m:t>y</m:t>
                                    </m:r>
                                  </m:e>
                                </m:acc>
                              </m:e>
                            </m:d>
                          </m:e>
                        </m:d>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𝑑𝑦𝑓</m:t>
                        </m:r>
                      </m:oMath>
                    </a14:m>
                    <a:endParaRPr lang="ko-KR" altLang="ko-KR" sz="2000" dirty="0">
                      <a:solidFill>
                        <a:schemeClr val="tx1"/>
                      </a:solidFill>
                      <a:effectLst/>
                      <a:latin typeface="Arial" panose="020B0604020202020204" pitchFamily="34" charset="0"/>
                      <a:ea typeface="나눔고딕"/>
                      <a:cs typeface="Times New Roman" panose="02020603050405020304" pitchFamily="18" charset="0"/>
                    </a:endParaRPr>
                  </a:p>
                  <a:p>
                    <a:pPr algn="just">
                      <a:lnSpc>
                        <a:spcPct val="130000"/>
                      </a:lnSpc>
                      <a:spcAft>
                        <a:spcPts val="1000"/>
                      </a:spcAft>
                    </a:pPr>
                    <a:r>
                      <a:rPr lang="en-US" altLang="ko-KR" sz="1200" dirty="0">
                        <a:solidFill>
                          <a:schemeClr val="tx1"/>
                        </a:solidFill>
                        <a:latin typeface="Arial" panose="020B0604020202020204" pitchFamily="34" charset="0"/>
                        <a:ea typeface="Cambria Math" panose="02040503050406030204" pitchFamily="18" charset="0"/>
                        <a:cs typeface="Times New Roman" panose="02020603050405020304" pitchFamily="18" charset="0"/>
                      </a:rPr>
                      <a:t>           </a:t>
                    </a:r>
                    <a14:m>
                      <m:oMath xmlns:m="http://schemas.openxmlformats.org/officeDocument/2006/math">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𝑓</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𝑙</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sSub>
                          <m:sSub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𝑁</m:t>
                            </m:r>
                          </m:e>
                          <m:sub>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𝑏</m:t>
                            </m:r>
                          </m:sub>
                        </m:sSub>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a:t>
                    </a:r>
                    <a14:m>
                      <m:oMath xmlns:m="http://schemas.openxmlformats.org/officeDocument/2006/math">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𝑑𝑥</m:t>
                        </m:r>
                        <m:d>
                          <m:d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𝑚</m:t>
                            </m:r>
                            <m:d>
                              <m:dPr>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sz="1200" i="1">
                                    <a:solidFill>
                                      <a:schemeClr val="tx1"/>
                                    </a:solidFill>
                                    <a:effectLst/>
                                    <a:latin typeface="Cambria Math" panose="02040503050406030204" pitchFamily="18" charset="0"/>
                                    <a:ea typeface="나눔고딕"/>
                                    <a:cs typeface="Times New Roman" panose="02020603050405020304" pitchFamily="18" charset="0"/>
                                  </a:rPr>
                                  <m:t>−</m:t>
                                </m:r>
                                <m:r>
                                  <m:rPr>
                                    <m:sty m:val="p"/>
                                  </m:rPr>
                                  <a:rPr lang="en-US" altLang="ko-KR" sz="1200">
                                    <a:solidFill>
                                      <a:schemeClr val="tx1"/>
                                    </a:solidFill>
                                    <a:effectLst/>
                                    <a:latin typeface="Cambria Math" panose="02040503050406030204" pitchFamily="18" charset="0"/>
                                    <a:ea typeface="나눔고딕"/>
                                    <a:cs typeface="Times New Roman" panose="02020603050405020304" pitchFamily="18" charset="0"/>
                                  </a:rPr>
                                  <m:t>g</m:t>
                                </m:r>
                                <m:r>
                                  <a:rPr lang="en-US" altLang="ko-KR" sz="1200">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sz="12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200">
                                        <a:solidFill>
                                          <a:schemeClr val="tx1"/>
                                        </a:solidFill>
                                        <a:effectLst/>
                                        <a:latin typeface="Cambria Math" panose="02040503050406030204" pitchFamily="18" charset="0"/>
                                        <a:ea typeface="나눔고딕"/>
                                        <a:cs typeface="Times New Roman" panose="02020603050405020304" pitchFamily="18" charset="0"/>
                                      </a:rPr>
                                      <m:t>y</m:t>
                                    </m:r>
                                  </m:e>
                                </m:acc>
                              </m:e>
                            </m:d>
                          </m:e>
                        </m:d>
                        <m:r>
                          <a:rPr lang="en-US" altLang="ko-KR" sz="1200" i="1">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i="1">
                            <a:solidFill>
                              <a:schemeClr val="tx1"/>
                            </a:solidFill>
                            <a:effectLst/>
                            <a:latin typeface="Cambria Math" panose="02040503050406030204" pitchFamily="18" charset="0"/>
                            <a:ea typeface="나눔고딕"/>
                            <a:cs typeface="Times New Roman" panose="02020603050405020304" pitchFamily="18" charset="0"/>
                          </a:rPr>
                          <m:t>𝑑𝑦𝑓</m:t>
                        </m:r>
                      </m:oMath>
                    </a14:m>
                    <a:r>
                      <a:rPr lang="en-US" altLang="ko-KR" sz="1200" dirty="0">
                        <a:solidFill>
                          <a:schemeClr val="tx1"/>
                        </a:solidFill>
                        <a:effectLst/>
                        <a:latin typeface="Arial" panose="020B0604020202020204" pitchFamily="34" charset="0"/>
                        <a:ea typeface="나눔고딕"/>
                        <a:cs typeface="Times New Roman" panose="02020603050405020304" pitchFamily="18" charset="0"/>
                      </a:rPr>
                      <a:t> </a:t>
                    </a:r>
                    <a:r>
                      <a:rPr lang="en-US" altLang="ko-KR" sz="1200" b="1" dirty="0">
                        <a:solidFill>
                          <a:schemeClr val="tx1"/>
                        </a:solidFill>
                        <a:effectLst/>
                        <a:latin typeface="Calibri" panose="020F0502020204030204" pitchFamily="34" charset="0"/>
                        <a:ea typeface="나눔고딕"/>
                        <a:cs typeface="Calibri" panose="020F0502020204030204" pitchFamily="34" charset="0"/>
                      </a:rPr>
                      <a:t>(f i</a:t>
                    </a:r>
                    <a14:m>
                      <m:oMath xmlns:m="http://schemas.openxmlformats.org/officeDocument/2006/math">
                        <m:r>
                          <a:rPr lang="en-US" altLang="ko-KR" sz="1200" b="1" i="0" smtClean="0">
                            <a:solidFill>
                              <a:schemeClr val="tx1"/>
                            </a:solidFill>
                            <a:effectLst/>
                            <a:latin typeface="Cambria Math" panose="02040503050406030204" pitchFamily="18" charset="0"/>
                            <a:ea typeface="나눔고딕"/>
                            <a:cs typeface="Times New Roman" panose="02020603050405020304" pitchFamily="18" charset="0"/>
                          </a:rPr>
                          <m:t>𝐬</m:t>
                        </m:r>
                        <m:r>
                          <a:rPr lang="en-US" altLang="ko-KR" sz="1200" b="1" i="0" smtClean="0">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b="1" i="0" smtClean="0">
                            <a:solidFill>
                              <a:schemeClr val="tx1"/>
                            </a:solidFill>
                            <a:effectLst/>
                            <a:latin typeface="Cambria Math" panose="02040503050406030204" pitchFamily="18" charset="0"/>
                            <a:ea typeface="나눔고딕"/>
                            <a:cs typeface="Times New Roman" panose="02020603050405020304" pitchFamily="18" charset="0"/>
                          </a:rPr>
                          <m:t>𝐟𝐫𝐢𝐜𝐭𝐢𝐨𝐧</m:t>
                        </m:r>
                        <m:r>
                          <a:rPr lang="en-US" altLang="ko-KR" sz="1200" b="1" i="0" smtClean="0">
                            <a:solidFill>
                              <a:schemeClr val="tx1"/>
                            </a:solidFill>
                            <a:effectLst/>
                            <a:latin typeface="Cambria Math" panose="02040503050406030204" pitchFamily="18" charset="0"/>
                            <a:ea typeface="나눔고딕"/>
                            <a:cs typeface="Times New Roman" panose="02020603050405020304" pitchFamily="18" charset="0"/>
                          </a:rPr>
                          <m:t> </m:t>
                        </m:r>
                        <m:r>
                          <a:rPr lang="en-US" altLang="ko-KR" sz="1200" b="1" i="0" smtClean="0">
                            <a:solidFill>
                              <a:schemeClr val="tx1"/>
                            </a:solidFill>
                            <a:effectLst/>
                            <a:latin typeface="Cambria Math" panose="02040503050406030204" pitchFamily="18" charset="0"/>
                            <a:ea typeface="나눔고딕"/>
                            <a:cs typeface="Times New Roman" panose="02020603050405020304" pitchFamily="18" charset="0"/>
                          </a:rPr>
                          <m:t>𝐟𝐨𝐫𝐜𝐞</m:t>
                        </m:r>
                        <m:r>
                          <a:rPr lang="en-US" altLang="ko-KR" sz="1200" b="1" i="0" smtClean="0">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b="1"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200" b="1" i="1">
                            <a:solidFill>
                              <a:schemeClr val="tx1"/>
                            </a:solidFill>
                            <a:effectLst/>
                            <a:latin typeface="Cambria Math" panose="02040503050406030204" pitchFamily="18" charset="0"/>
                            <a:ea typeface="나눔고딕"/>
                            <a:cs typeface="Times New Roman" panose="02020603050405020304" pitchFamily="18" charset="0"/>
                          </a:rPr>
                          <m:t>𝒎</m:t>
                        </m:r>
                        <m:acc>
                          <m:accPr>
                            <m:chr m:val="̈"/>
                            <m:ctrlPr>
                              <a:rPr lang="ko-KR" altLang="ko-KR" sz="1200" b="1"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sz="1200" b="1" i="1">
                                <a:solidFill>
                                  <a:schemeClr val="tx1"/>
                                </a:solidFill>
                                <a:effectLst/>
                                <a:latin typeface="Cambria Math" panose="02040503050406030204" pitchFamily="18" charset="0"/>
                                <a:ea typeface="나눔고딕"/>
                                <a:cs typeface="Times New Roman" panose="02020603050405020304" pitchFamily="18" charset="0"/>
                              </a:rPr>
                              <m:t>𝒙</m:t>
                            </m:r>
                            <m:r>
                              <a:rPr lang="en-US" altLang="ko-KR" sz="1200" b="1" i="1" smtClean="0">
                                <a:solidFill>
                                  <a:schemeClr val="tx1"/>
                                </a:solidFill>
                                <a:effectLst/>
                                <a:latin typeface="Cambria Math" panose="02040503050406030204" pitchFamily="18" charset="0"/>
                                <a:ea typeface="나눔고딕"/>
                                <a:cs typeface="Times New Roman" panose="02020603050405020304" pitchFamily="18" charset="0"/>
                              </a:rPr>
                              <m:t>)</m:t>
                            </m:r>
                          </m:e>
                        </m:acc>
                      </m:oMath>
                    </a14:m>
                    <a:r>
                      <a:rPr lang="en-US" altLang="ko-KR" sz="1200" b="1" dirty="0">
                        <a:solidFill>
                          <a:schemeClr val="tx1"/>
                        </a:solidFill>
                        <a:effectLst/>
                        <a:latin typeface="Arial" panose="020B0604020202020204" pitchFamily="34" charset="0"/>
                        <a:ea typeface="나눔고딕"/>
                        <a:cs typeface="Times New Roman" panose="02020603050405020304" pitchFamily="18" charset="0"/>
                      </a:rPr>
                      <a:t>)</a:t>
                    </a:r>
                    <a:endParaRPr lang="ko-KR" altLang="ko-KR" sz="2000" b="1"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39" name="직사각형 38"/>
                  <p:cNvSpPr>
                    <a:spLocks noRot="1" noChangeAspect="1" noMove="1" noResize="1" noEditPoints="1" noAdjustHandles="1" noChangeArrowheads="1" noChangeShapeType="1" noTextEdit="1"/>
                  </p:cNvSpPr>
                  <p:nvPr/>
                </p:nvSpPr>
                <p:spPr>
                  <a:xfrm>
                    <a:off x="3748528" y="572937"/>
                    <a:ext cx="7924068" cy="1551558"/>
                  </a:xfrm>
                  <a:prstGeom prst="rect">
                    <a:avLst/>
                  </a:prstGeom>
                  <a:blipFill>
                    <a:blip r:embed="rId4"/>
                    <a:stretch>
                      <a:fillRect l="-2390" t="-14625" b="-79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0" name="직사각형 39"/>
                  <p:cNvSpPr/>
                  <p:nvPr/>
                </p:nvSpPr>
                <p:spPr>
                  <a:xfrm>
                    <a:off x="3748528" y="2317656"/>
                    <a:ext cx="6096000" cy="574888"/>
                  </a:xfrm>
                  <a:prstGeom prst="rect">
                    <a:avLst/>
                  </a:prstGeom>
                </p:spPr>
                <p:txBody>
                  <a:bodyPr>
                    <a:spAutoFit/>
                  </a:bodyPr>
                  <a:lstStyle/>
                  <a:p>
                    <a14:m>
                      <m:oMath xmlns:m="http://schemas.openxmlformats.org/officeDocument/2006/math">
                        <m:m>
                          <m:mPr>
                            <m:mcs>
                              <m:mc>
                                <m:mcPr>
                                  <m:count m:val="1"/>
                                  <m:mcJc m:val="center"/>
                                </m:mcPr>
                              </m:mc>
                            </m:mcs>
                            <m:ctrlPr>
                              <a:rPr lang="ko-KR" altLang="ko-KR" sz="1400" i="1" smtClean="0">
                                <a:effectLst/>
                                <a:latin typeface="Cambria Math" panose="02040503050406030204" pitchFamily="18" charset="0"/>
                                <a:ea typeface="Cambria Math" panose="02040503050406030204" pitchFamily="18" charset="0"/>
                              </a:rPr>
                            </m:ctrlPr>
                          </m:mPr>
                          <m:mr>
                            <m:e>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𝑁</m:t>
                                  </m:r>
                                </m:e>
                                <m:sub>
                                  <m:r>
                                    <a:rPr lang="en-US" altLang="ko-KR" sz="1400" i="1">
                                      <a:effectLst/>
                                      <a:latin typeface="Cambria Math" panose="02040503050406030204" pitchFamily="18" charset="0"/>
                                      <a:ea typeface="나눔고딕"/>
                                      <a:cs typeface="Times New Roman" panose="02020603050405020304" pitchFamily="18" charset="0"/>
                                    </a:rPr>
                                    <m:t>𝑓</m:t>
                                  </m:r>
                                </m:sub>
                              </m:sSub>
                            </m:e>
                          </m:mr>
                          <m:mr>
                            <m:e>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𝑁</m:t>
                                  </m:r>
                                </m:e>
                                <m:sub>
                                  <m:r>
                                    <a:rPr lang="en-US" altLang="ko-KR" sz="1400" i="1">
                                      <a:effectLst/>
                                      <a:latin typeface="Cambria Math" panose="02040503050406030204" pitchFamily="18" charset="0"/>
                                      <a:ea typeface="나눔고딕"/>
                                      <a:cs typeface="Times New Roman" panose="02020603050405020304" pitchFamily="18" charset="0"/>
                                    </a:rPr>
                                    <m:t>𝑏</m:t>
                                  </m:r>
                                </m:sub>
                              </m:sSub>
                            </m:e>
                          </m:mr>
                        </m:m>
                        <m:r>
                          <a:rPr lang="en-US" altLang="ko-KR" sz="1400" i="1">
                            <a:effectLst/>
                            <a:latin typeface="Cambria Math" panose="02040503050406030204" pitchFamily="18" charset="0"/>
                            <a:ea typeface="나눔고딕"/>
                            <a:cs typeface="Times New Roman" panose="02020603050405020304" pitchFamily="18" charset="0"/>
                          </a:rPr>
                          <m:t>=</m:t>
                        </m:r>
                        <m:sSup>
                          <m:sSupPr>
                            <m:ctrlPr>
                              <a:rPr lang="ko-KR" altLang="ko-KR" sz="1400" i="1">
                                <a:effectLst/>
                                <a:latin typeface="Cambria Math" panose="02040503050406030204" pitchFamily="18" charset="0"/>
                                <a:ea typeface="Cambria Math" panose="02040503050406030204" pitchFamily="18" charset="0"/>
                              </a:rPr>
                            </m:ctrlPr>
                          </m:sSupPr>
                          <m:e>
                            <m:d>
                              <m:dPr>
                                <m:begChr m:val="["/>
                                <m:endChr m:val="]"/>
                                <m:ctrlPr>
                                  <a:rPr lang="ko-KR" altLang="ko-KR" sz="1400" i="1">
                                    <a:effectLst/>
                                    <a:latin typeface="Cambria Math" panose="02040503050406030204" pitchFamily="18" charset="0"/>
                                    <a:ea typeface="Cambria Math" panose="02040503050406030204" pitchFamily="18" charset="0"/>
                                  </a:rPr>
                                </m:ctrlPr>
                              </m:dPr>
                              <m:e>
                                <m:m>
                                  <m:mPr>
                                    <m:mcs>
                                      <m:mc>
                                        <m:mcPr>
                                          <m:count m:val="2"/>
                                          <m:mcJc m:val="center"/>
                                        </m:mcPr>
                                      </m:mc>
                                    </m:mcs>
                                    <m:ctrlPr>
                                      <a:rPr lang="ko-KR" altLang="ko-KR" sz="1400" i="1">
                                        <a:effectLst/>
                                        <a:latin typeface="Cambria Math" panose="02040503050406030204" pitchFamily="18" charset="0"/>
                                        <a:ea typeface="Cambria Math" panose="02040503050406030204" pitchFamily="18" charset="0"/>
                                      </a:rPr>
                                    </m:ctrlPr>
                                  </m:mPr>
                                  <m:mr>
                                    <m:e>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𝑙</m:t>
                                          </m:r>
                                        </m:e>
                                        <m:sub>
                                          <m:r>
                                            <a:rPr lang="en-US" altLang="ko-KR" sz="1400" i="1">
                                              <a:effectLst/>
                                              <a:latin typeface="Cambria Math" panose="02040503050406030204" pitchFamily="18" charset="0"/>
                                              <a:ea typeface="나눔고딕"/>
                                              <a:cs typeface="Times New Roman" panose="02020603050405020304" pitchFamily="18" charset="0"/>
                                            </a:rPr>
                                            <m:t>𝑓</m:t>
                                          </m:r>
                                        </m:sub>
                                      </m:sSub>
                                    </m:e>
                                    <m:e>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𝑙</m:t>
                                          </m:r>
                                        </m:e>
                                        <m:sub>
                                          <m:r>
                                            <a:rPr lang="en-US" altLang="ko-KR" sz="1400" i="1">
                                              <a:effectLst/>
                                              <a:latin typeface="Cambria Math" panose="02040503050406030204" pitchFamily="18" charset="0"/>
                                              <a:ea typeface="나눔고딕"/>
                                              <a:cs typeface="Times New Roman" panose="02020603050405020304" pitchFamily="18" charset="0"/>
                                            </a:rPr>
                                            <m:t>𝑏</m:t>
                                          </m:r>
                                        </m:sub>
                                      </m:sSub>
                                    </m:e>
                                  </m:mr>
                                  <m:mr>
                                    <m:e>
                                      <m:r>
                                        <a:rPr lang="en-US" altLang="ko-KR" sz="1400" i="1">
                                          <a:effectLst/>
                                          <a:latin typeface="Cambria Math" panose="02040503050406030204" pitchFamily="18" charset="0"/>
                                          <a:ea typeface="나눔고딕"/>
                                          <a:cs typeface="Times New Roman" panose="02020603050405020304" pitchFamily="18" charset="0"/>
                                        </a:rPr>
                                        <m:t>1</m:t>
                                      </m:r>
                                    </m:e>
                                    <m:e>
                                      <m:r>
                                        <a:rPr lang="en-US" altLang="ko-KR" sz="1400" i="1">
                                          <a:effectLst/>
                                          <a:latin typeface="Cambria Math" panose="02040503050406030204" pitchFamily="18" charset="0"/>
                                          <a:ea typeface="나눔고딕"/>
                                          <a:cs typeface="Times New Roman" panose="02020603050405020304" pitchFamily="18" charset="0"/>
                                        </a:rPr>
                                        <m:t>1</m:t>
                                      </m:r>
                                    </m:e>
                                  </m:mr>
                                </m:m>
                              </m:e>
                            </m:d>
                          </m:e>
                          <m:sup>
                            <m:r>
                              <a:rPr lang="en-US" altLang="ko-KR" sz="1400" i="1">
                                <a:effectLst/>
                                <a:latin typeface="Cambria Math" panose="02040503050406030204" pitchFamily="18" charset="0"/>
                                <a:ea typeface="나눔고딕"/>
                                <a:cs typeface="Times New Roman" panose="02020603050405020304" pitchFamily="18" charset="0"/>
                              </a:rPr>
                              <m:t>−1</m:t>
                            </m:r>
                          </m:sup>
                        </m:sSup>
                        <m:d>
                          <m:dPr>
                            <m:begChr m:val="["/>
                            <m:endChr m:val="]"/>
                            <m:ctrlPr>
                              <a:rPr lang="en-US" altLang="ko-KR" sz="1400" i="1" smtClean="0">
                                <a:effectLst/>
                                <a:latin typeface="Cambria Math" panose="02040503050406030204" pitchFamily="18" charset="0"/>
                                <a:ea typeface="나눔고딕"/>
                                <a:cs typeface="Times New Roman" panose="02020603050405020304" pitchFamily="18" charset="0"/>
                              </a:rPr>
                            </m:ctrlPr>
                          </m:dPr>
                          <m:e>
                            <m:m>
                              <m:mPr>
                                <m:mcs>
                                  <m:mc>
                                    <m:mcPr>
                                      <m:count m:val="1"/>
                                      <m:mcJc m:val="center"/>
                                    </m:mcPr>
                                  </m:mc>
                                </m:mcs>
                                <m:ctrlPr>
                                  <a:rPr lang="ko-KR" altLang="ko-KR" sz="1400" i="1">
                                    <a:latin typeface="Cambria Math" panose="02040503050406030204" pitchFamily="18" charset="0"/>
                                    <a:ea typeface="Cambria Math" panose="02040503050406030204" pitchFamily="18" charset="0"/>
                                  </a:rPr>
                                </m:ctrlPr>
                              </m:mPr>
                              <m:mr>
                                <m:e>
                                  <m:r>
                                    <a:rPr lang="en-US" altLang="ko-KR" sz="1400" i="1">
                                      <a:latin typeface="Cambria Math" panose="02040503050406030204" pitchFamily="18" charset="0"/>
                                      <a:ea typeface="나눔고딕"/>
                                      <a:cs typeface="Times New Roman" panose="02020603050405020304" pitchFamily="18" charset="0"/>
                                    </a:rPr>
                                    <m:t>𝑚</m:t>
                                  </m:r>
                                  <m:r>
                                    <a:rPr lang="en-US" altLang="ko-KR" sz="1400" i="1">
                                      <a:latin typeface="Cambria Math" panose="02040503050406030204" pitchFamily="18" charset="0"/>
                                      <a:ea typeface="나눔고딕"/>
                                      <a:cs typeface="Times New Roman" panose="02020603050405020304" pitchFamily="18" charset="0"/>
                                    </a:rPr>
                                    <m:t>(</m:t>
                                  </m:r>
                                  <m:r>
                                    <a:rPr lang="en-US" altLang="ko-KR" sz="1400" i="1">
                                      <a:latin typeface="Cambria Math" panose="02040503050406030204" pitchFamily="18" charset="0"/>
                                      <a:ea typeface="나눔고딕"/>
                                      <a:cs typeface="Times New Roman" panose="02020603050405020304" pitchFamily="18" charset="0"/>
                                    </a:rPr>
                                    <m:t>𝑑𝑥</m:t>
                                  </m:r>
                                  <m:d>
                                    <m:dPr>
                                      <m:ctrlPr>
                                        <a:rPr lang="ko-KR" altLang="ko-KR" sz="1400" i="1">
                                          <a:latin typeface="Cambria Math" panose="02040503050406030204" pitchFamily="18" charset="0"/>
                                          <a:ea typeface="Cambria Math" panose="02040503050406030204" pitchFamily="18" charset="0"/>
                                        </a:rPr>
                                      </m:ctrlPr>
                                    </m:dPr>
                                    <m:e>
                                      <m:acc>
                                        <m:accPr>
                                          <m:chr m:val="̈"/>
                                          <m:ctrlPr>
                                            <a:rPr lang="ko-KR" altLang="ko-KR" sz="1400" i="1">
                                              <a:latin typeface="Cambria Math" panose="02040503050406030204" pitchFamily="18" charset="0"/>
                                              <a:ea typeface="Cambria Math" panose="02040503050406030204" pitchFamily="18" charset="0"/>
                                            </a:rPr>
                                          </m:ctrlPr>
                                        </m:accPr>
                                        <m:e>
                                          <m:r>
                                            <m:rPr>
                                              <m:sty m:val="p"/>
                                            </m:rPr>
                                            <a:rPr lang="en-US" altLang="ko-KR" sz="1400">
                                              <a:latin typeface="Cambria Math" panose="02040503050406030204" pitchFamily="18" charset="0"/>
                                              <a:ea typeface="나눔고딕"/>
                                              <a:cs typeface="Times New Roman" panose="02020603050405020304" pitchFamily="18" charset="0"/>
                                            </a:rPr>
                                            <m:t>y</m:t>
                                          </m:r>
                                        </m:e>
                                      </m:acc>
                                      <m:r>
                                        <a:rPr lang="en-US" altLang="ko-KR" sz="1400" i="1">
                                          <a:latin typeface="Cambria Math" panose="02040503050406030204" pitchFamily="18" charset="0"/>
                                          <a:ea typeface="나눔고딕"/>
                                          <a:cs typeface="Times New Roman" panose="02020603050405020304" pitchFamily="18" charset="0"/>
                                        </a:rPr>
                                        <m:t>−</m:t>
                                      </m:r>
                                      <m:r>
                                        <m:rPr>
                                          <m:sty m:val="p"/>
                                        </m:rPr>
                                        <a:rPr lang="en-US" altLang="ko-KR" sz="1400">
                                          <a:latin typeface="Cambria Math" panose="02040503050406030204" pitchFamily="18" charset="0"/>
                                          <a:ea typeface="나눔고딕"/>
                                          <a:cs typeface="Times New Roman" panose="02020603050405020304" pitchFamily="18" charset="0"/>
                                        </a:rPr>
                                        <m:t>g</m:t>
                                      </m:r>
                                    </m:e>
                                  </m:d>
                                  <m:r>
                                    <a:rPr lang="en-US" altLang="ko-KR" sz="1400" i="1">
                                      <a:latin typeface="Cambria Math" panose="02040503050406030204" pitchFamily="18" charset="0"/>
                                      <a:ea typeface="나눔고딕"/>
                                      <a:cs typeface="Times New Roman" panose="02020603050405020304" pitchFamily="18" charset="0"/>
                                    </a:rPr>
                                    <m:t>−</m:t>
                                  </m:r>
                                  <m:r>
                                    <a:rPr lang="en-US" altLang="ko-KR" sz="1400" i="1">
                                      <a:latin typeface="Cambria Math" panose="02040503050406030204" pitchFamily="18" charset="0"/>
                                      <a:ea typeface="나눔고딕"/>
                                      <a:cs typeface="Times New Roman" panose="02020603050405020304" pitchFamily="18" charset="0"/>
                                    </a:rPr>
                                    <m:t>𝑑𝑦</m:t>
                                  </m:r>
                                  <m:acc>
                                    <m:accPr>
                                      <m:chr m:val="̈"/>
                                      <m:ctrlPr>
                                        <a:rPr lang="ko-KR" altLang="ko-KR" sz="1400" i="1">
                                          <a:latin typeface="Cambria Math" panose="02040503050406030204" pitchFamily="18" charset="0"/>
                                          <a:ea typeface="Cambria Math" panose="02040503050406030204" pitchFamily="18" charset="0"/>
                                        </a:rPr>
                                      </m:ctrlPr>
                                    </m:accPr>
                                    <m:e>
                                      <m:r>
                                        <m:rPr>
                                          <m:sty m:val="p"/>
                                        </m:rPr>
                                        <a:rPr lang="en-US" altLang="ko-KR" sz="1400">
                                          <a:latin typeface="Cambria Math" panose="02040503050406030204" pitchFamily="18" charset="0"/>
                                          <a:ea typeface="나눔고딕"/>
                                          <a:cs typeface="Times New Roman" panose="02020603050405020304" pitchFamily="18" charset="0"/>
                                        </a:rPr>
                                        <m:t>x</m:t>
                                      </m:r>
                                    </m:e>
                                  </m:acc>
                                  <m:r>
                                    <a:rPr lang="en-US" altLang="ko-KR" sz="1400" i="1">
                                      <a:latin typeface="Cambria Math" panose="02040503050406030204" pitchFamily="18" charset="0"/>
                                      <a:ea typeface="나눔고딕"/>
                                      <a:cs typeface="Times New Roman" panose="02020603050405020304" pitchFamily="18" charset="0"/>
                                    </a:rPr>
                                    <m:t>)</m:t>
                                  </m:r>
                                </m:e>
                              </m:mr>
                              <m:mr>
                                <m:e>
                                  <m:r>
                                    <a:rPr lang="en-US" altLang="ko-KR" sz="1400" i="1">
                                      <a:latin typeface="Cambria Math" panose="02040503050406030204" pitchFamily="18" charset="0"/>
                                      <a:ea typeface="나눔고딕"/>
                                      <a:cs typeface="Times New Roman" panose="02020603050405020304" pitchFamily="18" charset="0"/>
                                    </a:rPr>
                                    <m:t>−</m:t>
                                  </m:r>
                                  <m:r>
                                    <a:rPr lang="en-US" altLang="ko-KR" sz="1400" i="1">
                                      <a:latin typeface="Cambria Math" panose="02040503050406030204" pitchFamily="18" charset="0"/>
                                      <a:ea typeface="나눔고딕"/>
                                      <a:cs typeface="Times New Roman" panose="02020603050405020304" pitchFamily="18" charset="0"/>
                                    </a:rPr>
                                    <m:t>𝑚</m:t>
                                  </m:r>
                                  <m:r>
                                    <a:rPr lang="en-US" altLang="ko-KR" sz="1400" i="1">
                                      <a:latin typeface="Cambria Math" panose="02040503050406030204" pitchFamily="18" charset="0"/>
                                      <a:ea typeface="나눔고딕"/>
                                      <a:cs typeface="Times New Roman" panose="02020603050405020304" pitchFamily="18" charset="0"/>
                                    </a:rPr>
                                    <m:t>(</m:t>
                                  </m:r>
                                  <m:r>
                                    <m:rPr>
                                      <m:sty m:val="p"/>
                                    </m:rPr>
                                    <a:rPr lang="en-US" altLang="ko-KR" sz="1400">
                                      <a:latin typeface="Cambria Math" panose="02040503050406030204" pitchFamily="18" charset="0"/>
                                      <a:ea typeface="나눔고딕"/>
                                      <a:cs typeface="Times New Roman" panose="02020603050405020304" pitchFamily="18" charset="0"/>
                                    </a:rPr>
                                    <m:t>g</m:t>
                                  </m:r>
                                  <m:r>
                                    <a:rPr lang="en-US" altLang="ko-KR" sz="1400" i="1">
                                      <a:latin typeface="Cambria Math" panose="02040503050406030204" pitchFamily="18" charset="0"/>
                                      <a:ea typeface="나눔고딕"/>
                                      <a:cs typeface="Times New Roman" panose="02020603050405020304" pitchFamily="18" charset="0"/>
                                    </a:rPr>
                                    <m:t>−</m:t>
                                  </m:r>
                                  <m:acc>
                                    <m:accPr>
                                      <m:chr m:val="̈"/>
                                      <m:ctrlPr>
                                        <a:rPr lang="ko-KR" altLang="ko-KR" sz="1400" i="1">
                                          <a:latin typeface="Cambria Math" panose="02040503050406030204" pitchFamily="18" charset="0"/>
                                          <a:ea typeface="Cambria Math" panose="02040503050406030204" pitchFamily="18" charset="0"/>
                                        </a:rPr>
                                      </m:ctrlPr>
                                    </m:accPr>
                                    <m:e>
                                      <m:r>
                                        <m:rPr>
                                          <m:sty m:val="p"/>
                                        </m:rPr>
                                        <a:rPr lang="en-US" altLang="ko-KR" sz="1400">
                                          <a:latin typeface="Cambria Math" panose="02040503050406030204" pitchFamily="18" charset="0"/>
                                          <a:ea typeface="나눔고딕"/>
                                          <a:cs typeface="Times New Roman" panose="02020603050405020304" pitchFamily="18" charset="0"/>
                                        </a:rPr>
                                        <m:t>y</m:t>
                                      </m:r>
                                    </m:e>
                                  </m:acc>
                                  <m:r>
                                    <a:rPr lang="en-US" altLang="ko-KR" sz="1400" i="1">
                                      <a:latin typeface="Cambria Math" panose="02040503050406030204" pitchFamily="18" charset="0"/>
                                      <a:ea typeface="나눔고딕"/>
                                      <a:cs typeface="Times New Roman" panose="02020603050405020304" pitchFamily="18" charset="0"/>
                                    </a:rPr>
                                    <m:t>)</m:t>
                                  </m:r>
                                </m:e>
                              </m:mr>
                            </m:m>
                          </m:e>
                        </m:d>
                      </m:oMath>
                    </a14:m>
                    <a:r>
                      <a:rPr lang="en-US" altLang="ko-KR" sz="1400" dirty="0">
                        <a:effectLst/>
                        <a:latin typeface="Arial" panose="020B0604020202020204" pitchFamily="34" charset="0"/>
                        <a:ea typeface="나눔고딕"/>
                        <a:cs typeface="Times New Roman" panose="02020603050405020304" pitchFamily="18" charset="0"/>
                      </a:rPr>
                      <a:t>=</a:t>
                    </a:r>
                    <a14:m>
                      <m:oMath xmlns:m="http://schemas.openxmlformats.org/officeDocument/2006/math">
                        <m:sSup>
                          <m:sSupPr>
                            <m:ctrlPr>
                              <a:rPr lang="ko-KR" altLang="ko-KR" sz="1400" i="1">
                                <a:effectLst/>
                                <a:latin typeface="Cambria Math" panose="02040503050406030204" pitchFamily="18" charset="0"/>
                                <a:ea typeface="Cambria Math" panose="02040503050406030204" pitchFamily="18" charset="0"/>
                              </a:rPr>
                            </m:ctrlPr>
                          </m:sSupPr>
                          <m:e>
                            <m:d>
                              <m:dPr>
                                <m:begChr m:val="["/>
                                <m:endChr m:val="]"/>
                                <m:ctrlPr>
                                  <a:rPr lang="ko-KR" altLang="ko-KR" sz="1400" i="1">
                                    <a:effectLst/>
                                    <a:latin typeface="Cambria Math" panose="02040503050406030204" pitchFamily="18" charset="0"/>
                                    <a:ea typeface="Cambria Math" panose="02040503050406030204" pitchFamily="18" charset="0"/>
                                  </a:rPr>
                                </m:ctrlPr>
                              </m:dPr>
                              <m:e>
                                <m:m>
                                  <m:mPr>
                                    <m:mcs>
                                      <m:mc>
                                        <m:mcPr>
                                          <m:count m:val="2"/>
                                          <m:mcJc m:val="center"/>
                                        </m:mcPr>
                                      </m:mc>
                                    </m:mcs>
                                    <m:ctrlPr>
                                      <a:rPr lang="ko-KR" altLang="ko-KR" sz="1400" i="1">
                                        <a:effectLst/>
                                        <a:latin typeface="Cambria Math" panose="02040503050406030204" pitchFamily="18" charset="0"/>
                                        <a:ea typeface="Cambria Math" panose="02040503050406030204" pitchFamily="18" charset="0"/>
                                      </a:rPr>
                                    </m:ctrlPr>
                                  </m:mPr>
                                  <m:mr>
                                    <m:e>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𝑙</m:t>
                                          </m:r>
                                        </m:e>
                                        <m:sub>
                                          <m:r>
                                            <a:rPr lang="en-US" altLang="ko-KR" sz="1400" i="1">
                                              <a:effectLst/>
                                              <a:latin typeface="Cambria Math" panose="02040503050406030204" pitchFamily="18" charset="0"/>
                                              <a:ea typeface="나눔고딕"/>
                                              <a:cs typeface="Times New Roman" panose="02020603050405020304" pitchFamily="18" charset="0"/>
                                            </a:rPr>
                                            <m:t>𝑓</m:t>
                                          </m:r>
                                        </m:sub>
                                      </m:sSub>
                                    </m:e>
                                    <m:e>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𝑙</m:t>
                                          </m:r>
                                        </m:e>
                                        <m:sub>
                                          <m:r>
                                            <a:rPr lang="en-US" altLang="ko-KR" sz="1400" i="1">
                                              <a:effectLst/>
                                              <a:latin typeface="Cambria Math" panose="02040503050406030204" pitchFamily="18" charset="0"/>
                                              <a:ea typeface="나눔고딕"/>
                                              <a:cs typeface="Times New Roman" panose="02020603050405020304" pitchFamily="18" charset="0"/>
                                            </a:rPr>
                                            <m:t>𝑏</m:t>
                                          </m:r>
                                        </m:sub>
                                      </m:sSub>
                                    </m:e>
                                  </m:mr>
                                  <m:mr>
                                    <m:e>
                                      <m:r>
                                        <a:rPr lang="en-US" altLang="ko-KR" sz="1400" i="1">
                                          <a:effectLst/>
                                          <a:latin typeface="Cambria Math" panose="02040503050406030204" pitchFamily="18" charset="0"/>
                                          <a:ea typeface="나눔고딕"/>
                                          <a:cs typeface="Times New Roman" panose="02020603050405020304" pitchFamily="18" charset="0"/>
                                        </a:rPr>
                                        <m:t>1</m:t>
                                      </m:r>
                                    </m:e>
                                    <m:e>
                                      <m:r>
                                        <a:rPr lang="en-US" altLang="ko-KR" sz="1400" i="1">
                                          <a:effectLst/>
                                          <a:latin typeface="Cambria Math" panose="02040503050406030204" pitchFamily="18" charset="0"/>
                                          <a:ea typeface="나눔고딕"/>
                                          <a:cs typeface="Times New Roman" panose="02020603050405020304" pitchFamily="18" charset="0"/>
                                        </a:rPr>
                                        <m:t>1</m:t>
                                      </m:r>
                                    </m:e>
                                  </m:mr>
                                </m:m>
                              </m:e>
                            </m:d>
                          </m:e>
                          <m:sup>
                            <m:r>
                              <a:rPr lang="en-US" altLang="ko-KR" sz="1400" i="1">
                                <a:effectLst/>
                                <a:latin typeface="Cambria Math" panose="02040503050406030204" pitchFamily="18" charset="0"/>
                                <a:ea typeface="나눔고딕"/>
                                <a:cs typeface="Times New Roman" panose="02020603050405020304" pitchFamily="18" charset="0"/>
                              </a:rPr>
                              <m:t>−1</m:t>
                            </m:r>
                          </m:sup>
                        </m:sSup>
                        <m:d>
                          <m:dPr>
                            <m:begChr m:val="["/>
                            <m:endChr m:val="]"/>
                            <m:ctrlPr>
                              <a:rPr lang="en-US" altLang="ko-KR" sz="1400" i="1">
                                <a:latin typeface="Cambria Math" panose="02040503050406030204" pitchFamily="18" charset="0"/>
                                <a:ea typeface="나눔고딕"/>
                                <a:cs typeface="Times New Roman" panose="02020603050405020304" pitchFamily="18" charset="0"/>
                              </a:rPr>
                            </m:ctrlPr>
                          </m:dPr>
                          <m:e>
                            <m:m>
                              <m:mPr>
                                <m:mcs>
                                  <m:mc>
                                    <m:mcPr>
                                      <m:count m:val="1"/>
                                      <m:mcJc m:val="center"/>
                                    </m:mcPr>
                                  </m:mc>
                                </m:mcs>
                                <m:ctrlPr>
                                  <a:rPr lang="ko-KR" altLang="ko-KR" sz="1400" i="1">
                                    <a:latin typeface="Cambria Math" panose="02040503050406030204" pitchFamily="18" charset="0"/>
                                    <a:ea typeface="Cambria Math" panose="02040503050406030204" pitchFamily="18" charset="0"/>
                                  </a:rPr>
                                </m:ctrlPr>
                              </m:mPr>
                              <m:mr>
                                <m:e>
                                  <m:r>
                                    <a:rPr lang="en-US" altLang="ko-KR" sz="1400" i="1">
                                      <a:latin typeface="Cambria Math" panose="02040503050406030204" pitchFamily="18" charset="0"/>
                                      <a:ea typeface="나눔고딕"/>
                                      <a:cs typeface="Times New Roman" panose="02020603050405020304" pitchFamily="18" charset="0"/>
                                    </a:rPr>
                                    <m:t>𝑘</m:t>
                                  </m:r>
                                  <m:r>
                                    <a:rPr lang="en-US" altLang="ko-KR" sz="1400" i="1">
                                      <a:latin typeface="Cambria Math" panose="02040503050406030204" pitchFamily="18" charset="0"/>
                                      <a:ea typeface="나눔고딕"/>
                                      <a:cs typeface="Times New Roman" panose="02020603050405020304" pitchFamily="18" charset="0"/>
                                    </a:rPr>
                                    <m:t>1</m:t>
                                  </m:r>
                                </m:e>
                              </m:mr>
                              <m:mr>
                                <m:e>
                                  <m:r>
                                    <a:rPr lang="en-US" altLang="ko-KR" sz="1400" i="1">
                                      <a:latin typeface="Cambria Math" panose="02040503050406030204" pitchFamily="18" charset="0"/>
                                      <a:ea typeface="나눔고딕"/>
                                      <a:cs typeface="Times New Roman" panose="02020603050405020304" pitchFamily="18" charset="0"/>
                                    </a:rPr>
                                    <m:t>𝑘</m:t>
                                  </m:r>
                                  <m:r>
                                    <a:rPr lang="en-US" altLang="ko-KR" sz="1400" i="1">
                                      <a:latin typeface="Cambria Math" panose="02040503050406030204" pitchFamily="18" charset="0"/>
                                      <a:ea typeface="나눔고딕"/>
                                      <a:cs typeface="Times New Roman" panose="02020603050405020304" pitchFamily="18" charset="0"/>
                                    </a:rPr>
                                    <m:t>2</m:t>
                                  </m:r>
                                </m:e>
                              </m:mr>
                            </m:m>
                          </m:e>
                        </m:d>
                      </m:oMath>
                    </a14:m>
                    <a:r>
                      <a:rPr lang="en-US" altLang="ko-KR" sz="1400" dirty="0">
                        <a:effectLst/>
                        <a:latin typeface="Arial" panose="020B0604020202020204" pitchFamily="34" charset="0"/>
                        <a:ea typeface="나눔고딕"/>
                        <a:cs typeface="Times New Roman" panose="02020603050405020304" pitchFamily="18" charset="0"/>
                      </a:rPr>
                      <a:t> =</a:t>
                    </a:r>
                    <a14:m>
                      <m:oMath xmlns:m="http://schemas.openxmlformats.org/officeDocument/2006/math">
                        <m:r>
                          <a:rPr lang="en-US" altLang="ko-KR" sz="1400">
                            <a:effectLst/>
                            <a:latin typeface="Cambria Math" panose="02040503050406030204" pitchFamily="18" charset="0"/>
                            <a:ea typeface="나눔고딕"/>
                            <a:cs typeface="Times New Roman" panose="02020603050405020304" pitchFamily="18" charset="0"/>
                          </a:rPr>
                          <m:t>  </m:t>
                        </m:r>
                        <m:f>
                          <m:fPr>
                            <m:ctrlPr>
                              <a:rPr lang="ko-KR" altLang="ko-KR" sz="1400" i="1">
                                <a:effectLst/>
                                <a:latin typeface="Cambria Math" panose="02040503050406030204" pitchFamily="18" charset="0"/>
                                <a:ea typeface="Cambria Math" panose="02040503050406030204" pitchFamily="18" charset="0"/>
                              </a:rPr>
                            </m:ctrlPr>
                          </m:fPr>
                          <m:num>
                            <m:r>
                              <a:rPr lang="en-US" altLang="ko-KR" sz="1400" i="1">
                                <a:effectLst/>
                                <a:latin typeface="Cambria Math" panose="02040503050406030204" pitchFamily="18" charset="0"/>
                                <a:ea typeface="나눔고딕"/>
                                <a:cs typeface="Times New Roman" panose="02020603050405020304" pitchFamily="18" charset="0"/>
                              </a:rPr>
                              <m:t>1</m:t>
                            </m:r>
                          </m:num>
                          <m:den>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𝑙</m:t>
                                </m:r>
                              </m:e>
                              <m:sub>
                                <m:r>
                                  <a:rPr lang="en-US" altLang="ko-KR" sz="1400" i="1">
                                    <a:effectLst/>
                                    <a:latin typeface="Cambria Math" panose="02040503050406030204" pitchFamily="18" charset="0"/>
                                    <a:ea typeface="나눔고딕"/>
                                    <a:cs typeface="Times New Roman" panose="02020603050405020304" pitchFamily="18" charset="0"/>
                                  </a:rPr>
                                  <m:t>𝑓</m:t>
                                </m:r>
                              </m:sub>
                            </m:sSub>
                            <m:r>
                              <a:rPr lang="en-US" altLang="ko-KR" sz="1400" i="1">
                                <a:effectLst/>
                                <a:latin typeface="Cambria Math" panose="02040503050406030204" pitchFamily="18" charset="0"/>
                                <a:ea typeface="나눔고딕"/>
                                <a:cs typeface="Times New Roman" panose="02020603050405020304" pitchFamily="18" charset="0"/>
                              </a:rPr>
                              <m:t>−</m:t>
                            </m:r>
                            <m:sSub>
                              <m:sSubPr>
                                <m:ctrlPr>
                                  <a:rPr lang="ko-KR" altLang="ko-KR" sz="1400" i="1">
                                    <a:effectLst/>
                                    <a:latin typeface="Cambria Math" panose="02040503050406030204" pitchFamily="18" charset="0"/>
                                    <a:ea typeface="Cambria Math" panose="02040503050406030204" pitchFamily="18" charset="0"/>
                                  </a:rPr>
                                </m:ctrlPr>
                              </m:sSubPr>
                              <m:e>
                                <m:r>
                                  <a:rPr lang="en-US" altLang="ko-KR" sz="1400" i="1">
                                    <a:effectLst/>
                                    <a:latin typeface="Cambria Math" panose="02040503050406030204" pitchFamily="18" charset="0"/>
                                    <a:ea typeface="나눔고딕"/>
                                    <a:cs typeface="Times New Roman" panose="02020603050405020304" pitchFamily="18" charset="0"/>
                                  </a:rPr>
                                  <m:t>𝑙</m:t>
                                </m:r>
                              </m:e>
                              <m:sub>
                                <m:r>
                                  <a:rPr lang="en-US" altLang="ko-KR" sz="1400" i="1">
                                    <a:effectLst/>
                                    <a:latin typeface="Cambria Math" panose="02040503050406030204" pitchFamily="18" charset="0"/>
                                    <a:ea typeface="나눔고딕"/>
                                    <a:cs typeface="Times New Roman" panose="02020603050405020304" pitchFamily="18" charset="0"/>
                                  </a:rPr>
                                  <m:t>𝑏</m:t>
                                </m:r>
                              </m:sub>
                            </m:sSub>
                          </m:den>
                        </m:f>
                        <m:d>
                          <m:dPr>
                            <m:begChr m:val="["/>
                            <m:endChr m:val="]"/>
                            <m:ctrlPr>
                              <a:rPr lang="en-US" altLang="ko-KR" sz="1400" i="1">
                                <a:latin typeface="Cambria Math" panose="02040503050406030204" pitchFamily="18" charset="0"/>
                                <a:ea typeface="나눔고딕"/>
                                <a:cs typeface="Times New Roman" panose="02020603050405020304" pitchFamily="18" charset="0"/>
                              </a:rPr>
                            </m:ctrlPr>
                          </m:dPr>
                          <m:e>
                            <m:m>
                              <m:mPr>
                                <m:mcs>
                                  <m:mc>
                                    <m:mcPr>
                                      <m:count m:val="1"/>
                                      <m:mcJc m:val="center"/>
                                    </m:mcPr>
                                  </m:mc>
                                </m:mcs>
                                <m:ctrlPr>
                                  <a:rPr lang="ko-KR" altLang="ko-KR" sz="1400" i="1">
                                    <a:latin typeface="Cambria Math" panose="02040503050406030204" pitchFamily="18" charset="0"/>
                                    <a:ea typeface="Cambria Math" panose="02040503050406030204" pitchFamily="18" charset="0"/>
                                  </a:rPr>
                                </m:ctrlPr>
                              </m:mPr>
                              <m:mr>
                                <m:e>
                                  <m:r>
                                    <a:rPr lang="en-US" altLang="ko-KR" sz="1400" i="1">
                                      <a:latin typeface="Cambria Math" panose="02040503050406030204" pitchFamily="18" charset="0"/>
                                      <a:ea typeface="나눔고딕"/>
                                      <a:cs typeface="Times New Roman" panose="02020603050405020304" pitchFamily="18" charset="0"/>
                                    </a:rPr>
                                    <m:t>     </m:t>
                                  </m:r>
                                  <m:r>
                                    <a:rPr lang="en-US" altLang="ko-KR" sz="1400" i="1">
                                      <a:latin typeface="Cambria Math" panose="02040503050406030204" pitchFamily="18" charset="0"/>
                                      <a:ea typeface="나눔고딕"/>
                                      <a:cs typeface="Times New Roman" panose="02020603050405020304" pitchFamily="18" charset="0"/>
                                    </a:rPr>
                                    <m:t>𝑘</m:t>
                                  </m:r>
                                  <m:r>
                                    <a:rPr lang="en-US" altLang="ko-KR" sz="1400" i="1">
                                      <a:latin typeface="Cambria Math" panose="02040503050406030204" pitchFamily="18" charset="0"/>
                                      <a:ea typeface="나눔고딕"/>
                                      <a:cs typeface="Times New Roman" panose="02020603050405020304" pitchFamily="18" charset="0"/>
                                    </a:rPr>
                                    <m:t>1−</m:t>
                                  </m:r>
                                  <m:sSub>
                                    <m:sSubPr>
                                      <m:ctrlPr>
                                        <a:rPr lang="ko-KR" altLang="ko-KR" sz="1400" i="1">
                                          <a:latin typeface="Cambria Math" panose="02040503050406030204" pitchFamily="18" charset="0"/>
                                          <a:ea typeface="Cambria Math" panose="02040503050406030204" pitchFamily="18" charset="0"/>
                                        </a:rPr>
                                      </m:ctrlPr>
                                    </m:sSubPr>
                                    <m:e>
                                      <m:r>
                                        <a:rPr lang="en-US" altLang="ko-KR" sz="1400" i="1">
                                          <a:latin typeface="Cambria Math" panose="02040503050406030204" pitchFamily="18" charset="0"/>
                                          <a:ea typeface="나눔고딕"/>
                                          <a:cs typeface="Times New Roman" panose="02020603050405020304" pitchFamily="18" charset="0"/>
                                        </a:rPr>
                                        <m:t>𝑙</m:t>
                                      </m:r>
                                    </m:e>
                                    <m:sub>
                                      <m:r>
                                        <a:rPr lang="en-US" altLang="ko-KR" sz="1400" i="1">
                                          <a:latin typeface="Cambria Math" panose="02040503050406030204" pitchFamily="18" charset="0"/>
                                          <a:ea typeface="나눔고딕"/>
                                          <a:cs typeface="Times New Roman" panose="02020603050405020304" pitchFamily="18" charset="0"/>
                                        </a:rPr>
                                        <m:t>𝑏</m:t>
                                      </m:r>
                                    </m:sub>
                                  </m:sSub>
                                  <m:r>
                                    <a:rPr lang="en-US" altLang="ko-KR" sz="1400" i="1">
                                      <a:latin typeface="Cambria Math" panose="02040503050406030204" pitchFamily="18" charset="0"/>
                                      <a:ea typeface="나눔고딕"/>
                                      <a:cs typeface="Times New Roman" panose="02020603050405020304" pitchFamily="18" charset="0"/>
                                    </a:rPr>
                                    <m:t>𝑘</m:t>
                                  </m:r>
                                  <m:r>
                                    <a:rPr lang="en-US" altLang="ko-KR" sz="1400" i="1">
                                      <a:latin typeface="Cambria Math" panose="02040503050406030204" pitchFamily="18" charset="0"/>
                                      <a:ea typeface="나눔고딕"/>
                                      <a:cs typeface="Times New Roman" panose="02020603050405020304" pitchFamily="18" charset="0"/>
                                    </a:rPr>
                                    <m:t>2</m:t>
                                  </m:r>
                                </m:e>
                              </m:mr>
                              <m:mr>
                                <m:e>
                                  <m:r>
                                    <a:rPr lang="en-US" altLang="ko-KR" sz="1400" i="1">
                                      <a:latin typeface="Cambria Math" panose="02040503050406030204" pitchFamily="18" charset="0"/>
                                      <a:ea typeface="나눔고딕"/>
                                      <a:cs typeface="Times New Roman" panose="02020603050405020304" pitchFamily="18" charset="0"/>
                                    </a:rPr>
                                    <m:t> −</m:t>
                                  </m:r>
                                  <m:r>
                                    <a:rPr lang="en-US" altLang="ko-KR" sz="1400" i="1">
                                      <a:latin typeface="Cambria Math" panose="02040503050406030204" pitchFamily="18" charset="0"/>
                                      <a:ea typeface="나눔고딕"/>
                                      <a:cs typeface="Times New Roman" panose="02020603050405020304" pitchFamily="18" charset="0"/>
                                    </a:rPr>
                                    <m:t>𝑘</m:t>
                                  </m:r>
                                  <m:r>
                                    <a:rPr lang="en-US" altLang="ko-KR" sz="1400" i="1">
                                      <a:latin typeface="Cambria Math" panose="02040503050406030204" pitchFamily="18" charset="0"/>
                                      <a:ea typeface="나눔고딕"/>
                                      <a:cs typeface="Times New Roman" panose="02020603050405020304" pitchFamily="18" charset="0"/>
                                    </a:rPr>
                                    <m:t>1+</m:t>
                                  </m:r>
                                  <m:sSub>
                                    <m:sSubPr>
                                      <m:ctrlPr>
                                        <a:rPr lang="ko-KR" altLang="ko-KR" sz="1400" i="1">
                                          <a:latin typeface="Cambria Math" panose="02040503050406030204" pitchFamily="18" charset="0"/>
                                          <a:ea typeface="Cambria Math" panose="02040503050406030204" pitchFamily="18" charset="0"/>
                                        </a:rPr>
                                      </m:ctrlPr>
                                    </m:sSubPr>
                                    <m:e>
                                      <m:r>
                                        <a:rPr lang="en-US" altLang="ko-KR" sz="1400" i="1">
                                          <a:latin typeface="Cambria Math" panose="02040503050406030204" pitchFamily="18" charset="0"/>
                                          <a:ea typeface="나눔고딕"/>
                                          <a:cs typeface="Times New Roman" panose="02020603050405020304" pitchFamily="18" charset="0"/>
                                        </a:rPr>
                                        <m:t>𝑙</m:t>
                                      </m:r>
                                    </m:e>
                                    <m:sub>
                                      <m:r>
                                        <a:rPr lang="en-US" altLang="ko-KR" sz="1400" i="1">
                                          <a:latin typeface="Cambria Math" panose="02040503050406030204" pitchFamily="18" charset="0"/>
                                          <a:ea typeface="나눔고딕"/>
                                          <a:cs typeface="Times New Roman" panose="02020603050405020304" pitchFamily="18" charset="0"/>
                                        </a:rPr>
                                        <m:t>𝑓</m:t>
                                      </m:r>
                                    </m:sub>
                                  </m:sSub>
                                  <m:r>
                                    <a:rPr lang="en-US" altLang="ko-KR" sz="1400" i="1">
                                      <a:latin typeface="Cambria Math" panose="02040503050406030204" pitchFamily="18" charset="0"/>
                                      <a:ea typeface="나눔고딕"/>
                                      <a:cs typeface="Times New Roman" panose="02020603050405020304" pitchFamily="18" charset="0"/>
                                    </a:rPr>
                                    <m:t>𝑘</m:t>
                                  </m:r>
                                  <m:r>
                                    <a:rPr lang="en-US" altLang="ko-KR" sz="1400" i="1">
                                      <a:latin typeface="Cambria Math" panose="02040503050406030204" pitchFamily="18" charset="0"/>
                                      <a:ea typeface="나눔고딕"/>
                                      <a:cs typeface="Times New Roman" panose="02020603050405020304" pitchFamily="18" charset="0"/>
                                    </a:rPr>
                                    <m:t>2</m:t>
                                  </m:r>
                                </m:e>
                              </m:mr>
                            </m:m>
                          </m:e>
                        </m:d>
                      </m:oMath>
                    </a14:m>
                    <a:endParaRPr lang="ko-KR" altLang="en-US" sz="1400" dirty="0"/>
                  </a:p>
                </p:txBody>
              </p:sp>
            </mc:Choice>
            <mc:Fallback xmlns="">
              <p:sp>
                <p:nvSpPr>
                  <p:cNvPr id="40" name="직사각형 39"/>
                  <p:cNvSpPr>
                    <a:spLocks noRot="1" noChangeAspect="1" noMove="1" noResize="1" noEditPoints="1" noAdjustHandles="1" noChangeArrowheads="1" noChangeShapeType="1" noTextEdit="1"/>
                  </p:cNvSpPr>
                  <p:nvPr/>
                </p:nvSpPr>
                <p:spPr>
                  <a:xfrm>
                    <a:off x="3748528" y="2317656"/>
                    <a:ext cx="6096000" cy="574888"/>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1" name="직사각형 40"/>
                  <p:cNvSpPr/>
                  <p:nvPr/>
                </p:nvSpPr>
                <p:spPr>
                  <a:xfrm>
                    <a:off x="9486332" y="3020374"/>
                    <a:ext cx="1484446" cy="618247"/>
                  </a:xfrm>
                  <a:prstGeom prst="rect">
                    <a:avLst/>
                  </a:prstGeom>
                  <a:solidFill>
                    <a:schemeClr val="accent1">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ko-KR" altLang="en-US" i="1" smtClean="0">
                                  <a:latin typeface="Cambria Math" panose="02040503050406030204" pitchFamily="18" charset="0"/>
                                </a:rPr>
                              </m:ctrlPr>
                            </m:sSubPr>
                            <m:e>
                              <m:r>
                                <a:rPr lang="ko-KR" altLang="en-US" i="1">
                                  <a:latin typeface="Cambria Math" panose="02040503050406030204" pitchFamily="18" charset="0"/>
                                </a:rPr>
                                <m:t>𝑙</m:t>
                              </m:r>
                            </m:e>
                            <m:sub>
                              <m:r>
                                <a:rPr lang="ko-KR" altLang="en-US" i="1">
                                  <a:latin typeface="Cambria Math" panose="02040503050406030204" pitchFamily="18" charset="0"/>
                                </a:rPr>
                                <m:t>𝑏</m:t>
                              </m:r>
                            </m:sub>
                          </m:sSub>
                          <m:r>
                            <a:rPr lang="ko-KR" altLang="en-US" i="0">
                              <a:latin typeface="Cambria Math" panose="02040503050406030204" pitchFamily="18" charset="0"/>
                            </a:rPr>
                            <m:t>≤</m:t>
                          </m:r>
                          <m:f>
                            <m:fPr>
                              <m:ctrlPr>
                                <a:rPr lang="ko-KR" altLang="en-US" i="1">
                                  <a:latin typeface="Cambria Math" panose="02040503050406030204" pitchFamily="18" charset="0"/>
                                </a:rPr>
                              </m:ctrlPr>
                            </m:fPr>
                            <m:num>
                              <m:r>
                                <a:rPr lang="ko-KR" altLang="en-US" i="1">
                                  <a:latin typeface="Cambria Math" panose="02040503050406030204" pitchFamily="18" charset="0"/>
                                </a:rPr>
                                <m:t>𝑘</m:t>
                              </m:r>
                              <m:r>
                                <a:rPr lang="ko-KR" altLang="en-US" i="0">
                                  <a:latin typeface="Cambria Math" panose="02040503050406030204" pitchFamily="18" charset="0"/>
                                </a:rPr>
                                <m:t>1</m:t>
                              </m:r>
                            </m:num>
                            <m:den>
                              <m:r>
                                <a:rPr lang="ko-KR" altLang="en-US" i="1">
                                  <a:latin typeface="Cambria Math" panose="02040503050406030204" pitchFamily="18" charset="0"/>
                                </a:rPr>
                                <m:t>𝑘</m:t>
                              </m:r>
                              <m:r>
                                <a:rPr lang="ko-KR" altLang="en-US" i="0">
                                  <a:latin typeface="Cambria Math" panose="02040503050406030204" pitchFamily="18" charset="0"/>
                                </a:rPr>
                                <m:t>2</m:t>
                              </m:r>
                            </m:den>
                          </m:f>
                          <m:r>
                            <a:rPr lang="ko-KR" altLang="en-US" i="0">
                              <a:latin typeface="Cambria Math" panose="02040503050406030204" pitchFamily="18" charset="0"/>
                            </a:rPr>
                            <m:t>≤</m:t>
                          </m:r>
                          <m:sSub>
                            <m:sSubPr>
                              <m:ctrlPr>
                                <a:rPr lang="ko-KR" altLang="en-US" i="1">
                                  <a:latin typeface="Cambria Math" panose="02040503050406030204" pitchFamily="18" charset="0"/>
                                </a:rPr>
                              </m:ctrlPr>
                            </m:sSubPr>
                            <m:e>
                              <m:r>
                                <a:rPr lang="ko-KR" altLang="en-US" i="1">
                                  <a:latin typeface="Cambria Math" panose="02040503050406030204" pitchFamily="18" charset="0"/>
                                </a:rPr>
                                <m:t>𝑙</m:t>
                              </m:r>
                            </m:e>
                            <m:sub>
                              <m:r>
                                <a:rPr lang="ko-KR" altLang="en-US" i="1">
                                  <a:latin typeface="Cambria Math" panose="02040503050406030204" pitchFamily="18" charset="0"/>
                                </a:rPr>
                                <m:t>𝑓</m:t>
                              </m:r>
                            </m:sub>
                          </m:sSub>
                        </m:oMath>
                      </m:oMathPara>
                    </a14:m>
                    <a:endParaRPr lang="ko-KR" altLang="en-US" dirty="0"/>
                  </a:p>
                </p:txBody>
              </p:sp>
            </mc:Choice>
            <mc:Fallback xmlns="">
              <p:sp>
                <p:nvSpPr>
                  <p:cNvPr id="41" name="직사각형 40"/>
                  <p:cNvSpPr>
                    <a:spLocks noRot="1" noChangeAspect="1" noMove="1" noResize="1" noEditPoints="1" noAdjustHandles="1" noChangeArrowheads="1" noChangeShapeType="1" noTextEdit="1"/>
                  </p:cNvSpPr>
                  <p:nvPr/>
                </p:nvSpPr>
                <p:spPr>
                  <a:xfrm>
                    <a:off x="9486332" y="3020374"/>
                    <a:ext cx="1484446" cy="618247"/>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직사각형 41"/>
                  <p:cNvSpPr/>
                  <p:nvPr/>
                </p:nvSpPr>
                <p:spPr>
                  <a:xfrm>
                    <a:off x="3760765" y="3211078"/>
                    <a:ext cx="6096000" cy="572464"/>
                  </a:xfrm>
                  <a:prstGeom prst="rect">
                    <a:avLst/>
                  </a:prstGeom>
                </p:spPr>
                <p:txBody>
                  <a:bodyPr>
                    <a:spAutoFit/>
                  </a:bodyPr>
                  <a:lstStyle/>
                  <a:p>
                    <a:pPr algn="just">
                      <a:lnSpc>
                        <a:spcPct val="130000"/>
                      </a:lnSpc>
                      <a:spcAft>
                        <a:spcPts val="1000"/>
                      </a:spcAft>
                    </a:pPr>
                    <a14:m>
                      <m:oMath xmlns:m="http://schemas.openxmlformats.org/officeDocument/2006/math">
                        <m:f>
                          <m:fPr>
                            <m:ctrlPr>
                              <a:rPr lang="ko-KR" altLang="ko-KR" sz="14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𝑘</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1</m:t>
                            </m:r>
                          </m:num>
                          <m:den>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𝑘</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2</m:t>
                            </m:r>
                          </m:den>
                        </m:f>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𝑑𝑥</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x</m:t>
                                </m:r>
                              </m:e>
                            </m:acc>
                          </m:num>
                          <m:den>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y</m:t>
                                </m:r>
                              </m:e>
                            </m:acc>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𝑔</m:t>
                            </m:r>
                          </m:den>
                        </m:f>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𝑑𝑦</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 </m:t>
                        </m:r>
                      </m:oMath>
                    </a14:m>
                    <a:r>
                      <a:rPr lang="en-US" altLang="ko-KR" sz="1400" dirty="0">
                        <a:solidFill>
                          <a:schemeClr val="tx1"/>
                        </a:solidFill>
                        <a:effectLst/>
                        <a:latin typeface="Arial" panose="020B0604020202020204" pitchFamily="34" charset="0"/>
                        <a:ea typeface="나눔고딕"/>
                        <a:cs typeface="Times New Roman" panose="02020603050405020304" pitchFamily="18" charset="0"/>
                      </a:rPr>
                      <a:t> </a:t>
                    </a:r>
                    <a:r>
                      <a:rPr lang="en-US" altLang="ko-KR" sz="2400" dirty="0">
                        <a:latin typeface="Arial" panose="020B0604020202020204" pitchFamily="34" charset="0"/>
                        <a:ea typeface="나눔고딕"/>
                        <a:cs typeface="Times New Roman" panose="02020603050405020304" pitchFamily="18" charset="0"/>
                      </a:rPr>
                      <a:t> , </a:t>
                    </a:r>
                    <a14:m>
                      <m:oMath xmlns:m="http://schemas.openxmlformats.org/officeDocument/2006/math">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P</m:t>
                        </m:r>
                      </m:oMath>
                    </a14:m>
                    <a:r>
                      <a:rPr lang="en-US" altLang="ko-KR" sz="1400" dirty="0">
                        <a:solidFill>
                          <a:schemeClr val="tx1"/>
                        </a:solidFill>
                        <a:effectLst/>
                        <a:latin typeface="Arial" panose="020B0604020202020204" pitchFamily="34" charset="0"/>
                        <a:ea typeface="나눔고딕"/>
                        <a:cs typeface="Times New Roman" panose="02020603050405020304" pitchFamily="18" charset="0"/>
                      </a:rPr>
                      <a:t> =</a:t>
                    </a:r>
                    <a14:m>
                      <m:oMath xmlns:m="http://schemas.openxmlformats.org/officeDocument/2006/math">
                        <m:r>
                          <a:rPr lang="en-US" altLang="ko-KR" sz="1400">
                            <a:solidFill>
                              <a:schemeClr val="tx1"/>
                            </a:solidFill>
                            <a:effectLst/>
                            <a:latin typeface="Cambria Math" panose="02040503050406030204" pitchFamily="18" charset="0"/>
                            <a:ea typeface="나눔고딕"/>
                            <a:cs typeface="Times New Roman" panose="02020603050405020304" pitchFamily="18" charset="0"/>
                          </a:rPr>
                          <m:t>  </m:t>
                        </m:r>
                        <m:f>
                          <m:fPr>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x</m:t>
                                </m:r>
                              </m:e>
                            </m:acc>
                          </m:num>
                          <m:den>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y</m:t>
                                </m:r>
                              </m:e>
                            </m:acc>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𝑔</m:t>
                            </m:r>
                          </m:den>
                        </m:f>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𝑑𝑦</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 </m:t>
                        </m:r>
                        <m:f>
                          <m:fPr>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P</m:t>
                            </m:r>
                          </m:num>
                          <m:den>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𝑑𝑦</m:t>
                            </m:r>
                          </m:den>
                        </m:f>
                        <m:r>
                          <a:rPr lang="en-US" altLang="ko-KR" sz="1400">
                            <a:solidFill>
                              <a:schemeClr val="tx1"/>
                            </a:solidFill>
                            <a:effectLst/>
                            <a:latin typeface="Cambria Math" panose="02040503050406030204" pitchFamily="18" charset="0"/>
                            <a:ea typeface="나눔고딕"/>
                            <a:cs typeface="Times New Roman" panose="02020603050405020304" pitchFamily="18" charset="0"/>
                          </a:rPr>
                          <m:t>=  </m:t>
                        </m:r>
                        <m:f>
                          <m:fPr>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x</m:t>
                                </m:r>
                              </m:e>
                            </m:acc>
                          </m:num>
                          <m:den>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ko-KR" sz="1400">
                                    <a:solidFill>
                                      <a:schemeClr val="tx1"/>
                                    </a:solidFill>
                                    <a:effectLst/>
                                    <a:latin typeface="Cambria Math" panose="02040503050406030204" pitchFamily="18" charset="0"/>
                                    <a:ea typeface="나눔고딕"/>
                                    <a:cs typeface="Times New Roman" panose="02020603050405020304" pitchFamily="18" charset="0"/>
                                  </a:rPr>
                                  <m:t>y</m:t>
                                </m:r>
                              </m:e>
                            </m:acc>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𝑔</m:t>
                            </m:r>
                          </m:den>
                        </m:f>
                      </m:oMath>
                    </a14:m>
                    <a:endParaRPr lang="ko-KR" altLang="ko-KR" sz="24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42" name="직사각형 41"/>
                  <p:cNvSpPr>
                    <a:spLocks noRot="1" noChangeAspect="1" noMove="1" noResize="1" noEditPoints="1" noAdjustHandles="1" noChangeArrowheads="1" noChangeShapeType="1" noTextEdit="1"/>
                  </p:cNvSpPr>
                  <p:nvPr/>
                </p:nvSpPr>
                <p:spPr>
                  <a:xfrm>
                    <a:off x="3760765" y="3211078"/>
                    <a:ext cx="6096000" cy="572464"/>
                  </a:xfrm>
                  <a:prstGeom prst="rect">
                    <a:avLst/>
                  </a:prstGeom>
                  <a:blipFill rotWithShape="0">
                    <a:blip r:embed="rId14"/>
                    <a:stretch>
                      <a:fillRect b="-24419"/>
                    </a:stretch>
                  </a:blipFill>
                </p:spPr>
                <p:txBody>
                  <a:bodyPr/>
                  <a:lstStyle/>
                  <a:p>
                    <a:r>
                      <a:rPr lang="ko-KR" altLang="en-US">
                        <a:noFill/>
                      </a:rPr>
                      <a:t> </a:t>
                    </a:r>
                  </a:p>
                </p:txBody>
              </p:sp>
            </mc:Fallback>
          </mc:AlternateContent>
          <p:sp>
            <p:nvSpPr>
              <p:cNvPr id="44" name="TextBox 43"/>
              <p:cNvSpPr txBox="1"/>
              <p:nvPr/>
            </p:nvSpPr>
            <p:spPr>
              <a:xfrm>
                <a:off x="9856765" y="854356"/>
                <a:ext cx="1258398" cy="1206897"/>
              </a:xfrm>
              <a:prstGeom prst="rect">
                <a:avLst/>
              </a:prstGeom>
              <a:noFill/>
            </p:spPr>
            <p:txBody>
              <a:bodyPr wrap="square" rtlCol="0">
                <a:spAutoFit/>
              </a:bodyPr>
              <a:lstStyle/>
              <a:p>
                <a:r>
                  <a:rPr lang="en-US" altLang="ko-KR" dirty="0">
                    <a:latin typeface="Calibri" panose="020F0502020204030204" pitchFamily="34" charset="0"/>
                    <a:ea typeface="HY수평선B" panose="02030600000101010101" pitchFamily="18" charset="-127"/>
                    <a:cs typeface="Calibri" panose="020F0502020204030204" pitchFamily="34" charset="0"/>
                  </a:rPr>
                  <a:t>Zero</a:t>
                </a:r>
              </a:p>
              <a:p>
                <a:r>
                  <a:rPr lang="en-US" altLang="ko-KR" dirty="0">
                    <a:latin typeface="Calibri" panose="020F0502020204030204" pitchFamily="34" charset="0"/>
                    <a:ea typeface="HY수평선B" panose="02030600000101010101" pitchFamily="18" charset="-127"/>
                    <a:cs typeface="Calibri" panose="020F0502020204030204" pitchFamily="34" charset="0"/>
                  </a:rPr>
                  <a:t>Moment</a:t>
                </a:r>
              </a:p>
              <a:p>
                <a:r>
                  <a:rPr lang="en-US" altLang="ko-KR" dirty="0">
                    <a:latin typeface="Calibri" panose="020F0502020204030204" pitchFamily="34" charset="0"/>
                    <a:ea typeface="HY수평선B" panose="02030600000101010101" pitchFamily="18" charset="-127"/>
                    <a:cs typeface="Calibri" panose="020F0502020204030204" pitchFamily="34" charset="0"/>
                  </a:rPr>
                  <a:t>Point</a:t>
                </a:r>
              </a:p>
              <a:p>
                <a:endParaRPr lang="ko-KR" altLang="en-US" dirty="0">
                  <a:latin typeface="HY수평선B" panose="02030600000101010101" pitchFamily="18" charset="-127"/>
                  <a:ea typeface="HY수평선B" panose="02030600000101010101" pitchFamily="18" charset="-127"/>
                </a:endParaRPr>
              </a:p>
            </p:txBody>
          </p:sp>
        </p:grpSp>
      </p:grpSp>
      <p:sp>
        <p:nvSpPr>
          <p:cNvPr id="17" name="직사각형 16">
            <a:extLst>
              <a:ext uri="{FF2B5EF4-FFF2-40B4-BE49-F238E27FC236}">
                <a16:creationId xmlns:a16="http://schemas.microsoft.com/office/drawing/2014/main" id="{F1989305-8CB7-4077-BEC0-6DF10194241F}"/>
              </a:ext>
            </a:extLst>
          </p:cNvPr>
          <p:cNvSpPr/>
          <p:nvPr/>
        </p:nvSpPr>
        <p:spPr>
          <a:xfrm>
            <a:off x="3409742" y="222890"/>
            <a:ext cx="5071517" cy="461665"/>
          </a:xfrm>
          <a:prstGeom prst="rect">
            <a:avLst/>
          </a:prstGeom>
        </p:spPr>
        <p:txBody>
          <a:bodyPr wrap="none">
            <a:spAutoFit/>
          </a:bodyPr>
          <a:lstStyle/>
          <a:p>
            <a:r>
              <a:rPr lang="en-US" altLang="ko-KR" sz="2400" dirty="0">
                <a:latin typeface="Calibri" panose="020F0502020204030204" pitchFamily="34" charset="0"/>
              </a:rPr>
              <a:t>If this formula is satisfied, moment is 0.</a:t>
            </a:r>
            <a:endParaRPr lang="ko-KR" altLang="ko-KR" sz="2400" dirty="0">
              <a:latin typeface="Calibri" panose="020F0502020204030204" pitchFamily="34" charset="0"/>
            </a:endParaRPr>
          </a:p>
        </p:txBody>
      </p:sp>
      <p:pic>
        <p:nvPicPr>
          <p:cNvPr id="12" name="Picture 2" descr="user 2019ì ëí ì´ë¯¸ì§ ê²ìê²°ê³¼">
            <a:extLst>
              <a:ext uri="{FF2B5EF4-FFF2-40B4-BE49-F238E27FC236}">
                <a16:creationId xmlns:a16="http://schemas.microsoft.com/office/drawing/2014/main" id="{459A5AC1-FC46-4AC9-9DEC-2DA6483AEB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3" name="그림 12">
            <a:extLst>
              <a:ext uri="{FF2B5EF4-FFF2-40B4-BE49-F238E27FC236}">
                <a16:creationId xmlns:a16="http://schemas.microsoft.com/office/drawing/2014/main" id="{2F7C3E71-9389-418F-AEA1-8450BC5B9A0D}"/>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4" name="설명선: 굽은 이중선 13">
            <a:extLst>
              <a:ext uri="{FF2B5EF4-FFF2-40B4-BE49-F238E27FC236}">
                <a16:creationId xmlns:a16="http://schemas.microsoft.com/office/drawing/2014/main" id="{7DE38322-7405-4C1A-986D-90D13B1F1A90}"/>
              </a:ext>
            </a:extLst>
          </p:cNvPr>
          <p:cNvSpPr/>
          <p:nvPr/>
        </p:nvSpPr>
        <p:spPr>
          <a:xfrm>
            <a:off x="7948322" y="3519050"/>
            <a:ext cx="1878489" cy="844062"/>
          </a:xfrm>
          <a:prstGeom prst="borderCallout3">
            <a:avLst>
              <a:gd name="adj1" fmla="val -72917"/>
              <a:gd name="adj2" fmla="val 91696"/>
              <a:gd name="adj3" fmla="val -72916"/>
              <a:gd name="adj4" fmla="val 142738"/>
              <a:gd name="adj5" fmla="val -450000"/>
              <a:gd name="adj6" fmla="val 147018"/>
              <a:gd name="adj7" fmla="val -446560"/>
              <a:gd name="adj8" fmla="val 205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화살표: 원형 14">
            <a:extLst>
              <a:ext uri="{FF2B5EF4-FFF2-40B4-BE49-F238E27FC236}">
                <a16:creationId xmlns:a16="http://schemas.microsoft.com/office/drawing/2014/main" id="{BB25EA74-C88E-43D2-8F4A-78A2A511EEE1}"/>
              </a:ext>
            </a:extLst>
          </p:cNvPr>
          <p:cNvSpPr/>
          <p:nvPr/>
        </p:nvSpPr>
        <p:spPr>
          <a:xfrm rot="5400000">
            <a:off x="7119013" y="399837"/>
            <a:ext cx="3823363" cy="3585630"/>
          </a:xfrm>
          <a:prstGeom prst="circularArrow">
            <a:avLst>
              <a:gd name="adj1" fmla="val 2117"/>
              <a:gd name="adj2" fmla="val 876294"/>
              <a:gd name="adj3" fmla="val 19709269"/>
              <a:gd name="adj4" fmla="val 10669749"/>
              <a:gd name="adj5" fmla="val 3923"/>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500295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3832031B-A829-432E-9DF1-2839C03CF8FD}"/>
              </a:ext>
            </a:extLst>
          </p:cNvPr>
          <p:cNvSpPr txBox="1">
            <a:spLocks/>
          </p:cNvSpPr>
          <p:nvPr/>
        </p:nvSpPr>
        <p:spPr>
          <a:xfrm>
            <a:off x="838200" y="463350"/>
            <a:ext cx="10515600" cy="806823"/>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a:latin typeface="Calibri" panose="020F0502020204030204" pitchFamily="34" charset="0"/>
              </a:rPr>
              <a:t>A</a:t>
            </a:r>
            <a:r>
              <a:rPr lang="ko-KR" altLang="en-US" sz="3600" b="1" dirty="0">
                <a:latin typeface="Calibri" panose="020F0502020204030204" pitchFamily="34" charset="0"/>
              </a:rPr>
              <a:t> </a:t>
            </a:r>
            <a:r>
              <a:rPr lang="en-US" altLang="ko-KR" sz="3600" b="1" dirty="0">
                <a:latin typeface="Calibri" panose="020F0502020204030204" pitchFamily="34" charset="0"/>
              </a:rPr>
              <a:t>ball in REAL WORLD (EARTH)</a:t>
            </a:r>
            <a:endParaRPr lang="ko-KR" altLang="en-US" sz="3600" b="1" dirty="0">
              <a:latin typeface="Calibri" panose="020F0502020204030204" pitchFamily="34" charset="0"/>
            </a:endParaRPr>
          </a:p>
        </p:txBody>
      </p:sp>
      <p:pic>
        <p:nvPicPr>
          <p:cNvPr id="8" name="그림 7">
            <a:extLst>
              <a:ext uri="{FF2B5EF4-FFF2-40B4-BE49-F238E27FC236}">
                <a16:creationId xmlns:a16="http://schemas.microsoft.com/office/drawing/2014/main" id="{A35F5BF9-B4E7-4F59-B540-C04850712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0" y="1080000"/>
            <a:ext cx="4762500" cy="4762500"/>
          </a:xfrm>
          <a:prstGeom prst="rect">
            <a:avLst/>
          </a:prstGeom>
        </p:spPr>
      </p:pic>
      <p:pic>
        <p:nvPicPr>
          <p:cNvPr id="9" name="Picture 2" descr="user 2019ì ëí ì´ë¯¸ì§ ê²ìê²°ê³¼">
            <a:extLst>
              <a:ext uri="{FF2B5EF4-FFF2-40B4-BE49-F238E27FC236}">
                <a16:creationId xmlns:a16="http://schemas.microsoft.com/office/drawing/2014/main" id="{3E4A86D0-6120-40E4-BD2E-0719AEDC0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62804C-73E8-4DEE-B211-D334B66F44B0}"/>
              </a:ext>
            </a:extLst>
          </p:cNvPr>
          <p:cNvSpPr txBox="1"/>
          <p:nvPr/>
        </p:nvSpPr>
        <p:spPr>
          <a:xfrm>
            <a:off x="5588889" y="1726885"/>
            <a:ext cx="5552587" cy="1200329"/>
          </a:xfrm>
          <a:prstGeom prst="rect">
            <a:avLst/>
          </a:prstGeom>
          <a:noFill/>
        </p:spPr>
        <p:txBody>
          <a:bodyPr wrap="square" rtlCol="0">
            <a:spAutoFit/>
          </a:bodyPr>
          <a:lstStyle/>
          <a:p>
            <a:pPr algn="just"/>
            <a:r>
              <a:rPr lang="en-US" altLang="ko-KR" sz="2400" dirty="0">
                <a:latin typeface="Calibri" panose="020F0502020204030204" pitchFamily="34" charset="0"/>
              </a:rPr>
              <a:t>But on Earth, the ball cannot be fixed in the air. Because of </a:t>
            </a:r>
            <a:r>
              <a:rPr lang="en-US" altLang="ko-KR" sz="2400" dirty="0">
                <a:solidFill>
                  <a:srgbClr val="FF0000"/>
                </a:solidFill>
                <a:effectLst>
                  <a:outerShdw blurRad="38100" dist="38100" dir="2700000" algn="tl">
                    <a:srgbClr val="000000">
                      <a:alpha val="43137"/>
                    </a:srgbClr>
                  </a:outerShdw>
                </a:effectLst>
                <a:latin typeface="Calibri" panose="020F0502020204030204" pitchFamily="34" charset="0"/>
              </a:rPr>
              <a:t>gravity</a:t>
            </a:r>
            <a:r>
              <a:rPr lang="en-US" altLang="ko-KR" sz="2400" dirty="0">
                <a:latin typeface="Calibri" panose="020F0502020204030204" pitchFamily="34" charset="0"/>
              </a:rPr>
              <a:t>, the ball falls down and bounces to the</a:t>
            </a:r>
            <a:r>
              <a:rPr lang="ko-KR" altLang="en-US" sz="2400" dirty="0">
                <a:latin typeface="Calibri" panose="020F0502020204030204" pitchFamily="34" charset="0"/>
              </a:rPr>
              <a:t> </a:t>
            </a:r>
            <a:r>
              <a:rPr lang="en-US" altLang="ko-KR" sz="2400" dirty="0">
                <a:latin typeface="Calibri" panose="020F0502020204030204" pitchFamily="34" charset="0"/>
              </a:rPr>
              <a:t>ground. </a:t>
            </a:r>
            <a:endParaRPr lang="ko-KR" altLang="en-US" sz="2400" dirty="0">
              <a:latin typeface="Calibri" panose="020F0502020204030204" pitchFamily="34" charset="0"/>
            </a:endParaRPr>
          </a:p>
        </p:txBody>
      </p:sp>
      <p:sp>
        <p:nvSpPr>
          <p:cNvPr id="5" name="직사각형 4">
            <a:extLst>
              <a:ext uri="{FF2B5EF4-FFF2-40B4-BE49-F238E27FC236}">
                <a16:creationId xmlns:a16="http://schemas.microsoft.com/office/drawing/2014/main" id="{452505B8-4B26-449A-AD38-833A85325B36}"/>
              </a:ext>
            </a:extLst>
          </p:cNvPr>
          <p:cNvSpPr/>
          <p:nvPr/>
        </p:nvSpPr>
        <p:spPr>
          <a:xfrm>
            <a:off x="5588889" y="3461250"/>
            <a:ext cx="5552587" cy="1938992"/>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This is a simple form of physical simulation which </a:t>
            </a:r>
            <a:r>
              <a:rPr lang="en-US" altLang="ko-KR" sz="2400" dirty="0">
                <a:latin typeface="Calibri" panose="020F0502020204030204" pitchFamily="34" charset="0"/>
              </a:rPr>
              <a:t>creates the Earth-like environment in a computer.</a:t>
            </a:r>
            <a:r>
              <a:rPr lang="en-US" altLang="ko-KR" sz="2400" dirty="0">
                <a:solidFill>
                  <a:srgbClr val="000000"/>
                </a:solidFill>
                <a:latin typeface="Calibri" panose="020F0502020204030204" pitchFamily="34" charset="0"/>
              </a:rPr>
              <a:t> </a:t>
            </a:r>
          </a:p>
          <a:p>
            <a:endParaRPr lang="en-US" altLang="ko-KR" sz="2400" dirty="0">
              <a:solidFill>
                <a:srgbClr val="000000"/>
              </a:solidFill>
              <a:latin typeface="Calibri" panose="020F0502020204030204" pitchFamily="34" charset="0"/>
            </a:endParaRPr>
          </a:p>
          <a:p>
            <a:endParaRPr lang="ko-KR" altLang="en-US" sz="2400" dirty="0">
              <a:latin typeface="Calibri" panose="020F0502020204030204" pitchFamily="34" charset="0"/>
            </a:endParaRPr>
          </a:p>
        </p:txBody>
      </p:sp>
      <p:pic>
        <p:nvPicPr>
          <p:cNvPr id="7" name="그림 6">
            <a:extLst>
              <a:ext uri="{FF2B5EF4-FFF2-40B4-BE49-F238E27FC236}">
                <a16:creationId xmlns:a16="http://schemas.microsoft.com/office/drawing/2014/main" id="{AF69383F-2337-4E3F-B83D-4E76EF46793D}"/>
              </a:ext>
            </a:extLst>
          </p:cNvPr>
          <p:cNvPicPr>
            <a:picLocks noChangeAspect="1"/>
          </p:cNvPicPr>
          <p:nvPr/>
        </p:nvPicPr>
        <p:blipFill>
          <a:blip r:embed="rId5"/>
          <a:stretch>
            <a:fillRect/>
          </a:stretch>
        </p:blipFill>
        <p:spPr>
          <a:xfrm>
            <a:off x="9517088" y="68755"/>
            <a:ext cx="2598800" cy="338334"/>
          </a:xfrm>
          <a:prstGeom prst="rect">
            <a:avLst/>
          </a:prstGeom>
        </p:spPr>
      </p:pic>
    </p:spTree>
    <p:extLst>
      <p:ext uri="{BB962C8B-B14F-4D97-AF65-F5344CB8AC3E}">
        <p14:creationId xmlns:p14="http://schemas.microsoft.com/office/powerpoint/2010/main" val="76524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descr="user 2019ì ëí ì´ë¯¸ì§ ê²ìê²°ê³¼">
            <a:extLst>
              <a:ext uri="{FF2B5EF4-FFF2-40B4-BE49-F238E27FC236}">
                <a16:creationId xmlns:a16="http://schemas.microsoft.com/office/drawing/2014/main" id="{75D344FC-91AD-41D9-8806-B4C44B8C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그룹 4">
            <a:extLst>
              <a:ext uri="{FF2B5EF4-FFF2-40B4-BE49-F238E27FC236}">
                <a16:creationId xmlns:a16="http://schemas.microsoft.com/office/drawing/2014/main" id="{3A2CE893-CA9F-41DD-B208-D8ED9C482323}"/>
              </a:ext>
            </a:extLst>
          </p:cNvPr>
          <p:cNvGrpSpPr/>
          <p:nvPr/>
        </p:nvGrpSpPr>
        <p:grpSpPr>
          <a:xfrm>
            <a:off x="2160861" y="1788016"/>
            <a:ext cx="7240142" cy="4185781"/>
            <a:chOff x="676305" y="1164072"/>
            <a:chExt cx="7240142" cy="4185781"/>
          </a:xfrm>
        </p:grpSpPr>
        <p:grpSp>
          <p:nvGrpSpPr>
            <p:cNvPr id="4" name="그룹 3"/>
            <p:cNvGrpSpPr/>
            <p:nvPr/>
          </p:nvGrpSpPr>
          <p:grpSpPr>
            <a:xfrm>
              <a:off x="676305" y="1164072"/>
              <a:ext cx="3184790" cy="4185781"/>
              <a:chOff x="1305801" y="920722"/>
              <a:chExt cx="3184790" cy="4185781"/>
            </a:xfrm>
          </p:grpSpPr>
          <p:grpSp>
            <p:nvGrpSpPr>
              <p:cNvPr id="6" name="그룹 5"/>
              <p:cNvGrpSpPr/>
              <p:nvPr/>
            </p:nvGrpSpPr>
            <p:grpSpPr>
              <a:xfrm>
                <a:off x="1614524" y="4892157"/>
                <a:ext cx="2665278" cy="180000"/>
                <a:chOff x="2895546" y="4962525"/>
                <a:chExt cx="4514904" cy="180000"/>
              </a:xfrm>
            </p:grpSpPr>
            <p:sp>
              <p:nvSpPr>
                <p:cNvPr id="38" name="직사각형 37"/>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연결선 38"/>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직선 화살표 연결선 6"/>
              <p:cNvCxnSpPr/>
              <p:nvPr/>
            </p:nvCxnSpPr>
            <p:spPr>
              <a:xfrm>
                <a:off x="1760303" y="4892156"/>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p:cNvCxnSpPr/>
              <p:nvPr/>
            </p:nvCxnSpPr>
            <p:spPr>
              <a:xfrm flipV="1">
                <a:off x="1760303" y="4235377"/>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2135584" y="454424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135584" y="4544244"/>
                    <a:ext cx="539156" cy="330788"/>
                  </a:xfrm>
                  <a:prstGeom prst="rect">
                    <a:avLst/>
                  </a:prstGeom>
                  <a:blipFill rotWithShape="0">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90725" y="390217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490725" y="3902178"/>
                    <a:ext cx="539156" cy="330788"/>
                  </a:xfrm>
                  <a:prstGeom prst="rect">
                    <a:avLst/>
                  </a:prstGeom>
                  <a:blipFill rotWithShape="0">
                    <a:blip r:embed="rId5"/>
                    <a:stretch>
                      <a:fillRect b="-240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05801" y="4557806"/>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1305801" y="4557806"/>
                    <a:ext cx="539156" cy="369332"/>
                  </a:xfrm>
                  <a:prstGeom prst="rect">
                    <a:avLst/>
                  </a:prstGeom>
                  <a:blipFill rotWithShape="0">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rot="1284822">
                    <a:off x="3951435" y="283710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2" name="TextBox 11"/>
                  <p:cNvSpPr txBox="1">
                    <a:spLocks noRot="1" noChangeAspect="1" noMove="1" noResize="1" noEditPoints="1" noAdjustHandles="1" noChangeArrowheads="1" noChangeShapeType="1" noTextEdit="1"/>
                  </p:cNvSpPr>
                  <p:nvPr/>
                </p:nvSpPr>
                <p:spPr>
                  <a:xfrm rot="1284822">
                    <a:off x="3951435" y="2837108"/>
                    <a:ext cx="539156" cy="330788"/>
                  </a:xfrm>
                  <a:prstGeom prst="rect">
                    <a:avLst/>
                  </a:prstGeom>
                  <a:blipFill rotWithShape="0">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rot="1284822">
                    <a:off x="3502187" y="177937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3" name="TextBox 12"/>
                  <p:cNvSpPr txBox="1">
                    <a:spLocks noRot="1" noChangeAspect="1" noMove="1" noResize="1" noEditPoints="1" noAdjustHandles="1" noChangeArrowheads="1" noChangeShapeType="1" noTextEdit="1"/>
                  </p:cNvSpPr>
                  <p:nvPr/>
                </p:nvSpPr>
                <p:spPr>
                  <a:xfrm rot="1284822">
                    <a:off x="3502187" y="1779377"/>
                    <a:ext cx="539156" cy="330788"/>
                  </a:xfrm>
                  <a:prstGeom prst="rect">
                    <a:avLst/>
                  </a:prstGeom>
                  <a:blipFill rotWithShape="0">
                    <a:blip r:embed="rId8"/>
                    <a:stretch>
                      <a:fillRect b="-3571"/>
                    </a:stretch>
                  </a:blipFill>
                </p:spPr>
                <p:txBody>
                  <a:bodyPr/>
                  <a:lstStyle/>
                  <a:p>
                    <a:r>
                      <a:rPr lang="ko-KR" altLang="en-US">
                        <a:noFill/>
                      </a:rPr>
                      <a:t> </a:t>
                    </a:r>
                  </a:p>
                </p:txBody>
              </p:sp>
            </mc:Fallback>
          </mc:AlternateContent>
          <p:grpSp>
            <p:nvGrpSpPr>
              <p:cNvPr id="14" name="그룹 13"/>
              <p:cNvGrpSpPr/>
              <p:nvPr/>
            </p:nvGrpSpPr>
            <p:grpSpPr>
              <a:xfrm rot="1284822">
                <a:off x="2772520" y="2235055"/>
                <a:ext cx="1686253" cy="2871448"/>
                <a:chOff x="5536197" y="1164813"/>
                <a:chExt cx="1686253" cy="2871448"/>
              </a:xfrm>
            </p:grpSpPr>
            <p:cxnSp>
              <p:nvCxnSpPr>
                <p:cNvPr id="29" name="직선 연결선 28"/>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그룹 14"/>
              <p:cNvGrpSpPr/>
              <p:nvPr/>
            </p:nvGrpSpPr>
            <p:grpSpPr>
              <a:xfrm rot="1284822">
                <a:off x="3346196" y="2644589"/>
                <a:ext cx="240165" cy="240165"/>
                <a:chOff x="5886449" y="1917058"/>
                <a:chExt cx="720000" cy="720000"/>
              </a:xfrm>
            </p:grpSpPr>
            <p:sp>
              <p:nvSpPr>
                <p:cNvPr id="26" name="타원 25"/>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원형 26"/>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8" name="원형 27"/>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6" name="타원 15"/>
              <p:cNvSpPr/>
              <p:nvPr/>
            </p:nvSpPr>
            <p:spPr>
              <a:xfrm rot="1284822">
                <a:off x="3815683" y="481531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타원 16"/>
              <p:cNvSpPr/>
              <p:nvPr/>
            </p:nvSpPr>
            <p:spPr>
              <a:xfrm rot="1284822">
                <a:off x="2950929" y="4769001"/>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2029881" y="920722"/>
                <a:ext cx="2095687" cy="646331"/>
              </a:xfrm>
              <a:prstGeom prst="rect">
                <a:avLst/>
              </a:prstGeom>
              <a:noFill/>
            </p:spPr>
            <p:txBody>
              <a:bodyPr wrap="square" rtlCol="0">
                <a:spAutoFit/>
              </a:bodyPr>
              <a:lstStyle/>
              <a:p>
                <a:pPr algn="ctr"/>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(different feet)</a:t>
                </a:r>
                <a:endParaRPr lang="ko-KR" altLang="en-US" dirty="0">
                  <a:latin typeface="Calibri" panose="020F0502020204030204" pitchFamily="34" charset="0"/>
                </a:endParaRPr>
              </a:p>
            </p:txBody>
          </p:sp>
        </p:grpSp>
        <mc:AlternateContent xmlns:mc="http://schemas.openxmlformats.org/markup-compatibility/2006" xmlns:a14="http://schemas.microsoft.com/office/drawing/2010/main">
          <mc:Choice Requires="a14">
            <p:sp>
              <p:nvSpPr>
                <p:cNvPr id="49" name="TextBox 48"/>
                <p:cNvSpPr txBox="1"/>
                <p:nvPr/>
              </p:nvSpPr>
              <p:spPr>
                <a:xfrm>
                  <a:off x="3648250" y="4783371"/>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9" name="TextBox 48"/>
                <p:cNvSpPr txBox="1">
                  <a:spLocks noRot="1" noChangeAspect="1" noMove="1" noResize="1" noEditPoints="1" noAdjustHandles="1" noChangeArrowheads="1" noChangeShapeType="1" noTextEdit="1"/>
                </p:cNvSpPr>
                <p:nvPr/>
              </p:nvSpPr>
              <p:spPr>
                <a:xfrm>
                  <a:off x="3648250" y="4783371"/>
                  <a:ext cx="539156" cy="369332"/>
                </a:xfrm>
                <a:prstGeom prst="rect">
                  <a:avLst/>
                </a:prstGeom>
                <a:blipFill>
                  <a:blip r:embed="rId9"/>
                  <a:stretch>
                    <a:fillRect/>
                  </a:stretch>
                </a:blipFill>
              </p:spPr>
              <p:txBody>
                <a:bodyPr/>
                <a:lstStyle/>
                <a:p>
                  <a:r>
                    <a:rPr lang="ko-KR" altLang="en-US">
                      <a:noFill/>
                    </a:rPr>
                    <a:t> </a:t>
                  </a:r>
                </a:p>
              </p:txBody>
            </p:sp>
          </mc:Fallback>
        </mc:AlternateContent>
        <p:grpSp>
          <p:nvGrpSpPr>
            <p:cNvPr id="105" name="그룹 104">
              <a:extLst>
                <a:ext uri="{FF2B5EF4-FFF2-40B4-BE49-F238E27FC236}">
                  <a16:creationId xmlns:a16="http://schemas.microsoft.com/office/drawing/2014/main" id="{B84D693F-0390-4D42-A993-C74456EC0FA0}"/>
                </a:ext>
              </a:extLst>
            </p:cNvPr>
            <p:cNvGrpSpPr/>
            <p:nvPr/>
          </p:nvGrpSpPr>
          <p:grpSpPr>
            <a:xfrm>
              <a:off x="4731657" y="1164072"/>
              <a:ext cx="3184790" cy="4185781"/>
              <a:chOff x="1305801" y="920722"/>
              <a:chExt cx="3184790" cy="4185781"/>
            </a:xfrm>
          </p:grpSpPr>
          <p:grpSp>
            <p:nvGrpSpPr>
              <p:cNvPr id="106" name="그룹 105">
                <a:extLst>
                  <a:ext uri="{FF2B5EF4-FFF2-40B4-BE49-F238E27FC236}">
                    <a16:creationId xmlns:a16="http://schemas.microsoft.com/office/drawing/2014/main" id="{47CB6A25-6920-4872-B3FE-A99BD2E521CB}"/>
                  </a:ext>
                </a:extLst>
              </p:cNvPr>
              <p:cNvGrpSpPr/>
              <p:nvPr/>
            </p:nvGrpSpPr>
            <p:grpSpPr>
              <a:xfrm>
                <a:off x="1614524" y="4892157"/>
                <a:ext cx="2665278" cy="180000"/>
                <a:chOff x="2895546" y="4962525"/>
                <a:chExt cx="4514904" cy="180000"/>
              </a:xfrm>
            </p:grpSpPr>
            <p:sp>
              <p:nvSpPr>
                <p:cNvPr id="131" name="직사각형 130">
                  <a:extLst>
                    <a:ext uri="{FF2B5EF4-FFF2-40B4-BE49-F238E27FC236}">
                      <a16:creationId xmlns:a16="http://schemas.microsoft.com/office/drawing/2014/main" id="{B68BF29D-A3A9-4AC8-B648-591B47FAC822}"/>
                    </a:ext>
                  </a:extLst>
                </p:cNvPr>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2" name="직선 연결선 131">
                  <a:extLst>
                    <a:ext uri="{FF2B5EF4-FFF2-40B4-BE49-F238E27FC236}">
                      <a16:creationId xmlns:a16="http://schemas.microsoft.com/office/drawing/2014/main" id="{1367FCDD-C66E-4457-8CD0-076A6FCCB0A0}"/>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 name="직선 화살표 연결선 106">
                <a:extLst>
                  <a:ext uri="{FF2B5EF4-FFF2-40B4-BE49-F238E27FC236}">
                    <a16:creationId xmlns:a16="http://schemas.microsoft.com/office/drawing/2014/main" id="{DF583EE3-7B9A-46A1-8280-955419AAA7DA}"/>
                  </a:ext>
                </a:extLst>
              </p:cNvPr>
              <p:cNvCxnSpPr/>
              <p:nvPr/>
            </p:nvCxnSpPr>
            <p:spPr>
              <a:xfrm>
                <a:off x="1760303" y="4892156"/>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08" name="직선 화살표 연결선 107">
                <a:extLst>
                  <a:ext uri="{FF2B5EF4-FFF2-40B4-BE49-F238E27FC236}">
                    <a16:creationId xmlns:a16="http://schemas.microsoft.com/office/drawing/2014/main" id="{DE496709-1D66-4157-BCFC-43DAB2CACF7F}"/>
                  </a:ext>
                </a:extLst>
              </p:cNvPr>
              <p:cNvCxnSpPr/>
              <p:nvPr/>
            </p:nvCxnSpPr>
            <p:spPr>
              <a:xfrm flipV="1">
                <a:off x="1760303" y="4235377"/>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32478D9-64B6-4FB2-A96D-FF391C7CA2C5}"/>
                      </a:ext>
                    </a:extLst>
                  </p:cNvPr>
                  <p:cNvSpPr txBox="1"/>
                  <p:nvPr/>
                </p:nvSpPr>
                <p:spPr>
                  <a:xfrm>
                    <a:off x="2135584" y="454424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135584" y="4544244"/>
                    <a:ext cx="539156" cy="330788"/>
                  </a:xfrm>
                  <a:prstGeom prst="rect">
                    <a:avLst/>
                  </a:prstGeom>
                  <a:blipFill rotWithShape="0">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2E07DF9A-CFB9-4469-A960-0752D9074E49}"/>
                      </a:ext>
                    </a:extLst>
                  </p:cNvPr>
                  <p:cNvSpPr txBox="1"/>
                  <p:nvPr/>
                </p:nvSpPr>
                <p:spPr>
                  <a:xfrm>
                    <a:off x="1490725" y="390217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490725" y="3902178"/>
                    <a:ext cx="539156" cy="330788"/>
                  </a:xfrm>
                  <a:prstGeom prst="rect">
                    <a:avLst/>
                  </a:prstGeom>
                  <a:blipFill rotWithShape="0">
                    <a:blip r:embed="rId5"/>
                    <a:stretch>
                      <a:fillRect b="-240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41D57F8C-4338-454D-B17E-5BA468B0881C}"/>
                      </a:ext>
                    </a:extLst>
                  </p:cNvPr>
                  <p:cNvSpPr txBox="1"/>
                  <p:nvPr/>
                </p:nvSpPr>
                <p:spPr>
                  <a:xfrm>
                    <a:off x="1305801" y="4557806"/>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1305801" y="4557806"/>
                    <a:ext cx="539156" cy="369332"/>
                  </a:xfrm>
                  <a:prstGeom prst="rect">
                    <a:avLst/>
                  </a:prstGeom>
                  <a:blipFill rotWithShape="0">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84A06AE-1362-4BBB-9804-21022A78386C}"/>
                      </a:ext>
                    </a:extLst>
                  </p:cNvPr>
                  <p:cNvSpPr txBox="1"/>
                  <p:nvPr/>
                </p:nvSpPr>
                <p:spPr>
                  <a:xfrm rot="1284822">
                    <a:off x="3951435" y="283710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2" name="TextBox 11"/>
                  <p:cNvSpPr txBox="1">
                    <a:spLocks noRot="1" noChangeAspect="1" noMove="1" noResize="1" noEditPoints="1" noAdjustHandles="1" noChangeArrowheads="1" noChangeShapeType="1" noTextEdit="1"/>
                  </p:cNvSpPr>
                  <p:nvPr/>
                </p:nvSpPr>
                <p:spPr>
                  <a:xfrm rot="1284822">
                    <a:off x="3951435" y="2837108"/>
                    <a:ext cx="539156" cy="330788"/>
                  </a:xfrm>
                  <a:prstGeom prst="rect">
                    <a:avLst/>
                  </a:prstGeom>
                  <a:blipFill rotWithShape="0">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41C41F3-CA85-4C96-A07A-D0BC14F53263}"/>
                      </a:ext>
                    </a:extLst>
                  </p:cNvPr>
                  <p:cNvSpPr txBox="1"/>
                  <p:nvPr/>
                </p:nvSpPr>
                <p:spPr>
                  <a:xfrm rot="1284822">
                    <a:off x="3502187" y="177937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3" name="TextBox 12"/>
                  <p:cNvSpPr txBox="1">
                    <a:spLocks noRot="1" noChangeAspect="1" noMove="1" noResize="1" noEditPoints="1" noAdjustHandles="1" noChangeArrowheads="1" noChangeShapeType="1" noTextEdit="1"/>
                  </p:cNvSpPr>
                  <p:nvPr/>
                </p:nvSpPr>
                <p:spPr>
                  <a:xfrm rot="1284822">
                    <a:off x="3502187" y="1779377"/>
                    <a:ext cx="539156" cy="330788"/>
                  </a:xfrm>
                  <a:prstGeom prst="rect">
                    <a:avLst/>
                  </a:prstGeom>
                  <a:blipFill rotWithShape="0">
                    <a:blip r:embed="rId8"/>
                    <a:stretch>
                      <a:fillRect b="-3571"/>
                    </a:stretch>
                  </a:blipFill>
                </p:spPr>
                <p:txBody>
                  <a:bodyPr/>
                  <a:lstStyle/>
                  <a:p>
                    <a:r>
                      <a:rPr lang="ko-KR" altLang="en-US">
                        <a:noFill/>
                      </a:rPr>
                      <a:t> </a:t>
                    </a:r>
                  </a:p>
                </p:txBody>
              </p:sp>
            </mc:Fallback>
          </mc:AlternateContent>
          <p:grpSp>
            <p:nvGrpSpPr>
              <p:cNvPr id="114" name="그룹 113">
                <a:extLst>
                  <a:ext uri="{FF2B5EF4-FFF2-40B4-BE49-F238E27FC236}">
                    <a16:creationId xmlns:a16="http://schemas.microsoft.com/office/drawing/2014/main" id="{5B04E094-7D83-4C66-B644-65947EED949E}"/>
                  </a:ext>
                </a:extLst>
              </p:cNvPr>
              <p:cNvGrpSpPr/>
              <p:nvPr/>
            </p:nvGrpSpPr>
            <p:grpSpPr>
              <a:xfrm rot="1284822">
                <a:off x="2772520" y="2235055"/>
                <a:ext cx="1686253" cy="2871448"/>
                <a:chOff x="5536197" y="1164813"/>
                <a:chExt cx="1686253" cy="2871448"/>
              </a:xfrm>
            </p:grpSpPr>
            <p:cxnSp>
              <p:nvCxnSpPr>
                <p:cNvPr id="122" name="직선 연결선 121">
                  <a:extLst>
                    <a:ext uri="{FF2B5EF4-FFF2-40B4-BE49-F238E27FC236}">
                      <a16:creationId xmlns:a16="http://schemas.microsoft.com/office/drawing/2014/main" id="{67F96D13-77E1-494E-8F37-D31C32389FC5}"/>
                    </a:ext>
                  </a:extLst>
                </p:cNvPr>
                <p:cNvCxnSpPr/>
                <p:nvPr/>
              </p:nvCxnSpPr>
              <p:spPr>
                <a:xfrm rot="1445634">
                  <a:off x="5764252" y="2589539"/>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직선 연결선 122">
                  <a:extLst>
                    <a:ext uri="{FF2B5EF4-FFF2-40B4-BE49-F238E27FC236}">
                      <a16:creationId xmlns:a16="http://schemas.microsoft.com/office/drawing/2014/main" id="{27F53ECA-4FC1-4D44-BDB9-3AC52E4E7D01}"/>
                    </a:ext>
                  </a:extLst>
                </p:cNvPr>
                <p:cNvCxnSpPr/>
                <p:nvPr/>
              </p:nvCxnSpPr>
              <p:spPr>
                <a:xfrm rot="1445634" flipV="1">
                  <a:off x="5924592" y="313462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직선 연결선 123">
                  <a:extLst>
                    <a:ext uri="{FF2B5EF4-FFF2-40B4-BE49-F238E27FC236}">
                      <a16:creationId xmlns:a16="http://schemas.microsoft.com/office/drawing/2014/main" id="{5049155C-887D-46B6-B2B7-44FBB188F9C2}"/>
                    </a:ext>
                  </a:extLst>
                </p:cNvPr>
                <p:cNvCxnSpPr/>
                <p:nvPr/>
              </p:nvCxnSpPr>
              <p:spPr>
                <a:xfrm rot="21569354">
                  <a:off x="5536197" y="3934325"/>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직선 화살표 연결선 124">
                  <a:extLst>
                    <a:ext uri="{FF2B5EF4-FFF2-40B4-BE49-F238E27FC236}">
                      <a16:creationId xmlns:a16="http://schemas.microsoft.com/office/drawing/2014/main" id="{B58D3106-E4BF-48AA-AA4E-368659443C05}"/>
                    </a:ext>
                  </a:extLst>
                </p:cNvPr>
                <p:cNvCxnSpPr/>
                <p:nvPr/>
              </p:nvCxnSpPr>
              <p:spPr>
                <a:xfrm rot="21569354">
                  <a:off x="5900343" y="1818704"/>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직선 화살표 연결선 125">
                  <a:extLst>
                    <a:ext uri="{FF2B5EF4-FFF2-40B4-BE49-F238E27FC236}">
                      <a16:creationId xmlns:a16="http://schemas.microsoft.com/office/drawing/2014/main" id="{AF63DEAA-8932-416B-A43C-2C9E05D79AD4}"/>
                    </a:ext>
                  </a:extLst>
                </p:cNvPr>
                <p:cNvCxnSpPr/>
                <p:nvPr/>
              </p:nvCxnSpPr>
              <p:spPr>
                <a:xfrm rot="21569354" flipV="1">
                  <a:off x="5897376" y="1164813"/>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직선 연결선 126">
                  <a:extLst>
                    <a:ext uri="{FF2B5EF4-FFF2-40B4-BE49-F238E27FC236}">
                      <a16:creationId xmlns:a16="http://schemas.microsoft.com/office/drawing/2014/main" id="{9FD6DD06-7D27-4F71-BC75-D1E55FDAB70C}"/>
                    </a:ext>
                  </a:extLst>
                </p:cNvPr>
                <p:cNvCxnSpPr/>
                <p:nvPr/>
              </p:nvCxnSpPr>
              <p:spPr>
                <a:xfrm rot="21569354">
                  <a:off x="5911720" y="1947073"/>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직선 연결선 127">
                  <a:extLst>
                    <a:ext uri="{FF2B5EF4-FFF2-40B4-BE49-F238E27FC236}">
                      <a16:creationId xmlns:a16="http://schemas.microsoft.com/office/drawing/2014/main" id="{D689AF4C-DB30-45DA-918D-AB8ED2EA3EF9}"/>
                    </a:ext>
                  </a:extLst>
                </p:cNvPr>
                <p:cNvCxnSpPr/>
                <p:nvPr/>
              </p:nvCxnSpPr>
              <p:spPr>
                <a:xfrm rot="1445634" flipV="1">
                  <a:off x="5888664" y="2555732"/>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직선 연결선 128">
                  <a:extLst>
                    <a:ext uri="{FF2B5EF4-FFF2-40B4-BE49-F238E27FC236}">
                      <a16:creationId xmlns:a16="http://schemas.microsoft.com/office/drawing/2014/main" id="{492497A6-6DA4-44CF-874E-5934E72980CB}"/>
                    </a:ext>
                  </a:extLst>
                </p:cNvPr>
                <p:cNvCxnSpPr/>
                <p:nvPr/>
              </p:nvCxnSpPr>
              <p:spPr>
                <a:xfrm rot="1445634" flipH="1" flipV="1">
                  <a:off x="6807549" y="2761781"/>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직선 연결선 129">
                  <a:extLst>
                    <a:ext uri="{FF2B5EF4-FFF2-40B4-BE49-F238E27FC236}">
                      <a16:creationId xmlns:a16="http://schemas.microsoft.com/office/drawing/2014/main" id="{F40CA3CB-A548-44E0-B34C-05D40586A1B3}"/>
                    </a:ext>
                  </a:extLst>
                </p:cNvPr>
                <p:cNvCxnSpPr/>
                <p:nvPr/>
              </p:nvCxnSpPr>
              <p:spPr>
                <a:xfrm rot="21569354">
                  <a:off x="6466444" y="3670713"/>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그룹 114">
                <a:extLst>
                  <a:ext uri="{FF2B5EF4-FFF2-40B4-BE49-F238E27FC236}">
                    <a16:creationId xmlns:a16="http://schemas.microsoft.com/office/drawing/2014/main" id="{7F5CE48C-D967-4B5E-95A8-D9AE5CE98D79}"/>
                  </a:ext>
                </a:extLst>
              </p:cNvPr>
              <p:cNvGrpSpPr/>
              <p:nvPr/>
            </p:nvGrpSpPr>
            <p:grpSpPr>
              <a:xfrm rot="1284822">
                <a:off x="3346196" y="2644589"/>
                <a:ext cx="240165" cy="240165"/>
                <a:chOff x="5886449" y="1917058"/>
                <a:chExt cx="720000" cy="720000"/>
              </a:xfrm>
            </p:grpSpPr>
            <p:sp>
              <p:nvSpPr>
                <p:cNvPr id="119" name="타원 118">
                  <a:extLst>
                    <a:ext uri="{FF2B5EF4-FFF2-40B4-BE49-F238E27FC236}">
                      <a16:creationId xmlns:a16="http://schemas.microsoft.com/office/drawing/2014/main" id="{F03B812B-4B64-4358-A235-AD594DDAE094}"/>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원형 26">
                  <a:extLst>
                    <a:ext uri="{FF2B5EF4-FFF2-40B4-BE49-F238E27FC236}">
                      <a16:creationId xmlns:a16="http://schemas.microsoft.com/office/drawing/2014/main" id="{F75BBFBB-A489-4930-9751-D20037B36874}"/>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1" name="원형 27">
                  <a:extLst>
                    <a:ext uri="{FF2B5EF4-FFF2-40B4-BE49-F238E27FC236}">
                      <a16:creationId xmlns:a16="http://schemas.microsoft.com/office/drawing/2014/main" id="{912E0473-2F1E-4426-820A-0305D6090322}"/>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16" name="타원 115">
                <a:extLst>
                  <a:ext uri="{FF2B5EF4-FFF2-40B4-BE49-F238E27FC236}">
                    <a16:creationId xmlns:a16="http://schemas.microsoft.com/office/drawing/2014/main" id="{79830A33-35E3-4951-9EF7-6AC84302CBFD}"/>
                  </a:ext>
                </a:extLst>
              </p:cNvPr>
              <p:cNvSpPr/>
              <p:nvPr/>
            </p:nvSpPr>
            <p:spPr>
              <a:xfrm rot="1284822">
                <a:off x="3815683" y="481531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TextBox 117">
                <a:extLst>
                  <a:ext uri="{FF2B5EF4-FFF2-40B4-BE49-F238E27FC236}">
                    <a16:creationId xmlns:a16="http://schemas.microsoft.com/office/drawing/2014/main" id="{DA6309CD-6406-4A91-B621-73A6461480CB}"/>
                  </a:ext>
                </a:extLst>
              </p:cNvPr>
              <p:cNvSpPr txBox="1"/>
              <p:nvPr/>
            </p:nvSpPr>
            <p:spPr>
              <a:xfrm>
                <a:off x="2029881" y="920722"/>
                <a:ext cx="2095687" cy="369332"/>
              </a:xfrm>
              <a:prstGeom prst="rect">
                <a:avLst/>
              </a:prstGeom>
              <a:noFill/>
            </p:spPr>
            <p:txBody>
              <a:bodyPr wrap="square" rtlCol="0">
                <a:spAutoFit/>
              </a:bodyPr>
              <a:lstStyle/>
              <a:p>
                <a:pPr algn="ctr"/>
                <a:r>
                  <a:rPr lang="en-US" altLang="ko-KR" dirty="0">
                    <a:latin typeface="Calibri" panose="020F0502020204030204" pitchFamily="34" charset="0"/>
                  </a:rPr>
                  <a:t>1 point</a:t>
                </a:r>
                <a:r>
                  <a:rPr lang="ko-KR" altLang="en-US" dirty="0">
                    <a:latin typeface="Calibri" panose="020F0502020204030204" pitchFamily="34" charset="0"/>
                  </a:rPr>
                  <a:t> </a:t>
                </a:r>
                <a:r>
                  <a:rPr lang="en-US" altLang="ko-KR" dirty="0">
                    <a:latin typeface="Calibri" panose="020F0502020204030204" pitchFamily="34" charset="0"/>
                  </a:rPr>
                  <a:t>touched</a:t>
                </a:r>
              </a:p>
            </p:txBody>
          </p:sp>
        </p:grpSp>
        <p:sp>
          <p:nvSpPr>
            <p:cNvPr id="2" name="TextBox 1">
              <a:extLst>
                <a:ext uri="{FF2B5EF4-FFF2-40B4-BE49-F238E27FC236}">
                  <a16:creationId xmlns:a16="http://schemas.microsoft.com/office/drawing/2014/main" id="{B1830EBB-750D-4C9F-A37D-16D9A02C32AB}"/>
                </a:ext>
              </a:extLst>
            </p:cNvPr>
            <p:cNvSpPr txBox="1"/>
            <p:nvPr/>
          </p:nvSpPr>
          <p:spPr>
            <a:xfrm>
              <a:off x="4133169" y="2843336"/>
              <a:ext cx="888017" cy="1107996"/>
            </a:xfrm>
            <a:prstGeom prst="rect">
              <a:avLst/>
            </a:prstGeom>
            <a:noFill/>
          </p:spPr>
          <p:txBody>
            <a:bodyPr wrap="square" rtlCol="0">
              <a:spAutoFit/>
            </a:bodyPr>
            <a:lstStyle/>
            <a:p>
              <a:r>
                <a:rPr lang="en-US" altLang="ko-KR" sz="6600" b="1" dirty="0"/>
                <a:t>=</a:t>
              </a:r>
              <a:endParaRPr lang="ko-KR" altLang="en-US" sz="6600" b="1" dirty="0"/>
            </a:p>
          </p:txBody>
        </p:sp>
      </p:grpSp>
      <p:sp>
        <p:nvSpPr>
          <p:cNvPr id="19" name="직사각형 18">
            <a:extLst>
              <a:ext uri="{FF2B5EF4-FFF2-40B4-BE49-F238E27FC236}">
                <a16:creationId xmlns:a16="http://schemas.microsoft.com/office/drawing/2014/main" id="{EC907AB4-8CA9-4191-8AE3-D62C50D625FA}"/>
              </a:ext>
            </a:extLst>
          </p:cNvPr>
          <p:cNvSpPr/>
          <p:nvPr/>
        </p:nvSpPr>
        <p:spPr>
          <a:xfrm>
            <a:off x="1628119" y="425740"/>
            <a:ext cx="9176187" cy="1200329"/>
          </a:xfrm>
          <a:prstGeom prst="rect">
            <a:avLst/>
          </a:prstGeom>
        </p:spPr>
        <p:txBody>
          <a:bodyPr wrap="square">
            <a:spAutoFit/>
          </a:bodyPr>
          <a:lstStyle/>
          <a:p>
            <a:pPr algn="just"/>
            <a:r>
              <a:rPr lang="en-US" altLang="ko-KR" sz="2400" dirty="0">
                <a:latin typeface="Calibri" panose="020F0502020204030204" pitchFamily="34" charset="0"/>
              </a:rPr>
              <a:t>Next, let me tell you a few more assumptions about the simulation for convenience.</a:t>
            </a:r>
            <a:r>
              <a:rPr lang="en-US" altLang="ko-KR" sz="2400" dirty="0">
                <a:solidFill>
                  <a:srgbClr val="000000"/>
                </a:solidFill>
                <a:latin typeface="Calibri" panose="020F0502020204030204" pitchFamily="34" charset="0"/>
              </a:rPr>
              <a:t> If two feet touch the ground by one point, it is assumed that one of the two points has high x-value only touch the ground.</a:t>
            </a:r>
            <a:endParaRPr lang="ko-KR" altLang="en-US" sz="2400" dirty="0">
              <a:latin typeface="Calibri" panose="020F0502020204030204" pitchFamily="34" charset="0"/>
            </a:endParaRPr>
          </a:p>
        </p:txBody>
      </p:sp>
      <p:pic>
        <p:nvPicPr>
          <p:cNvPr id="62" name="그림 61">
            <a:extLst>
              <a:ext uri="{FF2B5EF4-FFF2-40B4-BE49-F238E27FC236}">
                <a16:creationId xmlns:a16="http://schemas.microsoft.com/office/drawing/2014/main" id="{78120086-F1A1-4363-919C-8B271F6DB28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9385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descr="user 2019ì ëí ì´ë¯¸ì§ ê²ìê²°ê³¼">
            <a:extLst>
              <a:ext uri="{FF2B5EF4-FFF2-40B4-BE49-F238E27FC236}">
                <a16:creationId xmlns:a16="http://schemas.microsoft.com/office/drawing/2014/main" id="{75D344FC-91AD-41D9-8806-B4C44B8C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9" name="TextBox 48"/>
              <p:cNvSpPr txBox="1"/>
              <p:nvPr/>
            </p:nvSpPr>
            <p:spPr>
              <a:xfrm>
                <a:off x="1823904" y="5375042"/>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9" name="TextBox 48"/>
              <p:cNvSpPr txBox="1">
                <a:spLocks noRot="1" noChangeAspect="1" noMove="1" noResize="1" noEditPoints="1" noAdjustHandles="1" noChangeArrowheads="1" noChangeShapeType="1" noTextEdit="1"/>
              </p:cNvSpPr>
              <p:nvPr/>
            </p:nvSpPr>
            <p:spPr>
              <a:xfrm>
                <a:off x="1823904" y="5375042"/>
                <a:ext cx="539156" cy="369332"/>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347075" y="346396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4347075" y="3463967"/>
                <a:ext cx="539156" cy="330788"/>
              </a:xfrm>
              <a:prstGeom prst="rect">
                <a:avLst/>
              </a:prstGeom>
              <a:blipFill>
                <a:blip r:embed="rId5"/>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3689671" y="256392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3689671" y="2563924"/>
                <a:ext cx="539156" cy="330788"/>
              </a:xfrm>
              <a:prstGeom prst="rect">
                <a:avLst/>
              </a:prstGeom>
              <a:blipFill>
                <a:blip r:embed="rId6"/>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268753" y="31734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3268753" y="3173499"/>
                <a:ext cx="539156" cy="330788"/>
              </a:xfrm>
              <a:prstGeom prst="rect">
                <a:avLst/>
              </a:prstGeom>
              <a:blipFill>
                <a:blip r:embed="rId7"/>
                <a:stretch>
                  <a:fillRect b="-11111"/>
                </a:stretch>
              </a:blipFill>
            </p:spPr>
            <p:txBody>
              <a:bodyPr/>
              <a:lstStyle/>
              <a:p>
                <a:r>
                  <a:rPr lang="ko-KR" altLang="en-US">
                    <a:noFill/>
                  </a:rPr>
                  <a:t> </a:t>
                </a:r>
              </a:p>
            </p:txBody>
          </p:sp>
        </mc:Fallback>
      </mc:AlternateContent>
      <p:grpSp>
        <p:nvGrpSpPr>
          <p:cNvPr id="44" name="그룹 43"/>
          <p:cNvGrpSpPr/>
          <p:nvPr/>
        </p:nvGrpSpPr>
        <p:grpSpPr>
          <a:xfrm>
            <a:off x="2132627" y="5709389"/>
            <a:ext cx="3221204" cy="180000"/>
            <a:chOff x="2895546" y="4962525"/>
            <a:chExt cx="4514904" cy="282880"/>
          </a:xfrm>
        </p:grpSpPr>
        <p:sp>
          <p:nvSpPr>
            <p:cNvPr id="68" name="직사각형 67"/>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69" name="직선 연결선 68"/>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직선 화살표 연결선 44"/>
          <p:cNvCxnSpPr/>
          <p:nvPr/>
        </p:nvCxnSpPr>
        <p:spPr>
          <a:xfrm>
            <a:off x="2278406" y="5709392"/>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flipV="1">
            <a:off x="2278406" y="5052613"/>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2653687" y="536148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2653687" y="5361480"/>
                <a:ext cx="539156" cy="330788"/>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2008828" y="471941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2008828" y="4719414"/>
                <a:ext cx="539156" cy="330788"/>
              </a:xfrm>
              <a:prstGeom prst="rect">
                <a:avLst/>
              </a:prstGeom>
              <a:blipFill>
                <a:blip r:embed="rId9"/>
                <a:stretch>
                  <a:fillRect b="-24074"/>
                </a:stretch>
              </a:blipFill>
            </p:spPr>
            <p:txBody>
              <a:bodyPr/>
              <a:lstStyle/>
              <a:p>
                <a:r>
                  <a:rPr lang="ko-KR" altLang="en-US">
                    <a:noFill/>
                  </a:rPr>
                  <a:t> </a:t>
                </a:r>
              </a:p>
            </p:txBody>
          </p:sp>
        </mc:Fallback>
      </mc:AlternateContent>
      <p:grpSp>
        <p:nvGrpSpPr>
          <p:cNvPr id="50" name="그룹 49"/>
          <p:cNvGrpSpPr/>
          <p:nvPr/>
        </p:nvGrpSpPr>
        <p:grpSpPr>
          <a:xfrm rot="394995">
            <a:off x="3432456" y="2915766"/>
            <a:ext cx="1796774" cy="2871448"/>
            <a:chOff x="4156322" y="662576"/>
            <a:chExt cx="1796774" cy="2871448"/>
          </a:xfrm>
        </p:grpSpPr>
        <p:cxnSp>
          <p:nvCxnSpPr>
            <p:cNvPr id="59" name="직선 연결선 58"/>
            <p:cNvCxnSpPr/>
            <p:nvPr/>
          </p:nvCxnSpPr>
          <p:spPr>
            <a:xfrm rot="1445634">
              <a:off x="4379381" y="2087302"/>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rot="1445634" flipV="1">
              <a:off x="4539721" y="2632383"/>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a:cxnSpLocks/>
              <a:endCxn id="53" idx="6"/>
            </p:cNvCxnSpPr>
            <p:nvPr/>
          </p:nvCxnSpPr>
          <p:spPr>
            <a:xfrm rot="21205005">
              <a:off x="4156322" y="3388952"/>
              <a:ext cx="803625" cy="133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직선 화살표 연결선 61"/>
            <p:cNvCxnSpPr/>
            <p:nvPr/>
          </p:nvCxnSpPr>
          <p:spPr>
            <a:xfrm rot="21569354">
              <a:off x="4515472" y="1316467"/>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p:nvPr/>
          </p:nvCxnSpPr>
          <p:spPr>
            <a:xfrm rot="21569354" flipV="1">
              <a:off x="4512505" y="662576"/>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rot="21569354">
              <a:off x="4526849" y="144483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a:off x="4528622" y="1953617"/>
              <a:ext cx="1063093" cy="464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직선 연결선 65"/>
            <p:cNvCxnSpPr>
              <a:cxnSpLocks/>
            </p:cNvCxnSpPr>
            <p:nvPr/>
          </p:nvCxnSpPr>
          <p:spPr>
            <a:xfrm rot="21205005" flipV="1">
              <a:off x="5428246" y="2407396"/>
              <a:ext cx="201689" cy="9959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직선 연결선 66"/>
            <p:cNvCxnSpPr>
              <a:cxnSpLocks/>
            </p:cNvCxnSpPr>
            <p:nvPr/>
          </p:nvCxnSpPr>
          <p:spPr>
            <a:xfrm rot="21205005">
              <a:off x="5271719" y="3417212"/>
              <a:ext cx="681377" cy="736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그룹 50"/>
          <p:cNvGrpSpPr/>
          <p:nvPr/>
        </p:nvGrpSpPr>
        <p:grpSpPr>
          <a:xfrm>
            <a:off x="3750524" y="3470881"/>
            <a:ext cx="240165" cy="240165"/>
            <a:chOff x="5886449" y="1917058"/>
            <a:chExt cx="720000" cy="720000"/>
          </a:xfrm>
        </p:grpSpPr>
        <p:sp>
          <p:nvSpPr>
            <p:cNvPr id="56" name="타원 55"/>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7" name="원형 56"/>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58" name="원형 57"/>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52" name="타원 51"/>
          <p:cNvSpPr/>
          <p:nvPr/>
        </p:nvSpPr>
        <p:spPr>
          <a:xfrm>
            <a:off x="4341946" y="562400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3" name="타원 52"/>
          <p:cNvSpPr/>
          <p:nvPr/>
        </p:nvSpPr>
        <p:spPr>
          <a:xfrm>
            <a:off x="3903756" y="5619389"/>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TextBox 101">
            <a:extLst>
              <a:ext uri="{FF2B5EF4-FFF2-40B4-BE49-F238E27FC236}">
                <a16:creationId xmlns:a16="http://schemas.microsoft.com/office/drawing/2014/main" id="{2E09A6EC-2851-4DF8-9D4F-044073280EED}"/>
              </a:ext>
            </a:extLst>
          </p:cNvPr>
          <p:cNvSpPr txBox="1"/>
          <p:nvPr/>
        </p:nvSpPr>
        <p:spPr>
          <a:xfrm>
            <a:off x="2822762" y="1755743"/>
            <a:ext cx="2095687" cy="369332"/>
          </a:xfrm>
          <a:prstGeom prst="rect">
            <a:avLst/>
          </a:prstGeom>
          <a:noFill/>
        </p:spPr>
        <p:txBody>
          <a:bodyPr wrap="square" rtlCol="0">
            <a:spAutoFit/>
          </a:bodyPr>
          <a:lstStyle/>
          <a:p>
            <a:r>
              <a:rPr lang="en-US" altLang="ko-KR" dirty="0">
                <a:latin typeface="Calibri" panose="020F0502020204030204" pitchFamily="34" charset="0"/>
              </a:rPr>
              <a:t>3 points</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sp>
        <p:nvSpPr>
          <p:cNvPr id="104" name="타원 103">
            <a:extLst>
              <a:ext uri="{FF2B5EF4-FFF2-40B4-BE49-F238E27FC236}">
                <a16:creationId xmlns:a16="http://schemas.microsoft.com/office/drawing/2014/main" id="{A7C326E1-A0EC-41A4-9508-C053A5721042}"/>
              </a:ext>
            </a:extLst>
          </p:cNvPr>
          <p:cNvSpPr/>
          <p:nvPr/>
        </p:nvSpPr>
        <p:spPr>
          <a:xfrm>
            <a:off x="4978438" y="5701103"/>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8" name="직사각형 187">
            <a:extLst>
              <a:ext uri="{FF2B5EF4-FFF2-40B4-BE49-F238E27FC236}">
                <a16:creationId xmlns:a16="http://schemas.microsoft.com/office/drawing/2014/main" id="{E1592E72-AA7D-4CE4-9DA6-2EE937939516}"/>
              </a:ext>
            </a:extLst>
          </p:cNvPr>
          <p:cNvSpPr/>
          <p:nvPr/>
        </p:nvSpPr>
        <p:spPr>
          <a:xfrm>
            <a:off x="1628119" y="425740"/>
            <a:ext cx="9176187"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If 3 points touch the ground, it is assumed that 2 points of the foot (</a:t>
            </a:r>
            <a:r>
              <a:rPr lang="en-US" altLang="ko-KR" sz="2400" dirty="0">
                <a:latin typeface="Calibri" panose="020F0502020204030204" pitchFamily="34" charset="0"/>
              </a:rPr>
              <a:t>both toe and heel of the same foot touched)</a:t>
            </a:r>
            <a:r>
              <a:rPr lang="en-US" altLang="ko-KR" sz="2400" dirty="0">
                <a:solidFill>
                  <a:srgbClr val="000000"/>
                </a:solidFill>
                <a:latin typeface="Calibri" panose="020F0502020204030204" pitchFamily="34" charset="0"/>
              </a:rPr>
              <a:t>  touch the ground.</a:t>
            </a:r>
            <a:endParaRPr lang="ko-KR" altLang="en-US" sz="2400" dirty="0">
              <a:latin typeface="Calibri" panose="020F0502020204030204" pitchFamily="34" charset="0"/>
            </a:endParaRPr>
          </a:p>
        </p:txBody>
      </p:sp>
      <p:grpSp>
        <p:nvGrpSpPr>
          <p:cNvPr id="25" name="그룹 24">
            <a:extLst>
              <a:ext uri="{FF2B5EF4-FFF2-40B4-BE49-F238E27FC236}">
                <a16:creationId xmlns:a16="http://schemas.microsoft.com/office/drawing/2014/main" id="{D257ABA3-8575-41D4-9055-6C41790DE748}"/>
              </a:ext>
            </a:extLst>
          </p:cNvPr>
          <p:cNvGrpSpPr/>
          <p:nvPr/>
        </p:nvGrpSpPr>
        <p:grpSpPr>
          <a:xfrm>
            <a:off x="6519022" y="2555638"/>
            <a:ext cx="3529927" cy="3325465"/>
            <a:chOff x="1976304" y="2716324"/>
            <a:chExt cx="3529927" cy="3325465"/>
          </a:xfrm>
        </p:grpSpPr>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A2AD3889-BF47-4F26-A58D-94FD2BCC1CAE}"/>
                    </a:ext>
                  </a:extLst>
                </p:cNvPr>
                <p:cNvSpPr txBox="1"/>
                <p:nvPr/>
              </p:nvSpPr>
              <p:spPr>
                <a:xfrm>
                  <a:off x="1976304" y="5527442"/>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218" name="TextBox 217">
                  <a:extLst>
                    <a:ext uri="{FF2B5EF4-FFF2-40B4-BE49-F238E27FC236}">
                      <a16:creationId xmlns:a16="http://schemas.microsoft.com/office/drawing/2014/main" id="{A2AD3889-BF47-4F26-A58D-94FD2BCC1CAE}"/>
                    </a:ext>
                  </a:extLst>
                </p:cNvPr>
                <p:cNvSpPr txBox="1">
                  <a:spLocks noRot="1" noChangeAspect="1" noMove="1" noResize="1" noEditPoints="1" noAdjustHandles="1" noChangeArrowheads="1" noChangeShapeType="1" noTextEdit="1"/>
                </p:cNvSpPr>
                <p:nvPr/>
              </p:nvSpPr>
              <p:spPr>
                <a:xfrm>
                  <a:off x="1976304" y="5527442"/>
                  <a:ext cx="539156" cy="369332"/>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B61806A7-3EED-4C13-8C1F-323236E8B754}"/>
                    </a:ext>
                  </a:extLst>
                </p:cNvPr>
                <p:cNvSpPr txBox="1"/>
                <p:nvPr/>
              </p:nvSpPr>
              <p:spPr>
                <a:xfrm>
                  <a:off x="4499475" y="361636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219" name="TextBox 218">
                  <a:extLst>
                    <a:ext uri="{FF2B5EF4-FFF2-40B4-BE49-F238E27FC236}">
                      <a16:creationId xmlns:a16="http://schemas.microsoft.com/office/drawing/2014/main" id="{B61806A7-3EED-4C13-8C1F-323236E8B754}"/>
                    </a:ext>
                  </a:extLst>
                </p:cNvPr>
                <p:cNvSpPr txBox="1">
                  <a:spLocks noRot="1" noChangeAspect="1" noMove="1" noResize="1" noEditPoints="1" noAdjustHandles="1" noChangeArrowheads="1" noChangeShapeType="1" noTextEdit="1"/>
                </p:cNvSpPr>
                <p:nvPr/>
              </p:nvSpPr>
              <p:spPr>
                <a:xfrm>
                  <a:off x="4499475" y="3616367"/>
                  <a:ext cx="539156" cy="330788"/>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87501462-5F9E-4692-BCD4-0F4804ED79EE}"/>
                    </a:ext>
                  </a:extLst>
                </p:cNvPr>
                <p:cNvSpPr txBox="1"/>
                <p:nvPr/>
              </p:nvSpPr>
              <p:spPr>
                <a:xfrm>
                  <a:off x="3842071" y="271632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220" name="TextBox 219">
                  <a:extLst>
                    <a:ext uri="{FF2B5EF4-FFF2-40B4-BE49-F238E27FC236}">
                      <a16:creationId xmlns:a16="http://schemas.microsoft.com/office/drawing/2014/main" id="{87501462-5F9E-4692-BCD4-0F4804ED79EE}"/>
                    </a:ext>
                  </a:extLst>
                </p:cNvPr>
                <p:cNvSpPr txBox="1">
                  <a:spLocks noRot="1" noChangeAspect="1" noMove="1" noResize="1" noEditPoints="1" noAdjustHandles="1" noChangeArrowheads="1" noChangeShapeType="1" noTextEdit="1"/>
                </p:cNvSpPr>
                <p:nvPr/>
              </p:nvSpPr>
              <p:spPr>
                <a:xfrm>
                  <a:off x="3842071" y="2716324"/>
                  <a:ext cx="539156" cy="330788"/>
                </a:xfrm>
                <a:prstGeom prst="rect">
                  <a:avLst/>
                </a:prstGeom>
                <a:blipFill>
                  <a:blip r:embed="rId12"/>
                  <a:stretch>
                    <a:fillRect b="-2407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B6926EC5-417F-485C-B25B-FCE1003A8AE0}"/>
                    </a:ext>
                  </a:extLst>
                </p:cNvPr>
                <p:cNvSpPr txBox="1"/>
                <p:nvPr/>
              </p:nvSpPr>
              <p:spPr>
                <a:xfrm>
                  <a:off x="3421153" y="33258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221" name="TextBox 220">
                  <a:extLst>
                    <a:ext uri="{FF2B5EF4-FFF2-40B4-BE49-F238E27FC236}">
                      <a16:creationId xmlns:a16="http://schemas.microsoft.com/office/drawing/2014/main" id="{B6926EC5-417F-485C-B25B-FCE1003A8AE0}"/>
                    </a:ext>
                  </a:extLst>
                </p:cNvPr>
                <p:cNvSpPr txBox="1">
                  <a:spLocks noRot="1" noChangeAspect="1" noMove="1" noResize="1" noEditPoints="1" noAdjustHandles="1" noChangeArrowheads="1" noChangeShapeType="1" noTextEdit="1"/>
                </p:cNvSpPr>
                <p:nvPr/>
              </p:nvSpPr>
              <p:spPr>
                <a:xfrm>
                  <a:off x="3421153" y="3325899"/>
                  <a:ext cx="539156" cy="330788"/>
                </a:xfrm>
                <a:prstGeom prst="rect">
                  <a:avLst/>
                </a:prstGeom>
                <a:blipFill>
                  <a:blip r:embed="rId13"/>
                  <a:stretch>
                    <a:fillRect b="-11111"/>
                  </a:stretch>
                </a:blipFill>
              </p:spPr>
              <p:txBody>
                <a:bodyPr/>
                <a:lstStyle/>
                <a:p>
                  <a:r>
                    <a:rPr lang="ko-KR" altLang="en-US">
                      <a:noFill/>
                    </a:rPr>
                    <a:t> </a:t>
                  </a:r>
                </a:p>
              </p:txBody>
            </p:sp>
          </mc:Fallback>
        </mc:AlternateContent>
        <p:grpSp>
          <p:nvGrpSpPr>
            <p:cNvPr id="222" name="그룹 221">
              <a:extLst>
                <a:ext uri="{FF2B5EF4-FFF2-40B4-BE49-F238E27FC236}">
                  <a16:creationId xmlns:a16="http://schemas.microsoft.com/office/drawing/2014/main" id="{893D89C0-A539-4DCD-A8B7-34A505E9BC0E}"/>
                </a:ext>
              </a:extLst>
            </p:cNvPr>
            <p:cNvGrpSpPr/>
            <p:nvPr/>
          </p:nvGrpSpPr>
          <p:grpSpPr>
            <a:xfrm>
              <a:off x="2285027" y="5861789"/>
              <a:ext cx="3221204" cy="180000"/>
              <a:chOff x="2895546" y="4962525"/>
              <a:chExt cx="4514904" cy="282880"/>
            </a:xfrm>
          </p:grpSpPr>
          <p:sp>
            <p:nvSpPr>
              <p:cNvPr id="223" name="직사각형 222">
                <a:extLst>
                  <a:ext uri="{FF2B5EF4-FFF2-40B4-BE49-F238E27FC236}">
                    <a16:creationId xmlns:a16="http://schemas.microsoft.com/office/drawing/2014/main" id="{809358EB-EEB7-4B9A-9F8E-55E6FD837DDA}"/>
                  </a:ext>
                </a:extLst>
              </p:cNvPr>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224" name="직선 연결선 223">
                <a:extLst>
                  <a:ext uri="{FF2B5EF4-FFF2-40B4-BE49-F238E27FC236}">
                    <a16:creationId xmlns:a16="http://schemas.microsoft.com/office/drawing/2014/main" id="{E024140D-CBB5-47E8-ADE5-968AAF370BF6}"/>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5" name="직선 화살표 연결선 224">
              <a:extLst>
                <a:ext uri="{FF2B5EF4-FFF2-40B4-BE49-F238E27FC236}">
                  <a16:creationId xmlns:a16="http://schemas.microsoft.com/office/drawing/2014/main" id="{6DC16AF4-E962-4D2C-9BDC-20167F86C985}"/>
                </a:ext>
              </a:extLst>
            </p:cNvPr>
            <p:cNvCxnSpPr/>
            <p:nvPr/>
          </p:nvCxnSpPr>
          <p:spPr>
            <a:xfrm>
              <a:off x="2430806" y="5861792"/>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26" name="직선 화살표 연결선 225">
              <a:extLst>
                <a:ext uri="{FF2B5EF4-FFF2-40B4-BE49-F238E27FC236}">
                  <a16:creationId xmlns:a16="http://schemas.microsoft.com/office/drawing/2014/main" id="{160EE061-CF44-4530-A6D3-045B26466275}"/>
                </a:ext>
              </a:extLst>
            </p:cNvPr>
            <p:cNvCxnSpPr/>
            <p:nvPr/>
          </p:nvCxnSpPr>
          <p:spPr>
            <a:xfrm flipV="1">
              <a:off x="2430806" y="5205013"/>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C2050BA9-C51E-44A5-BF9B-2A32AC048B7A}"/>
                    </a:ext>
                  </a:extLst>
                </p:cNvPr>
                <p:cNvSpPr txBox="1"/>
                <p:nvPr/>
              </p:nvSpPr>
              <p:spPr>
                <a:xfrm>
                  <a:off x="2806087" y="551388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227" name="TextBox 226">
                  <a:extLst>
                    <a:ext uri="{FF2B5EF4-FFF2-40B4-BE49-F238E27FC236}">
                      <a16:creationId xmlns:a16="http://schemas.microsoft.com/office/drawing/2014/main" id="{C2050BA9-C51E-44A5-BF9B-2A32AC048B7A}"/>
                    </a:ext>
                  </a:extLst>
                </p:cNvPr>
                <p:cNvSpPr txBox="1">
                  <a:spLocks noRot="1" noChangeAspect="1" noMove="1" noResize="1" noEditPoints="1" noAdjustHandles="1" noChangeArrowheads="1" noChangeShapeType="1" noTextEdit="1"/>
                </p:cNvSpPr>
                <p:nvPr/>
              </p:nvSpPr>
              <p:spPr>
                <a:xfrm>
                  <a:off x="2806087" y="5513880"/>
                  <a:ext cx="539156" cy="330788"/>
                </a:xfrm>
                <a:prstGeom prst="rect">
                  <a:avLst/>
                </a:prstGeom>
                <a:blipFill>
                  <a:blip r:embed="rId14"/>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A8BD8F59-2A9F-42F2-ABC2-C802F9704976}"/>
                    </a:ext>
                  </a:extLst>
                </p:cNvPr>
                <p:cNvSpPr txBox="1"/>
                <p:nvPr/>
              </p:nvSpPr>
              <p:spPr>
                <a:xfrm>
                  <a:off x="2161228" y="487181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228" name="TextBox 227">
                  <a:extLst>
                    <a:ext uri="{FF2B5EF4-FFF2-40B4-BE49-F238E27FC236}">
                      <a16:creationId xmlns:a16="http://schemas.microsoft.com/office/drawing/2014/main" id="{A8BD8F59-2A9F-42F2-ABC2-C802F9704976}"/>
                    </a:ext>
                  </a:extLst>
                </p:cNvPr>
                <p:cNvSpPr txBox="1">
                  <a:spLocks noRot="1" noChangeAspect="1" noMove="1" noResize="1" noEditPoints="1" noAdjustHandles="1" noChangeArrowheads="1" noChangeShapeType="1" noTextEdit="1"/>
                </p:cNvSpPr>
                <p:nvPr/>
              </p:nvSpPr>
              <p:spPr>
                <a:xfrm>
                  <a:off x="2161228" y="4871814"/>
                  <a:ext cx="539156" cy="330788"/>
                </a:xfrm>
                <a:prstGeom prst="rect">
                  <a:avLst/>
                </a:prstGeom>
                <a:blipFill>
                  <a:blip r:embed="rId15"/>
                  <a:stretch>
                    <a:fillRect b="-22222"/>
                  </a:stretch>
                </a:blipFill>
              </p:spPr>
              <p:txBody>
                <a:bodyPr/>
                <a:lstStyle/>
                <a:p>
                  <a:r>
                    <a:rPr lang="ko-KR" altLang="en-US">
                      <a:noFill/>
                    </a:rPr>
                    <a:t> </a:t>
                  </a:r>
                </a:p>
              </p:txBody>
            </p:sp>
          </mc:Fallback>
        </mc:AlternateContent>
        <p:grpSp>
          <p:nvGrpSpPr>
            <p:cNvPr id="229" name="그룹 228">
              <a:extLst>
                <a:ext uri="{FF2B5EF4-FFF2-40B4-BE49-F238E27FC236}">
                  <a16:creationId xmlns:a16="http://schemas.microsoft.com/office/drawing/2014/main" id="{E99A4131-5DE5-4CF4-8AEE-56A72D1CF327}"/>
                </a:ext>
              </a:extLst>
            </p:cNvPr>
            <p:cNvGrpSpPr/>
            <p:nvPr/>
          </p:nvGrpSpPr>
          <p:grpSpPr>
            <a:xfrm rot="394995">
              <a:off x="3584856" y="3068166"/>
              <a:ext cx="1796774" cy="2871448"/>
              <a:chOff x="4156322" y="662576"/>
              <a:chExt cx="1796774" cy="2871448"/>
            </a:xfrm>
          </p:grpSpPr>
          <p:cxnSp>
            <p:nvCxnSpPr>
              <p:cNvPr id="230" name="직선 연결선 229">
                <a:extLst>
                  <a:ext uri="{FF2B5EF4-FFF2-40B4-BE49-F238E27FC236}">
                    <a16:creationId xmlns:a16="http://schemas.microsoft.com/office/drawing/2014/main" id="{51B48180-7B87-4582-B80B-7ACBC13F3047}"/>
                  </a:ext>
                </a:extLst>
              </p:cNvPr>
              <p:cNvCxnSpPr/>
              <p:nvPr/>
            </p:nvCxnSpPr>
            <p:spPr>
              <a:xfrm rot="1445634">
                <a:off x="4379381" y="2087302"/>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1" name="직선 연결선 230">
                <a:extLst>
                  <a:ext uri="{FF2B5EF4-FFF2-40B4-BE49-F238E27FC236}">
                    <a16:creationId xmlns:a16="http://schemas.microsoft.com/office/drawing/2014/main" id="{B6773243-2F76-4414-94DC-91785A4245FA}"/>
                  </a:ext>
                </a:extLst>
              </p:cNvPr>
              <p:cNvCxnSpPr/>
              <p:nvPr/>
            </p:nvCxnSpPr>
            <p:spPr>
              <a:xfrm rot="1445634" flipV="1">
                <a:off x="4539721" y="2632383"/>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직선 연결선 231">
                <a:extLst>
                  <a:ext uri="{FF2B5EF4-FFF2-40B4-BE49-F238E27FC236}">
                    <a16:creationId xmlns:a16="http://schemas.microsoft.com/office/drawing/2014/main" id="{9946C0D4-446B-4B8B-873B-E69CFE3E7C15}"/>
                  </a:ext>
                </a:extLst>
              </p:cNvPr>
              <p:cNvCxnSpPr>
                <a:cxnSpLocks/>
              </p:cNvCxnSpPr>
              <p:nvPr/>
            </p:nvCxnSpPr>
            <p:spPr>
              <a:xfrm rot="21205005">
                <a:off x="4156322" y="3388952"/>
                <a:ext cx="803625" cy="133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직선 화살표 연결선 232">
                <a:extLst>
                  <a:ext uri="{FF2B5EF4-FFF2-40B4-BE49-F238E27FC236}">
                    <a16:creationId xmlns:a16="http://schemas.microsoft.com/office/drawing/2014/main" id="{843A628C-E499-4A19-9380-BD911C9A7CDA}"/>
                  </a:ext>
                </a:extLst>
              </p:cNvPr>
              <p:cNvCxnSpPr/>
              <p:nvPr/>
            </p:nvCxnSpPr>
            <p:spPr>
              <a:xfrm rot="21569354">
                <a:off x="4515472" y="1316467"/>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직선 화살표 연결선 233">
                <a:extLst>
                  <a:ext uri="{FF2B5EF4-FFF2-40B4-BE49-F238E27FC236}">
                    <a16:creationId xmlns:a16="http://schemas.microsoft.com/office/drawing/2014/main" id="{B045A401-620D-407C-BD80-A72460CD2BC7}"/>
                  </a:ext>
                </a:extLst>
              </p:cNvPr>
              <p:cNvCxnSpPr/>
              <p:nvPr/>
            </p:nvCxnSpPr>
            <p:spPr>
              <a:xfrm rot="21569354" flipV="1">
                <a:off x="4512505" y="662576"/>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직선 연결선 234">
                <a:extLst>
                  <a:ext uri="{FF2B5EF4-FFF2-40B4-BE49-F238E27FC236}">
                    <a16:creationId xmlns:a16="http://schemas.microsoft.com/office/drawing/2014/main" id="{B405C335-3980-4170-B739-560CC5E62C80}"/>
                  </a:ext>
                </a:extLst>
              </p:cNvPr>
              <p:cNvCxnSpPr/>
              <p:nvPr/>
            </p:nvCxnSpPr>
            <p:spPr>
              <a:xfrm rot="21569354">
                <a:off x="4526849" y="144483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직선 연결선 235">
                <a:extLst>
                  <a:ext uri="{FF2B5EF4-FFF2-40B4-BE49-F238E27FC236}">
                    <a16:creationId xmlns:a16="http://schemas.microsoft.com/office/drawing/2014/main" id="{E5FA216A-63BD-41FF-88EC-5F4DD1FCC461}"/>
                  </a:ext>
                </a:extLst>
              </p:cNvPr>
              <p:cNvCxnSpPr/>
              <p:nvPr/>
            </p:nvCxnSpPr>
            <p:spPr>
              <a:xfrm>
                <a:off x="4528622" y="1953617"/>
                <a:ext cx="1063093" cy="464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직선 연결선 236">
                <a:extLst>
                  <a:ext uri="{FF2B5EF4-FFF2-40B4-BE49-F238E27FC236}">
                    <a16:creationId xmlns:a16="http://schemas.microsoft.com/office/drawing/2014/main" id="{1C849F0A-970A-475A-97E5-32AA8EFA35D1}"/>
                  </a:ext>
                </a:extLst>
              </p:cNvPr>
              <p:cNvCxnSpPr>
                <a:cxnSpLocks/>
              </p:cNvCxnSpPr>
              <p:nvPr/>
            </p:nvCxnSpPr>
            <p:spPr>
              <a:xfrm rot="21205005" flipV="1">
                <a:off x="5428246" y="2407396"/>
                <a:ext cx="201689" cy="9959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직선 연결선 237">
                <a:extLst>
                  <a:ext uri="{FF2B5EF4-FFF2-40B4-BE49-F238E27FC236}">
                    <a16:creationId xmlns:a16="http://schemas.microsoft.com/office/drawing/2014/main" id="{6EA1C580-BDDC-414B-B416-4E8A0C207DDA}"/>
                  </a:ext>
                </a:extLst>
              </p:cNvPr>
              <p:cNvCxnSpPr>
                <a:cxnSpLocks/>
              </p:cNvCxnSpPr>
              <p:nvPr/>
            </p:nvCxnSpPr>
            <p:spPr>
              <a:xfrm rot="21205005">
                <a:off x="5271719" y="3417212"/>
                <a:ext cx="681377" cy="736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그룹 238">
              <a:extLst>
                <a:ext uri="{FF2B5EF4-FFF2-40B4-BE49-F238E27FC236}">
                  <a16:creationId xmlns:a16="http://schemas.microsoft.com/office/drawing/2014/main" id="{7C4736E0-07CC-4486-B793-3E6493C72950}"/>
                </a:ext>
              </a:extLst>
            </p:cNvPr>
            <p:cNvGrpSpPr/>
            <p:nvPr/>
          </p:nvGrpSpPr>
          <p:grpSpPr>
            <a:xfrm>
              <a:off x="3902924" y="3623281"/>
              <a:ext cx="240165" cy="240165"/>
              <a:chOff x="5886449" y="1917058"/>
              <a:chExt cx="720000" cy="720000"/>
            </a:xfrm>
          </p:grpSpPr>
          <p:sp>
            <p:nvSpPr>
              <p:cNvPr id="240" name="타원 239">
                <a:extLst>
                  <a:ext uri="{FF2B5EF4-FFF2-40B4-BE49-F238E27FC236}">
                    <a16:creationId xmlns:a16="http://schemas.microsoft.com/office/drawing/2014/main" id="{6238EF6E-211D-4445-83D6-D4A0D6136734}"/>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1" name="원형 56">
                <a:extLst>
                  <a:ext uri="{FF2B5EF4-FFF2-40B4-BE49-F238E27FC236}">
                    <a16:creationId xmlns:a16="http://schemas.microsoft.com/office/drawing/2014/main" id="{67EB85BB-BD58-4CDE-9569-C845043B7E61}"/>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42" name="원형 57">
                <a:extLst>
                  <a:ext uri="{FF2B5EF4-FFF2-40B4-BE49-F238E27FC236}">
                    <a16:creationId xmlns:a16="http://schemas.microsoft.com/office/drawing/2014/main" id="{59658854-C0CD-4628-A3F8-87FB6DACE8DD}"/>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243" name="타원 242">
              <a:extLst>
                <a:ext uri="{FF2B5EF4-FFF2-40B4-BE49-F238E27FC236}">
                  <a16:creationId xmlns:a16="http://schemas.microsoft.com/office/drawing/2014/main" id="{AC6AC643-AFDD-452D-92F0-655A3BAC709E}"/>
                </a:ext>
              </a:extLst>
            </p:cNvPr>
            <p:cNvSpPr/>
            <p:nvPr/>
          </p:nvSpPr>
          <p:spPr>
            <a:xfrm>
              <a:off x="4494346" y="577640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46" name="타원 245">
              <a:extLst>
                <a:ext uri="{FF2B5EF4-FFF2-40B4-BE49-F238E27FC236}">
                  <a16:creationId xmlns:a16="http://schemas.microsoft.com/office/drawing/2014/main" id="{666B6561-13C1-47D4-A887-D66BA3908F1F}"/>
                </a:ext>
              </a:extLst>
            </p:cNvPr>
            <p:cNvSpPr/>
            <p:nvPr/>
          </p:nvSpPr>
          <p:spPr>
            <a:xfrm>
              <a:off x="5130838" y="5853503"/>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247" name="TextBox 246">
            <a:extLst>
              <a:ext uri="{FF2B5EF4-FFF2-40B4-BE49-F238E27FC236}">
                <a16:creationId xmlns:a16="http://schemas.microsoft.com/office/drawing/2014/main" id="{637F2B32-AAE5-45DB-B623-4E76DFBF8F7C}"/>
              </a:ext>
            </a:extLst>
          </p:cNvPr>
          <p:cNvSpPr txBox="1"/>
          <p:nvPr/>
        </p:nvSpPr>
        <p:spPr>
          <a:xfrm>
            <a:off x="7568542" y="1612278"/>
            <a:ext cx="2092852" cy="646331"/>
          </a:xfrm>
          <a:prstGeom prst="rect">
            <a:avLst/>
          </a:prstGeom>
          <a:noFill/>
        </p:spPr>
        <p:txBody>
          <a:bodyPr wrap="square" rtlCol="0">
            <a:spAutoFit/>
          </a:bodyPr>
          <a:lstStyle/>
          <a:p>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(same foot)</a:t>
            </a:r>
            <a:endParaRPr lang="ko-KR" altLang="en-US" dirty="0">
              <a:latin typeface="Calibri" panose="020F0502020204030204" pitchFamily="34" charset="0"/>
            </a:endParaRPr>
          </a:p>
        </p:txBody>
      </p:sp>
      <p:pic>
        <p:nvPicPr>
          <p:cNvPr id="70" name="그림 69">
            <a:extLst>
              <a:ext uri="{FF2B5EF4-FFF2-40B4-BE49-F238E27FC236}">
                <a16:creationId xmlns:a16="http://schemas.microsoft.com/office/drawing/2014/main" id="{3FBDA1CD-046E-491F-AF1A-B6CFB879F4A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72" name="TextBox 71">
            <a:extLst>
              <a:ext uri="{FF2B5EF4-FFF2-40B4-BE49-F238E27FC236}">
                <a16:creationId xmlns:a16="http://schemas.microsoft.com/office/drawing/2014/main" id="{68C6676B-5DC2-4AA1-8431-9733E8078DD7}"/>
              </a:ext>
            </a:extLst>
          </p:cNvPr>
          <p:cNvSpPr txBox="1"/>
          <p:nvPr/>
        </p:nvSpPr>
        <p:spPr>
          <a:xfrm>
            <a:off x="5617725" y="3467280"/>
            <a:ext cx="888017" cy="1107996"/>
          </a:xfrm>
          <a:prstGeom prst="rect">
            <a:avLst/>
          </a:prstGeom>
          <a:noFill/>
        </p:spPr>
        <p:txBody>
          <a:bodyPr wrap="square" rtlCol="0">
            <a:spAutoFit/>
          </a:bodyPr>
          <a:lstStyle/>
          <a:p>
            <a:r>
              <a:rPr lang="en-US" altLang="ko-KR" sz="6600" b="1" dirty="0"/>
              <a:t>=</a:t>
            </a:r>
            <a:endParaRPr lang="ko-KR" altLang="en-US" sz="6600" b="1" dirty="0"/>
          </a:p>
        </p:txBody>
      </p:sp>
    </p:spTree>
    <p:extLst>
      <p:ext uri="{BB962C8B-B14F-4D97-AF65-F5344CB8AC3E}">
        <p14:creationId xmlns:p14="http://schemas.microsoft.com/office/powerpoint/2010/main" val="3223217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descr="user 2019ì ëí ì´ë¯¸ì§ ê²ìê²°ê³¼">
            <a:extLst>
              <a:ext uri="{FF2B5EF4-FFF2-40B4-BE49-F238E27FC236}">
                <a16:creationId xmlns:a16="http://schemas.microsoft.com/office/drawing/2014/main" id="{75D344FC-91AD-41D9-8806-B4C44B8C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그룹 69"/>
          <p:cNvGrpSpPr/>
          <p:nvPr/>
        </p:nvGrpSpPr>
        <p:grpSpPr>
          <a:xfrm>
            <a:off x="1628644" y="2461362"/>
            <a:ext cx="3858047" cy="3327417"/>
            <a:chOff x="6376383" y="1870083"/>
            <a:chExt cx="3858047" cy="3327417"/>
          </a:xfrm>
        </p:grpSpPr>
        <mc:AlternateContent xmlns:mc="http://schemas.openxmlformats.org/markup-compatibility/2006" xmlns:a14="http://schemas.microsoft.com/office/drawing/2010/main">
          <mc:Choice Requires="a14">
            <p:sp>
              <p:nvSpPr>
                <p:cNvPr id="71" name="TextBox 70"/>
                <p:cNvSpPr txBox="1"/>
                <p:nvPr/>
              </p:nvSpPr>
              <p:spPr>
                <a:xfrm>
                  <a:off x="9207468" y="2690777"/>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71" name="TextBox 70"/>
                <p:cNvSpPr txBox="1">
                  <a:spLocks noRot="1" noChangeAspect="1" noMove="1" noResize="1" noEditPoints="1" noAdjustHandles="1" noChangeArrowheads="1" noChangeShapeType="1" noTextEdit="1"/>
                </p:cNvSpPr>
                <p:nvPr/>
              </p:nvSpPr>
              <p:spPr>
                <a:xfrm>
                  <a:off x="9207468" y="2690777"/>
                  <a:ext cx="539156" cy="369332"/>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8403056" y="1870083"/>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72" name="TextBox 71"/>
                <p:cNvSpPr txBox="1">
                  <a:spLocks noRot="1" noChangeAspect="1" noMove="1" noResize="1" noEditPoints="1" noAdjustHandles="1" noChangeArrowheads="1" noChangeShapeType="1" noTextEdit="1"/>
                </p:cNvSpPr>
                <p:nvPr/>
              </p:nvSpPr>
              <p:spPr>
                <a:xfrm>
                  <a:off x="8403056" y="1870083"/>
                  <a:ext cx="539156" cy="369332"/>
                </a:xfrm>
                <a:prstGeom prst="rect">
                  <a:avLst/>
                </a:prstGeom>
                <a:blipFill>
                  <a:blip r:embed="rId5"/>
                  <a:stretch>
                    <a:fillRect b="-1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8141562" y="2468733"/>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73" name="TextBox 72"/>
                <p:cNvSpPr txBox="1">
                  <a:spLocks noRot="1" noChangeAspect="1" noMove="1" noResize="1" noEditPoints="1" noAdjustHandles="1" noChangeArrowheads="1" noChangeShapeType="1" noTextEdit="1"/>
                </p:cNvSpPr>
                <p:nvPr/>
              </p:nvSpPr>
              <p:spPr>
                <a:xfrm>
                  <a:off x="8141562" y="2468733"/>
                  <a:ext cx="539156" cy="369332"/>
                </a:xfrm>
                <a:prstGeom prst="rect">
                  <a:avLst/>
                </a:prstGeom>
                <a:blipFill>
                  <a:blip r:embed="rId6"/>
                  <a:stretch>
                    <a:fillRect/>
                  </a:stretch>
                </a:blipFill>
              </p:spPr>
              <p:txBody>
                <a:bodyPr/>
                <a:lstStyle/>
                <a:p>
                  <a:r>
                    <a:rPr lang="ko-KR" altLang="en-US">
                      <a:noFill/>
                    </a:rPr>
                    <a:t> </a:t>
                  </a:r>
                </a:p>
              </p:txBody>
            </p:sp>
          </mc:Fallback>
        </mc:AlternateContent>
        <p:grpSp>
          <p:nvGrpSpPr>
            <p:cNvPr id="74" name="그룹 73"/>
            <p:cNvGrpSpPr/>
            <p:nvPr/>
          </p:nvGrpSpPr>
          <p:grpSpPr>
            <a:xfrm>
              <a:off x="6685105" y="5017500"/>
              <a:ext cx="3549325" cy="180000"/>
              <a:chOff x="2895546" y="4962525"/>
              <a:chExt cx="4514904" cy="180000"/>
            </a:xfrm>
          </p:grpSpPr>
          <p:sp>
            <p:nvSpPr>
              <p:cNvPr id="99" name="직사각형 98"/>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0" name="직선 연결선 99"/>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직선 화살표 연결선 74"/>
            <p:cNvCxnSpPr/>
            <p:nvPr/>
          </p:nvCxnSpPr>
          <p:spPr>
            <a:xfrm>
              <a:off x="6830885" y="5017499"/>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6" name="직선 화살표 연결선 75"/>
            <p:cNvCxnSpPr/>
            <p:nvPr/>
          </p:nvCxnSpPr>
          <p:spPr>
            <a:xfrm flipV="1">
              <a:off x="6830885" y="4360720"/>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7206166" y="4669587"/>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7206166" y="4669587"/>
                  <a:ext cx="539156" cy="369332"/>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6561307" y="4027521"/>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6561307" y="4027521"/>
                  <a:ext cx="539156" cy="369332"/>
                </a:xfrm>
                <a:prstGeom prst="rect">
                  <a:avLst/>
                </a:prstGeom>
                <a:blipFill>
                  <a:blip r:embed="rId8"/>
                  <a:stretch>
                    <a:fillRect b="-1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6376383" y="4683149"/>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79" name="TextBox 78"/>
                <p:cNvSpPr txBox="1">
                  <a:spLocks noRot="1" noChangeAspect="1" noMove="1" noResize="1" noEditPoints="1" noAdjustHandles="1" noChangeArrowheads="1" noChangeShapeType="1" noTextEdit="1"/>
                </p:cNvSpPr>
                <p:nvPr/>
              </p:nvSpPr>
              <p:spPr>
                <a:xfrm>
                  <a:off x="6376383" y="4683149"/>
                  <a:ext cx="539156" cy="369332"/>
                </a:xfrm>
                <a:prstGeom prst="rect">
                  <a:avLst/>
                </a:prstGeom>
                <a:blipFill>
                  <a:blip r:embed="rId9"/>
                  <a:stretch>
                    <a:fillRect/>
                  </a:stretch>
                </a:blipFill>
              </p:spPr>
              <p:txBody>
                <a:bodyPr/>
                <a:lstStyle/>
                <a:p>
                  <a:r>
                    <a:rPr lang="ko-KR" altLang="en-US">
                      <a:noFill/>
                    </a:rPr>
                    <a:t> </a:t>
                  </a:r>
                </a:p>
              </p:txBody>
            </p:sp>
          </mc:Fallback>
        </mc:AlternateContent>
        <p:grpSp>
          <p:nvGrpSpPr>
            <p:cNvPr id="80" name="그룹 79"/>
            <p:cNvGrpSpPr/>
            <p:nvPr/>
          </p:nvGrpSpPr>
          <p:grpSpPr>
            <a:xfrm>
              <a:off x="7918090" y="2263611"/>
              <a:ext cx="1925816" cy="2731412"/>
              <a:chOff x="8599309" y="1584274"/>
              <a:chExt cx="1925816" cy="2731412"/>
            </a:xfrm>
          </p:grpSpPr>
          <p:cxnSp>
            <p:nvCxnSpPr>
              <p:cNvPr id="90" name="직선 연결선 89"/>
              <p:cNvCxnSpPr/>
              <p:nvPr/>
            </p:nvCxnSpPr>
            <p:spPr>
              <a:xfrm>
                <a:off x="9368799" y="2871578"/>
                <a:ext cx="159284" cy="9178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직선 연결선 90"/>
              <p:cNvCxnSpPr/>
              <p:nvPr/>
            </p:nvCxnSpPr>
            <p:spPr>
              <a:xfrm flipV="1">
                <a:off x="8818939" y="3771899"/>
                <a:ext cx="709144" cy="5348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직선 연결선 91"/>
              <p:cNvCxnSpPr/>
              <p:nvPr/>
            </p:nvCxnSpPr>
            <p:spPr>
              <a:xfrm rot="21569354">
                <a:off x="8599309" y="431568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직선 화살표 연결선 92"/>
              <p:cNvCxnSpPr/>
              <p:nvPr/>
            </p:nvCxnSpPr>
            <p:spPr>
              <a:xfrm rot="21569354">
                <a:off x="9359695" y="2238165"/>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직선 화살표 연결선 93"/>
              <p:cNvCxnSpPr/>
              <p:nvPr/>
            </p:nvCxnSpPr>
            <p:spPr>
              <a:xfrm rot="21569354" flipV="1">
                <a:off x="9356728" y="1584274"/>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직선 연결선 94"/>
              <p:cNvCxnSpPr/>
              <p:nvPr/>
            </p:nvCxnSpPr>
            <p:spPr>
              <a:xfrm rot="21569354">
                <a:off x="9371072" y="2366534"/>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a:off x="9368800" y="2871578"/>
                <a:ext cx="797590" cy="6508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flipV="1">
                <a:off x="10014127" y="3513578"/>
                <a:ext cx="144138" cy="792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p:nvCxnSpPr>
            <p:spPr>
              <a:xfrm flipV="1">
                <a:off x="9788402" y="4312316"/>
                <a:ext cx="7367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그룹 80"/>
            <p:cNvGrpSpPr/>
            <p:nvPr/>
          </p:nvGrpSpPr>
          <p:grpSpPr>
            <a:xfrm>
              <a:off x="8567498" y="2790229"/>
              <a:ext cx="240165" cy="240165"/>
              <a:chOff x="5886449" y="1917058"/>
              <a:chExt cx="720000" cy="720000"/>
            </a:xfrm>
          </p:grpSpPr>
          <p:sp>
            <p:nvSpPr>
              <p:cNvPr id="87" name="타원 86"/>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원형 87"/>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9" name="원형 88"/>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82" name="타원 81"/>
            <p:cNvSpPr/>
            <p:nvPr/>
          </p:nvSpPr>
          <p:spPr>
            <a:xfrm>
              <a:off x="7855949" y="4906998"/>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타원 82"/>
            <p:cNvSpPr/>
            <p:nvPr/>
          </p:nvSpPr>
          <p:spPr>
            <a:xfrm>
              <a:off x="8576962" y="4908113"/>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타원 83"/>
            <p:cNvSpPr/>
            <p:nvPr/>
          </p:nvSpPr>
          <p:spPr>
            <a:xfrm>
              <a:off x="9026793" y="490059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p:cNvSpPr/>
            <p:nvPr/>
          </p:nvSpPr>
          <p:spPr>
            <a:xfrm>
              <a:off x="9747806" y="4901709"/>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3" name="TextBox 102">
            <a:extLst>
              <a:ext uri="{FF2B5EF4-FFF2-40B4-BE49-F238E27FC236}">
                <a16:creationId xmlns:a16="http://schemas.microsoft.com/office/drawing/2014/main" id="{578B1AED-3525-49EA-A4B6-8BB4E6E5A4E6}"/>
              </a:ext>
            </a:extLst>
          </p:cNvPr>
          <p:cNvSpPr txBox="1"/>
          <p:nvPr/>
        </p:nvSpPr>
        <p:spPr>
          <a:xfrm>
            <a:off x="2871379" y="1658924"/>
            <a:ext cx="2095687" cy="369332"/>
          </a:xfrm>
          <a:prstGeom prst="rect">
            <a:avLst/>
          </a:prstGeom>
          <a:noFill/>
        </p:spPr>
        <p:txBody>
          <a:bodyPr wrap="square" rtlCol="0">
            <a:spAutoFit/>
          </a:bodyPr>
          <a:lstStyle/>
          <a:p>
            <a:pPr algn="ctr"/>
            <a:r>
              <a:rPr lang="en-US" altLang="ko-KR" dirty="0">
                <a:latin typeface="Calibri" panose="020F0502020204030204" pitchFamily="34" charset="0"/>
              </a:rPr>
              <a:t>4 points</a:t>
            </a:r>
            <a:r>
              <a:rPr lang="ko-KR" altLang="en-US" dirty="0">
                <a:latin typeface="Calibri" panose="020F0502020204030204" pitchFamily="34" charset="0"/>
              </a:rPr>
              <a:t> </a:t>
            </a:r>
            <a:r>
              <a:rPr lang="en-US" altLang="ko-KR" dirty="0">
                <a:latin typeface="Calibri" panose="020F0502020204030204" pitchFamily="34" charset="0"/>
              </a:rPr>
              <a:t>touched</a:t>
            </a:r>
            <a:endParaRPr lang="ko-KR" altLang="en-US" dirty="0">
              <a:latin typeface="Calibri" panose="020F0502020204030204" pitchFamily="34" charset="0"/>
            </a:endParaRPr>
          </a:p>
        </p:txBody>
      </p:sp>
      <p:grpSp>
        <p:nvGrpSpPr>
          <p:cNvPr id="105" name="그룹 104">
            <a:extLst>
              <a:ext uri="{FF2B5EF4-FFF2-40B4-BE49-F238E27FC236}">
                <a16:creationId xmlns:a16="http://schemas.microsoft.com/office/drawing/2014/main" id="{61A633E3-083A-4CCC-8957-31A501680758}"/>
              </a:ext>
            </a:extLst>
          </p:cNvPr>
          <p:cNvGrpSpPr/>
          <p:nvPr/>
        </p:nvGrpSpPr>
        <p:grpSpPr>
          <a:xfrm>
            <a:off x="6434005" y="2478485"/>
            <a:ext cx="3858047" cy="3327417"/>
            <a:chOff x="6376383" y="1870083"/>
            <a:chExt cx="3858047" cy="3327417"/>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F84251E7-C3C4-4156-9A82-EC15A3B6002C}"/>
                    </a:ext>
                  </a:extLst>
                </p:cNvPr>
                <p:cNvSpPr txBox="1"/>
                <p:nvPr/>
              </p:nvSpPr>
              <p:spPr>
                <a:xfrm>
                  <a:off x="9207468" y="2690777"/>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06" name="TextBox 105">
                  <a:extLst>
                    <a:ext uri="{FF2B5EF4-FFF2-40B4-BE49-F238E27FC236}">
                      <a16:creationId xmlns:a16="http://schemas.microsoft.com/office/drawing/2014/main" id="{F84251E7-C3C4-4156-9A82-EC15A3B6002C}"/>
                    </a:ext>
                  </a:extLst>
                </p:cNvPr>
                <p:cNvSpPr txBox="1">
                  <a:spLocks noRot="1" noChangeAspect="1" noMove="1" noResize="1" noEditPoints="1" noAdjustHandles="1" noChangeArrowheads="1" noChangeShapeType="1" noTextEdit="1"/>
                </p:cNvSpPr>
                <p:nvPr/>
              </p:nvSpPr>
              <p:spPr>
                <a:xfrm>
                  <a:off x="9207468" y="2690777"/>
                  <a:ext cx="539156" cy="369332"/>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D5187EEA-4BC5-4DAE-B792-7CAE3D1B1618}"/>
                    </a:ext>
                  </a:extLst>
                </p:cNvPr>
                <p:cNvSpPr txBox="1"/>
                <p:nvPr/>
              </p:nvSpPr>
              <p:spPr>
                <a:xfrm>
                  <a:off x="8403056" y="1870083"/>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07" name="TextBox 106">
                  <a:extLst>
                    <a:ext uri="{FF2B5EF4-FFF2-40B4-BE49-F238E27FC236}">
                      <a16:creationId xmlns:a16="http://schemas.microsoft.com/office/drawing/2014/main" id="{D5187EEA-4BC5-4DAE-B792-7CAE3D1B1618}"/>
                    </a:ext>
                  </a:extLst>
                </p:cNvPr>
                <p:cNvSpPr txBox="1">
                  <a:spLocks noRot="1" noChangeAspect="1" noMove="1" noResize="1" noEditPoints="1" noAdjustHandles="1" noChangeArrowheads="1" noChangeShapeType="1" noTextEdit="1"/>
                </p:cNvSpPr>
                <p:nvPr/>
              </p:nvSpPr>
              <p:spPr>
                <a:xfrm>
                  <a:off x="8403056" y="1870083"/>
                  <a:ext cx="539156" cy="369332"/>
                </a:xfrm>
                <a:prstGeom prst="rect">
                  <a:avLst/>
                </a:prstGeom>
                <a:blipFill>
                  <a:blip r:embed="rId11"/>
                  <a:stretch>
                    <a:fillRect b="-10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AA599F64-7E6A-417C-B100-C82B1FF32DF6}"/>
                    </a:ext>
                  </a:extLst>
                </p:cNvPr>
                <p:cNvSpPr txBox="1"/>
                <p:nvPr/>
              </p:nvSpPr>
              <p:spPr>
                <a:xfrm>
                  <a:off x="8141562" y="2468733"/>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108" name="TextBox 107">
                  <a:extLst>
                    <a:ext uri="{FF2B5EF4-FFF2-40B4-BE49-F238E27FC236}">
                      <a16:creationId xmlns:a16="http://schemas.microsoft.com/office/drawing/2014/main" id="{AA599F64-7E6A-417C-B100-C82B1FF32DF6}"/>
                    </a:ext>
                  </a:extLst>
                </p:cNvPr>
                <p:cNvSpPr txBox="1">
                  <a:spLocks noRot="1" noChangeAspect="1" noMove="1" noResize="1" noEditPoints="1" noAdjustHandles="1" noChangeArrowheads="1" noChangeShapeType="1" noTextEdit="1"/>
                </p:cNvSpPr>
                <p:nvPr/>
              </p:nvSpPr>
              <p:spPr>
                <a:xfrm>
                  <a:off x="8141562" y="2468733"/>
                  <a:ext cx="539156" cy="369332"/>
                </a:xfrm>
                <a:prstGeom prst="rect">
                  <a:avLst/>
                </a:prstGeom>
                <a:blipFill>
                  <a:blip r:embed="rId12"/>
                  <a:stretch>
                    <a:fillRect/>
                  </a:stretch>
                </a:blipFill>
              </p:spPr>
              <p:txBody>
                <a:bodyPr/>
                <a:lstStyle/>
                <a:p>
                  <a:r>
                    <a:rPr lang="ko-KR" altLang="en-US">
                      <a:noFill/>
                    </a:rPr>
                    <a:t> </a:t>
                  </a:r>
                </a:p>
              </p:txBody>
            </p:sp>
          </mc:Fallback>
        </mc:AlternateContent>
        <p:grpSp>
          <p:nvGrpSpPr>
            <p:cNvPr id="109" name="그룹 108">
              <a:extLst>
                <a:ext uri="{FF2B5EF4-FFF2-40B4-BE49-F238E27FC236}">
                  <a16:creationId xmlns:a16="http://schemas.microsoft.com/office/drawing/2014/main" id="{273F9332-1C0D-4D14-B828-350778CB40D7}"/>
                </a:ext>
              </a:extLst>
            </p:cNvPr>
            <p:cNvGrpSpPr/>
            <p:nvPr/>
          </p:nvGrpSpPr>
          <p:grpSpPr>
            <a:xfrm>
              <a:off x="6685105" y="5017500"/>
              <a:ext cx="3549325" cy="180000"/>
              <a:chOff x="2895546" y="4962525"/>
              <a:chExt cx="4514904" cy="180000"/>
            </a:xfrm>
          </p:grpSpPr>
          <p:sp>
            <p:nvSpPr>
              <p:cNvPr id="133" name="직사각형 132">
                <a:extLst>
                  <a:ext uri="{FF2B5EF4-FFF2-40B4-BE49-F238E27FC236}">
                    <a16:creationId xmlns:a16="http://schemas.microsoft.com/office/drawing/2014/main" id="{D5136484-4EEB-4634-97C5-6354E3B7D942}"/>
                  </a:ext>
                </a:extLst>
              </p:cNvPr>
              <p:cNvSpPr/>
              <p:nvPr/>
            </p:nvSpPr>
            <p:spPr>
              <a:xfrm>
                <a:off x="2895546" y="4962525"/>
                <a:ext cx="4514904"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4" name="직선 연결선 133">
                <a:extLst>
                  <a:ext uri="{FF2B5EF4-FFF2-40B4-BE49-F238E27FC236}">
                    <a16:creationId xmlns:a16="http://schemas.microsoft.com/office/drawing/2014/main" id="{552610BF-767B-48E4-889B-E398768A4954}"/>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직선 화살표 연결선 109">
              <a:extLst>
                <a:ext uri="{FF2B5EF4-FFF2-40B4-BE49-F238E27FC236}">
                  <a16:creationId xmlns:a16="http://schemas.microsoft.com/office/drawing/2014/main" id="{4492F337-0DA1-434B-BE02-1CDC24714E69}"/>
                </a:ext>
              </a:extLst>
            </p:cNvPr>
            <p:cNvCxnSpPr/>
            <p:nvPr/>
          </p:nvCxnSpPr>
          <p:spPr>
            <a:xfrm>
              <a:off x="6830885" y="5017499"/>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11" name="직선 화살표 연결선 110">
              <a:extLst>
                <a:ext uri="{FF2B5EF4-FFF2-40B4-BE49-F238E27FC236}">
                  <a16:creationId xmlns:a16="http://schemas.microsoft.com/office/drawing/2014/main" id="{67C171A9-88B1-438B-9D2B-BA935B83455C}"/>
                </a:ext>
              </a:extLst>
            </p:cNvPr>
            <p:cNvCxnSpPr/>
            <p:nvPr/>
          </p:nvCxnSpPr>
          <p:spPr>
            <a:xfrm flipV="1">
              <a:off x="6830885" y="4360720"/>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1338FEA8-64D6-4E29-B6C3-274B1EDE54C7}"/>
                    </a:ext>
                  </a:extLst>
                </p:cNvPr>
                <p:cNvSpPr txBox="1"/>
                <p:nvPr/>
              </p:nvSpPr>
              <p:spPr>
                <a:xfrm>
                  <a:off x="7206166" y="4669587"/>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12" name="TextBox 111">
                  <a:extLst>
                    <a:ext uri="{FF2B5EF4-FFF2-40B4-BE49-F238E27FC236}">
                      <a16:creationId xmlns:a16="http://schemas.microsoft.com/office/drawing/2014/main" id="{1338FEA8-64D6-4E29-B6C3-274B1EDE54C7}"/>
                    </a:ext>
                  </a:extLst>
                </p:cNvPr>
                <p:cNvSpPr txBox="1">
                  <a:spLocks noRot="1" noChangeAspect="1" noMove="1" noResize="1" noEditPoints="1" noAdjustHandles="1" noChangeArrowheads="1" noChangeShapeType="1" noTextEdit="1"/>
                </p:cNvSpPr>
                <p:nvPr/>
              </p:nvSpPr>
              <p:spPr>
                <a:xfrm>
                  <a:off x="7206166" y="4669587"/>
                  <a:ext cx="539156" cy="369332"/>
                </a:xfrm>
                <a:prstGeom prst="rect">
                  <a:avLst/>
                </a:prstGeom>
                <a:blipFill>
                  <a:blip r:embed="rId1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57366E32-C43A-4185-976F-D801B0989665}"/>
                    </a:ext>
                  </a:extLst>
                </p:cNvPr>
                <p:cNvSpPr txBox="1"/>
                <p:nvPr/>
              </p:nvSpPr>
              <p:spPr>
                <a:xfrm>
                  <a:off x="6561307" y="4027521"/>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13" name="TextBox 112">
                  <a:extLst>
                    <a:ext uri="{FF2B5EF4-FFF2-40B4-BE49-F238E27FC236}">
                      <a16:creationId xmlns:a16="http://schemas.microsoft.com/office/drawing/2014/main" id="{57366E32-C43A-4185-976F-D801B0989665}"/>
                    </a:ext>
                  </a:extLst>
                </p:cNvPr>
                <p:cNvSpPr txBox="1">
                  <a:spLocks noRot="1" noChangeAspect="1" noMove="1" noResize="1" noEditPoints="1" noAdjustHandles="1" noChangeArrowheads="1" noChangeShapeType="1" noTextEdit="1"/>
                </p:cNvSpPr>
                <p:nvPr/>
              </p:nvSpPr>
              <p:spPr>
                <a:xfrm>
                  <a:off x="6561307" y="4027521"/>
                  <a:ext cx="539156" cy="369332"/>
                </a:xfrm>
                <a:prstGeom prst="rect">
                  <a:avLst/>
                </a:prstGeom>
                <a:blipFill>
                  <a:blip r:embed="rId14"/>
                  <a:stretch>
                    <a:fillRect b="-98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4449CAE4-8D0B-4AC4-A89C-DCECB7BE0EE5}"/>
                    </a:ext>
                  </a:extLst>
                </p:cNvPr>
                <p:cNvSpPr txBox="1"/>
                <p:nvPr/>
              </p:nvSpPr>
              <p:spPr>
                <a:xfrm>
                  <a:off x="6376383" y="4683149"/>
                  <a:ext cx="53915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14" name="TextBox 113">
                  <a:extLst>
                    <a:ext uri="{FF2B5EF4-FFF2-40B4-BE49-F238E27FC236}">
                      <a16:creationId xmlns:a16="http://schemas.microsoft.com/office/drawing/2014/main" id="{4449CAE4-8D0B-4AC4-A89C-DCECB7BE0EE5}"/>
                    </a:ext>
                  </a:extLst>
                </p:cNvPr>
                <p:cNvSpPr txBox="1">
                  <a:spLocks noRot="1" noChangeAspect="1" noMove="1" noResize="1" noEditPoints="1" noAdjustHandles="1" noChangeArrowheads="1" noChangeShapeType="1" noTextEdit="1"/>
                </p:cNvSpPr>
                <p:nvPr/>
              </p:nvSpPr>
              <p:spPr>
                <a:xfrm>
                  <a:off x="6376383" y="4683149"/>
                  <a:ext cx="539156" cy="369332"/>
                </a:xfrm>
                <a:prstGeom prst="rect">
                  <a:avLst/>
                </a:prstGeom>
                <a:blipFill>
                  <a:blip r:embed="rId15"/>
                  <a:stretch>
                    <a:fillRect/>
                  </a:stretch>
                </a:blipFill>
              </p:spPr>
              <p:txBody>
                <a:bodyPr/>
                <a:lstStyle/>
                <a:p>
                  <a:r>
                    <a:rPr lang="ko-KR" altLang="en-US">
                      <a:noFill/>
                    </a:rPr>
                    <a:t> </a:t>
                  </a:r>
                </a:p>
              </p:txBody>
            </p:sp>
          </mc:Fallback>
        </mc:AlternateContent>
        <p:grpSp>
          <p:nvGrpSpPr>
            <p:cNvPr id="115" name="그룹 114">
              <a:extLst>
                <a:ext uri="{FF2B5EF4-FFF2-40B4-BE49-F238E27FC236}">
                  <a16:creationId xmlns:a16="http://schemas.microsoft.com/office/drawing/2014/main" id="{FA76DA58-B0EC-439B-A535-1ACD82BFF141}"/>
                </a:ext>
              </a:extLst>
            </p:cNvPr>
            <p:cNvGrpSpPr/>
            <p:nvPr/>
          </p:nvGrpSpPr>
          <p:grpSpPr>
            <a:xfrm>
              <a:off x="7918090" y="2263611"/>
              <a:ext cx="1925816" cy="2731412"/>
              <a:chOff x="8599309" y="1584274"/>
              <a:chExt cx="1925816" cy="2731412"/>
            </a:xfrm>
          </p:grpSpPr>
          <p:cxnSp>
            <p:nvCxnSpPr>
              <p:cNvPr id="124" name="직선 연결선 123">
                <a:extLst>
                  <a:ext uri="{FF2B5EF4-FFF2-40B4-BE49-F238E27FC236}">
                    <a16:creationId xmlns:a16="http://schemas.microsoft.com/office/drawing/2014/main" id="{43E26C14-2CE8-45D2-A044-7343BDA2F199}"/>
                  </a:ext>
                </a:extLst>
              </p:cNvPr>
              <p:cNvCxnSpPr/>
              <p:nvPr/>
            </p:nvCxnSpPr>
            <p:spPr>
              <a:xfrm>
                <a:off x="9368799" y="2871578"/>
                <a:ext cx="159284" cy="9178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직선 연결선 124">
                <a:extLst>
                  <a:ext uri="{FF2B5EF4-FFF2-40B4-BE49-F238E27FC236}">
                    <a16:creationId xmlns:a16="http://schemas.microsoft.com/office/drawing/2014/main" id="{43DCA865-2B42-4037-BDF2-10BE990E731F}"/>
                  </a:ext>
                </a:extLst>
              </p:cNvPr>
              <p:cNvCxnSpPr/>
              <p:nvPr/>
            </p:nvCxnSpPr>
            <p:spPr>
              <a:xfrm flipV="1">
                <a:off x="8818939" y="3771899"/>
                <a:ext cx="709144" cy="5348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직선 연결선 125">
                <a:extLst>
                  <a:ext uri="{FF2B5EF4-FFF2-40B4-BE49-F238E27FC236}">
                    <a16:creationId xmlns:a16="http://schemas.microsoft.com/office/drawing/2014/main" id="{0CB51EBC-2002-425E-8E13-5D94912C1145}"/>
                  </a:ext>
                </a:extLst>
              </p:cNvPr>
              <p:cNvCxnSpPr/>
              <p:nvPr/>
            </p:nvCxnSpPr>
            <p:spPr>
              <a:xfrm rot="21569354">
                <a:off x="8599309" y="431568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직선 화살표 연결선 126">
                <a:extLst>
                  <a:ext uri="{FF2B5EF4-FFF2-40B4-BE49-F238E27FC236}">
                    <a16:creationId xmlns:a16="http://schemas.microsoft.com/office/drawing/2014/main" id="{FD1DDE8C-98CB-4C02-A767-03CE6AA01264}"/>
                  </a:ext>
                </a:extLst>
              </p:cNvPr>
              <p:cNvCxnSpPr/>
              <p:nvPr/>
            </p:nvCxnSpPr>
            <p:spPr>
              <a:xfrm rot="21569354">
                <a:off x="9359695" y="2238165"/>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직선 화살표 연결선 127">
                <a:extLst>
                  <a:ext uri="{FF2B5EF4-FFF2-40B4-BE49-F238E27FC236}">
                    <a16:creationId xmlns:a16="http://schemas.microsoft.com/office/drawing/2014/main" id="{D877CA37-B0E8-4201-8F17-4DDD1D063F81}"/>
                  </a:ext>
                </a:extLst>
              </p:cNvPr>
              <p:cNvCxnSpPr/>
              <p:nvPr/>
            </p:nvCxnSpPr>
            <p:spPr>
              <a:xfrm rot="21569354" flipV="1">
                <a:off x="9356728" y="1584274"/>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직선 연결선 128">
                <a:extLst>
                  <a:ext uri="{FF2B5EF4-FFF2-40B4-BE49-F238E27FC236}">
                    <a16:creationId xmlns:a16="http://schemas.microsoft.com/office/drawing/2014/main" id="{8B3E8E9F-9CA0-44B0-A134-75260EC3F1EE}"/>
                  </a:ext>
                </a:extLst>
              </p:cNvPr>
              <p:cNvCxnSpPr/>
              <p:nvPr/>
            </p:nvCxnSpPr>
            <p:spPr>
              <a:xfrm rot="21569354">
                <a:off x="9371072" y="2366534"/>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직선 연결선 129">
                <a:extLst>
                  <a:ext uri="{FF2B5EF4-FFF2-40B4-BE49-F238E27FC236}">
                    <a16:creationId xmlns:a16="http://schemas.microsoft.com/office/drawing/2014/main" id="{50EAB00B-8DC6-4814-86FF-F3402FCD915F}"/>
                  </a:ext>
                </a:extLst>
              </p:cNvPr>
              <p:cNvCxnSpPr/>
              <p:nvPr/>
            </p:nvCxnSpPr>
            <p:spPr>
              <a:xfrm>
                <a:off x="9368800" y="2871578"/>
                <a:ext cx="797590" cy="6508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직선 연결선 130">
                <a:extLst>
                  <a:ext uri="{FF2B5EF4-FFF2-40B4-BE49-F238E27FC236}">
                    <a16:creationId xmlns:a16="http://schemas.microsoft.com/office/drawing/2014/main" id="{F94622AF-ED73-4E82-BC41-466F6AD99CD9}"/>
                  </a:ext>
                </a:extLst>
              </p:cNvPr>
              <p:cNvCxnSpPr/>
              <p:nvPr/>
            </p:nvCxnSpPr>
            <p:spPr>
              <a:xfrm flipV="1">
                <a:off x="10014127" y="3513578"/>
                <a:ext cx="144138" cy="792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직선 연결선 131">
                <a:extLst>
                  <a:ext uri="{FF2B5EF4-FFF2-40B4-BE49-F238E27FC236}">
                    <a16:creationId xmlns:a16="http://schemas.microsoft.com/office/drawing/2014/main" id="{D4A9FF04-C652-473E-817B-17676EB91210}"/>
                  </a:ext>
                </a:extLst>
              </p:cNvPr>
              <p:cNvCxnSpPr/>
              <p:nvPr/>
            </p:nvCxnSpPr>
            <p:spPr>
              <a:xfrm flipV="1">
                <a:off x="9788402" y="4312316"/>
                <a:ext cx="7367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그룹 115">
              <a:extLst>
                <a:ext uri="{FF2B5EF4-FFF2-40B4-BE49-F238E27FC236}">
                  <a16:creationId xmlns:a16="http://schemas.microsoft.com/office/drawing/2014/main" id="{7F18B8EC-1C0F-47E1-9BE4-3882E824142B}"/>
                </a:ext>
              </a:extLst>
            </p:cNvPr>
            <p:cNvGrpSpPr/>
            <p:nvPr/>
          </p:nvGrpSpPr>
          <p:grpSpPr>
            <a:xfrm>
              <a:off x="8567498" y="2790229"/>
              <a:ext cx="240165" cy="240165"/>
              <a:chOff x="5886449" y="1917058"/>
              <a:chExt cx="720000" cy="720000"/>
            </a:xfrm>
          </p:grpSpPr>
          <p:sp>
            <p:nvSpPr>
              <p:cNvPr id="121" name="타원 120">
                <a:extLst>
                  <a:ext uri="{FF2B5EF4-FFF2-40B4-BE49-F238E27FC236}">
                    <a16:creationId xmlns:a16="http://schemas.microsoft.com/office/drawing/2014/main" id="{306C1F86-7841-48D1-8878-D65B6955CA64}"/>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원형 87">
                <a:extLst>
                  <a:ext uri="{FF2B5EF4-FFF2-40B4-BE49-F238E27FC236}">
                    <a16:creationId xmlns:a16="http://schemas.microsoft.com/office/drawing/2014/main" id="{90A19D44-50F7-43A5-8085-39C2517F291D}"/>
                  </a:ext>
                </a:extLst>
              </p:cNvPr>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3" name="원형 88">
                <a:extLst>
                  <a:ext uri="{FF2B5EF4-FFF2-40B4-BE49-F238E27FC236}">
                    <a16:creationId xmlns:a16="http://schemas.microsoft.com/office/drawing/2014/main" id="{47CDFD9A-D6AD-4432-AA41-EDD2EB3F30E7}"/>
                  </a:ext>
                </a:extLst>
              </p:cNvPr>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19" name="타원 118">
              <a:extLst>
                <a:ext uri="{FF2B5EF4-FFF2-40B4-BE49-F238E27FC236}">
                  <a16:creationId xmlns:a16="http://schemas.microsoft.com/office/drawing/2014/main" id="{E7CD9470-F6A8-4FF3-AE96-5357E74A049E}"/>
                </a:ext>
              </a:extLst>
            </p:cNvPr>
            <p:cNvSpPr/>
            <p:nvPr/>
          </p:nvSpPr>
          <p:spPr>
            <a:xfrm>
              <a:off x="9026793" y="4900594"/>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119">
              <a:extLst>
                <a:ext uri="{FF2B5EF4-FFF2-40B4-BE49-F238E27FC236}">
                  <a16:creationId xmlns:a16="http://schemas.microsoft.com/office/drawing/2014/main" id="{762F7B88-6894-4B0A-961C-476357F2B5CE}"/>
                </a:ext>
              </a:extLst>
            </p:cNvPr>
            <p:cNvSpPr/>
            <p:nvPr/>
          </p:nvSpPr>
          <p:spPr>
            <a:xfrm>
              <a:off x="9747806" y="4901709"/>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35" name="TextBox 134">
            <a:extLst>
              <a:ext uri="{FF2B5EF4-FFF2-40B4-BE49-F238E27FC236}">
                <a16:creationId xmlns:a16="http://schemas.microsoft.com/office/drawing/2014/main" id="{EE439038-6055-41B3-A162-444ADDF89DB7}"/>
              </a:ext>
            </a:extLst>
          </p:cNvPr>
          <p:cNvSpPr txBox="1"/>
          <p:nvPr/>
        </p:nvSpPr>
        <p:spPr>
          <a:xfrm>
            <a:off x="7676740" y="1676047"/>
            <a:ext cx="2095687" cy="646331"/>
          </a:xfrm>
          <a:prstGeom prst="rect">
            <a:avLst/>
          </a:prstGeom>
          <a:noFill/>
        </p:spPr>
        <p:txBody>
          <a:bodyPr wrap="square" rtlCol="0">
            <a:spAutoFit/>
          </a:bodyPr>
          <a:lstStyle/>
          <a:p>
            <a:pPr algn="ctr"/>
            <a:r>
              <a:rPr lang="en-US" altLang="ko-KR" dirty="0">
                <a:latin typeface="Calibri" panose="020F0502020204030204" pitchFamily="34" charset="0"/>
              </a:rPr>
              <a:t>2 points</a:t>
            </a:r>
            <a:r>
              <a:rPr lang="ko-KR" altLang="en-US" dirty="0">
                <a:latin typeface="Calibri" panose="020F0502020204030204" pitchFamily="34" charset="0"/>
              </a:rPr>
              <a:t> </a:t>
            </a:r>
            <a:r>
              <a:rPr lang="en-US" altLang="ko-KR" dirty="0">
                <a:latin typeface="Calibri" panose="020F0502020204030204" pitchFamily="34" charset="0"/>
              </a:rPr>
              <a:t>touched</a:t>
            </a:r>
          </a:p>
          <a:p>
            <a:pPr algn="ctr"/>
            <a:r>
              <a:rPr lang="en-US" altLang="ko-KR" dirty="0">
                <a:latin typeface="Calibri" panose="020F0502020204030204" pitchFamily="34" charset="0"/>
              </a:rPr>
              <a:t>(same foot)</a:t>
            </a:r>
            <a:endParaRPr lang="ko-KR" altLang="en-US" dirty="0">
              <a:latin typeface="Calibri" panose="020F0502020204030204" pitchFamily="34" charset="0"/>
            </a:endParaRPr>
          </a:p>
        </p:txBody>
      </p:sp>
      <p:sp>
        <p:nvSpPr>
          <p:cNvPr id="137" name="직사각형 136">
            <a:extLst>
              <a:ext uri="{FF2B5EF4-FFF2-40B4-BE49-F238E27FC236}">
                <a16:creationId xmlns:a16="http://schemas.microsoft.com/office/drawing/2014/main" id="{CDE17E62-33FE-4BFC-A22E-FE74ED2CA40C}"/>
              </a:ext>
            </a:extLst>
          </p:cNvPr>
          <p:cNvSpPr/>
          <p:nvPr/>
        </p:nvSpPr>
        <p:spPr>
          <a:xfrm>
            <a:off x="1628119" y="425740"/>
            <a:ext cx="9176187"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If 4 points touch the ground, it is assumed that 2 points (toe and heel of the same foot) have high x value touch the ground.</a:t>
            </a:r>
            <a:endParaRPr lang="ko-KR" altLang="en-US" sz="2400" dirty="0">
              <a:latin typeface="Calibri" panose="020F0502020204030204" pitchFamily="34" charset="0"/>
            </a:endParaRPr>
          </a:p>
        </p:txBody>
      </p:sp>
      <p:pic>
        <p:nvPicPr>
          <p:cNvPr id="66" name="그림 65">
            <a:extLst>
              <a:ext uri="{FF2B5EF4-FFF2-40B4-BE49-F238E27FC236}">
                <a16:creationId xmlns:a16="http://schemas.microsoft.com/office/drawing/2014/main" id="{37874455-FA4A-4480-98F6-6D7461DA4D3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67" name="TextBox 66">
            <a:extLst>
              <a:ext uri="{FF2B5EF4-FFF2-40B4-BE49-F238E27FC236}">
                <a16:creationId xmlns:a16="http://schemas.microsoft.com/office/drawing/2014/main" id="{9338DA9C-0268-42B2-A3C1-CB7E1C6BC1B4}"/>
              </a:ext>
            </a:extLst>
          </p:cNvPr>
          <p:cNvSpPr txBox="1"/>
          <p:nvPr/>
        </p:nvSpPr>
        <p:spPr>
          <a:xfrm>
            <a:off x="5617725" y="3467280"/>
            <a:ext cx="888017" cy="1107996"/>
          </a:xfrm>
          <a:prstGeom prst="rect">
            <a:avLst/>
          </a:prstGeom>
          <a:noFill/>
        </p:spPr>
        <p:txBody>
          <a:bodyPr wrap="square" rtlCol="0">
            <a:spAutoFit/>
          </a:bodyPr>
          <a:lstStyle/>
          <a:p>
            <a:r>
              <a:rPr lang="en-US" altLang="ko-KR" sz="6600" b="1" dirty="0"/>
              <a:t>=</a:t>
            </a:r>
            <a:endParaRPr lang="ko-KR" altLang="en-US" sz="6600" b="1" dirty="0"/>
          </a:p>
        </p:txBody>
      </p:sp>
    </p:spTree>
    <p:extLst>
      <p:ext uri="{BB962C8B-B14F-4D97-AF65-F5344CB8AC3E}">
        <p14:creationId xmlns:p14="http://schemas.microsoft.com/office/powerpoint/2010/main" val="339442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2C43458E-2298-4F06-91F0-85CB108F00AA}"/>
              </a:ext>
            </a:extLst>
          </p:cNvPr>
          <p:cNvGrpSpPr/>
          <p:nvPr/>
        </p:nvGrpSpPr>
        <p:grpSpPr>
          <a:xfrm>
            <a:off x="378640" y="343932"/>
            <a:ext cx="4349546" cy="6250109"/>
            <a:chOff x="378640" y="343932"/>
            <a:chExt cx="4349546" cy="6250109"/>
          </a:xfrm>
        </p:grpSpPr>
        <p:sp>
          <p:nvSpPr>
            <p:cNvPr id="3" name="직사각형 2">
              <a:extLst>
                <a:ext uri="{FF2B5EF4-FFF2-40B4-BE49-F238E27FC236}">
                  <a16:creationId xmlns:a16="http://schemas.microsoft.com/office/drawing/2014/main" id="{5E31444F-EE6B-429A-AF04-55F77BEF0862}"/>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4" name="설명선: 아래쪽 화살표 3">
              <a:extLst>
                <a:ext uri="{FF2B5EF4-FFF2-40B4-BE49-F238E27FC236}">
                  <a16:creationId xmlns:a16="http://schemas.microsoft.com/office/drawing/2014/main" id="{95107189-78E3-430E-818B-F4764CE08EE3}"/>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5" name="설명선: 아래쪽 화살표 4">
              <a:extLst>
                <a:ext uri="{FF2B5EF4-FFF2-40B4-BE49-F238E27FC236}">
                  <a16:creationId xmlns:a16="http://schemas.microsoft.com/office/drawing/2014/main" id="{FFE67FEF-3302-48DD-A3B9-A877B77E9F52}"/>
                </a:ext>
              </a:extLst>
            </p:cNvPr>
            <p:cNvSpPr/>
            <p:nvPr/>
          </p:nvSpPr>
          <p:spPr>
            <a:xfrm>
              <a:off x="378642" y="2195203"/>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6" name="설명선: 아래쪽 화살표 5">
              <a:extLst>
                <a:ext uri="{FF2B5EF4-FFF2-40B4-BE49-F238E27FC236}">
                  <a16:creationId xmlns:a16="http://schemas.microsoft.com/office/drawing/2014/main" id="{424D8054-C1AB-4976-9868-E143793FD590}"/>
                </a:ext>
              </a:extLst>
            </p:cNvPr>
            <p:cNvSpPr/>
            <p:nvPr/>
          </p:nvSpPr>
          <p:spPr>
            <a:xfrm>
              <a:off x="378641" y="3151051"/>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7" name="설명선: 아래쪽 화살표 6">
              <a:extLst>
                <a:ext uri="{FF2B5EF4-FFF2-40B4-BE49-F238E27FC236}">
                  <a16:creationId xmlns:a16="http://schemas.microsoft.com/office/drawing/2014/main" id="{55CE1C5F-767E-4A19-9D62-831F32071521}"/>
                </a:ext>
              </a:extLst>
            </p:cNvPr>
            <p:cNvSpPr/>
            <p:nvPr/>
          </p:nvSpPr>
          <p:spPr>
            <a:xfrm>
              <a:off x="394313" y="5060297"/>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9" name="설명선: 오른쪽 화살표 8">
              <a:extLst>
                <a:ext uri="{FF2B5EF4-FFF2-40B4-BE49-F238E27FC236}">
                  <a16:creationId xmlns:a16="http://schemas.microsoft.com/office/drawing/2014/main" id="{6C575B92-E419-4B93-BC45-36D35C60689A}"/>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solidFill>
                    <a:schemeClr val="tx1"/>
                  </a:solidFill>
                  <a:latin typeface="Calibri" panose="020F0502020204030204" pitchFamily="34" charset="0"/>
                </a:rPr>
                <a:t>Get postion of robots</a:t>
              </a:r>
              <a:endParaRPr lang="ko-KR" altLang="en-US" dirty="0">
                <a:solidFill>
                  <a:schemeClr val="tx1"/>
                </a:solidFill>
                <a:latin typeface="Calibri" panose="020F0502020204030204" pitchFamily="34" charset="0"/>
              </a:endParaRPr>
            </a:p>
          </p:txBody>
        </p:sp>
        <p:sp>
          <p:nvSpPr>
            <p:cNvPr id="10" name="화살표: U자형 9">
              <a:extLst>
                <a:ext uri="{FF2B5EF4-FFF2-40B4-BE49-F238E27FC236}">
                  <a16:creationId xmlns:a16="http://schemas.microsoft.com/office/drawing/2014/main" id="{83EA1FC4-8748-4C5F-B786-EB3B1002F63F}"/>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11" name="설명선: 아래쪽 화살표 10">
              <a:extLst>
                <a:ext uri="{FF2B5EF4-FFF2-40B4-BE49-F238E27FC236}">
                  <a16:creationId xmlns:a16="http://schemas.microsoft.com/office/drawing/2014/main" id="{A30FDB0B-9D4F-4C76-AC1B-52DEF97ECC80}"/>
                </a:ext>
              </a:extLst>
            </p:cNvPr>
            <p:cNvSpPr/>
            <p:nvPr/>
          </p:nvSpPr>
          <p:spPr>
            <a:xfrm>
              <a:off x="378640" y="4088029"/>
              <a:ext cx="3476977" cy="936978"/>
            </a:xfrm>
            <a:prstGeom prst="downArrow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12" name="TextBox 11">
            <a:extLst>
              <a:ext uri="{FF2B5EF4-FFF2-40B4-BE49-F238E27FC236}">
                <a16:creationId xmlns:a16="http://schemas.microsoft.com/office/drawing/2014/main" id="{6EC7AA9D-F31F-4DA0-B155-BBEF9A8E0141}"/>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pic>
        <p:nvPicPr>
          <p:cNvPr id="13" name="Picture 2" descr="user 2019ì ëí ì´ë¯¸ì§ ê²ìê²°ê³¼">
            <a:extLst>
              <a:ext uri="{FF2B5EF4-FFF2-40B4-BE49-F238E27FC236}">
                <a16:creationId xmlns:a16="http://schemas.microsoft.com/office/drawing/2014/main" id="{C8CB9D74-DE06-4448-A2CD-C3D7272AF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a:extLst>
              <a:ext uri="{FF2B5EF4-FFF2-40B4-BE49-F238E27FC236}">
                <a16:creationId xmlns:a16="http://schemas.microsoft.com/office/drawing/2014/main" id="{3C05B656-E785-4F16-8B02-04E3D0A3E16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5" name="직사각형 14">
            <a:extLst>
              <a:ext uri="{FF2B5EF4-FFF2-40B4-BE49-F238E27FC236}">
                <a16:creationId xmlns:a16="http://schemas.microsoft.com/office/drawing/2014/main" id="{F0DA34FC-0607-4CE6-8C52-62767417EEA7}"/>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765635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28351" y="249207"/>
            <a:ext cx="7292927" cy="584775"/>
          </a:xfrm>
          <a:prstGeom prst="rect">
            <a:avLst/>
          </a:prstGeom>
        </p:spPr>
        <p:txBody>
          <a:bodyPr wrap="square">
            <a:spAutoFit/>
          </a:bodyPr>
          <a:lstStyle/>
          <a:p>
            <a:r>
              <a:rPr lang="en-US" altLang="ko-KR" sz="3200" b="1" dirty="0">
                <a:latin typeface="Calibri" panose="020F0502020204030204" pitchFamily="34" charset="0"/>
                <a:ea typeface="HY견고딕" panose="02030600000101010101" pitchFamily="18" charset="-127"/>
              </a:rPr>
              <a:t>Position &amp; Velocity  Constraint</a:t>
            </a:r>
            <a:endParaRPr lang="ko-KR" altLang="en-US" sz="3200" b="1" dirty="0">
              <a:latin typeface="Calibri" panose="020F0502020204030204" pitchFamily="34" charset="0"/>
              <a:ea typeface="HY견고딕" panose="02030600000101010101" pitchFamily="18" charset="-127"/>
            </a:endParaRPr>
          </a:p>
        </p:txBody>
      </p:sp>
      <p:pic>
        <p:nvPicPr>
          <p:cNvPr id="78" name="Picture 2" descr="user 2019ì ëí ì´ë¯¸ì§ ê²ìê²°ê³¼">
            <a:extLst>
              <a:ext uri="{FF2B5EF4-FFF2-40B4-BE49-F238E27FC236}">
                <a16:creationId xmlns:a16="http://schemas.microsoft.com/office/drawing/2014/main" id="{97AF4D4E-8F44-4D8E-8968-080C1867A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그룹 3"/>
          <p:cNvGrpSpPr/>
          <p:nvPr/>
        </p:nvGrpSpPr>
        <p:grpSpPr>
          <a:xfrm>
            <a:off x="386972" y="1615252"/>
            <a:ext cx="7544959" cy="5158553"/>
            <a:chOff x="1385198" y="961308"/>
            <a:chExt cx="7544959" cy="5158553"/>
          </a:xfrm>
        </p:grpSpPr>
        <p:sp>
          <p:nvSpPr>
            <p:cNvPr id="5" name="직사각형 4"/>
            <p:cNvSpPr/>
            <p:nvPr/>
          </p:nvSpPr>
          <p:spPr>
            <a:xfrm>
              <a:off x="2115674" y="4984225"/>
              <a:ext cx="2625538" cy="202149"/>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6" name="TextBox 5"/>
                <p:cNvSpPr txBox="1"/>
                <p:nvPr/>
              </p:nvSpPr>
              <p:spPr>
                <a:xfrm>
                  <a:off x="3482467" y="2500360"/>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482467" y="2500360"/>
                  <a:ext cx="539156" cy="330788"/>
                </a:xfrm>
                <a:prstGeom prst="rect">
                  <a:avLst/>
                </a:prstGeom>
                <a:blipFill rotWithShape="0">
                  <a:blip r:embed="rId4"/>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11011"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811011" y="1941632"/>
                  <a:ext cx="539156" cy="330788"/>
                </a:xfrm>
                <a:prstGeom prst="rect">
                  <a:avLst/>
                </a:prstGeom>
                <a:blipFill rotWithShape="0">
                  <a:blip r:embed="rId5"/>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363121" y="309754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8" name="TextBox 7"/>
                <p:cNvSpPr txBox="1">
                  <a:spLocks noRot="1" noChangeAspect="1" noMove="1" noResize="1" noEditPoints="1" noAdjustHandles="1" noChangeArrowheads="1" noChangeShapeType="1" noTextEdit="1"/>
                </p:cNvSpPr>
                <p:nvPr/>
              </p:nvSpPr>
              <p:spPr>
                <a:xfrm>
                  <a:off x="2363121" y="3097541"/>
                  <a:ext cx="539156" cy="330788"/>
                </a:xfrm>
                <a:prstGeom prst="rect">
                  <a:avLst/>
                </a:prstGeom>
                <a:blipFill rotWithShape="0">
                  <a:blip r:embed="rId6"/>
                  <a:stretch>
                    <a:fillRect b="-11111"/>
                  </a:stretch>
                </a:blipFill>
              </p:spPr>
              <p:txBody>
                <a:bodyPr/>
                <a:lstStyle/>
                <a:p>
                  <a:r>
                    <a:rPr lang="ko-KR" altLang="en-US">
                      <a:noFill/>
                    </a:rPr>
                    <a:t> </a:t>
                  </a:r>
                </a:p>
              </p:txBody>
            </p:sp>
          </mc:Fallback>
        </mc:AlternateContent>
        <p:grpSp>
          <p:nvGrpSpPr>
            <p:cNvPr id="9" name="그룹 8"/>
            <p:cNvGrpSpPr/>
            <p:nvPr/>
          </p:nvGrpSpPr>
          <p:grpSpPr>
            <a:xfrm>
              <a:off x="2093464" y="4962398"/>
              <a:ext cx="2665278" cy="180000"/>
              <a:chOff x="2895546" y="4962525"/>
              <a:chExt cx="4514904" cy="282880"/>
            </a:xfrm>
          </p:grpSpPr>
          <p:sp>
            <p:nvSpPr>
              <p:cNvPr id="76" name="직사각형 75"/>
              <p:cNvSpPr/>
              <p:nvPr/>
            </p:nvSpPr>
            <p:spPr>
              <a:xfrm>
                <a:off x="2895546" y="4962525"/>
                <a:ext cx="4514904" cy="282880"/>
              </a:xfrm>
              <a:prstGeom prst="rect">
                <a:avLst/>
              </a:pr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7" name="직선 연결선 76"/>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직선 화살표 연결선 9"/>
            <p:cNvCxnSpPr/>
            <p:nvPr/>
          </p:nvCxnSpPr>
          <p:spPr>
            <a:xfrm>
              <a:off x="2115674" y="4962403"/>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p:cNvCxnSpPr/>
            <p:nvPr/>
          </p:nvCxnSpPr>
          <p:spPr>
            <a:xfrm flipV="1">
              <a:off x="2115674" y="4305624"/>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448661" y="457655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448661" y="4576559"/>
                  <a:ext cx="539156" cy="330788"/>
                </a:xfrm>
                <a:prstGeom prst="rect">
                  <a:avLst/>
                </a:prstGeom>
                <a:blipFill rotWithShape="0">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846096" y="397242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846096" y="3972425"/>
                  <a:ext cx="539156" cy="330788"/>
                </a:xfrm>
                <a:prstGeom prst="rect">
                  <a:avLst/>
                </a:prstGeom>
                <a:blipFill rotWithShape="0">
                  <a:blip r:embed="rId8"/>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661172" y="4628053"/>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1661172" y="4628053"/>
                  <a:ext cx="539156" cy="369332"/>
                </a:xfrm>
                <a:prstGeom prst="rect">
                  <a:avLst/>
                </a:prstGeom>
                <a:blipFill rotWithShape="0">
                  <a:blip r:embed="rId9"/>
                  <a:stretch>
                    <a:fillRect/>
                  </a:stretch>
                </a:blipFill>
              </p:spPr>
              <p:txBody>
                <a:bodyPr/>
                <a:lstStyle/>
                <a:p>
                  <a:r>
                    <a:rPr lang="ko-KR" altLang="en-US">
                      <a:noFill/>
                    </a:rPr>
                    <a:t> </a:t>
                  </a:r>
                </a:p>
              </p:txBody>
            </p:sp>
          </mc:Fallback>
        </mc:AlternateContent>
        <p:grpSp>
          <p:nvGrpSpPr>
            <p:cNvPr id="15" name="그룹 14"/>
            <p:cNvGrpSpPr/>
            <p:nvPr/>
          </p:nvGrpSpPr>
          <p:grpSpPr>
            <a:xfrm>
              <a:off x="2885920" y="2403703"/>
              <a:ext cx="2133929" cy="2605964"/>
              <a:chOff x="3507755" y="1522667"/>
              <a:chExt cx="2133929" cy="2605964"/>
            </a:xfrm>
          </p:grpSpPr>
          <p:cxnSp>
            <p:nvCxnSpPr>
              <p:cNvPr id="67" name="직선 연결선 66"/>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직선 연결선 67"/>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직선 화살표 연결선 68"/>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직선 연결선 70"/>
              <p:cNvCxnSpPr/>
              <p:nvPr/>
            </p:nvCxnSpPr>
            <p:spPr>
              <a:xfrm rot="20123720">
                <a:off x="3800552"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직선 연결선 71"/>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직선 연결선 72"/>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직선 연결선 73"/>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직선 연결선 74"/>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그룹 15"/>
            <p:cNvGrpSpPr/>
            <p:nvPr/>
          </p:nvGrpSpPr>
          <p:grpSpPr>
            <a:xfrm>
              <a:off x="2927271" y="2927533"/>
              <a:ext cx="240165" cy="240165"/>
              <a:chOff x="5886449" y="1917058"/>
              <a:chExt cx="720000" cy="720000"/>
            </a:xfrm>
          </p:grpSpPr>
          <p:sp>
            <p:nvSpPr>
              <p:cNvPr id="64" name="타원 63"/>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원형 64"/>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6" name="원형 65"/>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7" name="TextBox 16"/>
            <p:cNvSpPr txBox="1"/>
            <p:nvPr/>
          </p:nvSpPr>
          <p:spPr>
            <a:xfrm>
              <a:off x="1385198" y="961308"/>
              <a:ext cx="7544959" cy="1200329"/>
            </a:xfrm>
            <a:prstGeom prst="rect">
              <a:avLst/>
            </a:prstGeom>
            <a:noFill/>
          </p:spPr>
          <p:txBody>
            <a:bodyPr wrap="square" rtlCol="0">
              <a:spAutoFit/>
            </a:bodyPr>
            <a:lstStyle/>
            <a:p>
              <a:pPr algn="just"/>
              <a:r>
                <a:rPr lang="en-US" altLang="ko-KR" sz="2400" dirty="0">
                  <a:latin typeface="Calibri" panose="020F0502020204030204" pitchFamily="34" charset="0"/>
                </a:rPr>
                <a:t>When foot digs in the ground (The y-value of the point on the ground is below zero), reposition the center of mass(head) and lift robot to the ground.</a:t>
              </a:r>
              <a:endParaRPr lang="ko-KR" altLang="en-US" sz="2400" dirty="0">
                <a:latin typeface="Calibri" panose="020F0502020204030204" pitchFamily="34" charset="0"/>
              </a:endParaRPr>
            </a:p>
          </p:txBody>
        </p:sp>
        <p:cxnSp>
          <p:nvCxnSpPr>
            <p:cNvPr id="18" name="직선 화살표 연결선 17"/>
            <p:cNvCxnSpPr>
              <a:endCxn id="64" idx="3"/>
            </p:cNvCxnSpPr>
            <p:nvPr/>
          </p:nvCxnSpPr>
          <p:spPr>
            <a:xfrm flipV="1">
              <a:off x="2120358" y="3132527"/>
              <a:ext cx="842084" cy="1827125"/>
            </a:xfrm>
            <a:prstGeom prst="straightConnector1">
              <a:avLst/>
            </a:prstGeom>
            <a:ln w="3810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a:stCxn id="64" idx="4"/>
            </p:cNvCxnSpPr>
            <p:nvPr/>
          </p:nvCxnSpPr>
          <p:spPr>
            <a:xfrm>
              <a:off x="3047354" y="3167698"/>
              <a:ext cx="696634" cy="1817179"/>
            </a:xfrm>
            <a:prstGeom prst="straightConnector1">
              <a:avLst/>
            </a:prstGeom>
            <a:ln w="38100">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0" name="타원 19"/>
            <p:cNvSpPr/>
            <p:nvPr/>
          </p:nvSpPr>
          <p:spPr>
            <a:xfrm>
              <a:off x="3485033" y="5016930"/>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1" name="직선 화살표 연결선 20"/>
            <p:cNvCxnSpPr/>
            <p:nvPr/>
          </p:nvCxnSpPr>
          <p:spPr>
            <a:xfrm flipH="1">
              <a:off x="3492977" y="5015662"/>
              <a:ext cx="248236" cy="130579"/>
            </a:xfrm>
            <a:prstGeom prst="straightConnector1">
              <a:avLst/>
            </a:prstGeom>
            <a:ln w="34925">
              <a:solidFill>
                <a:schemeClr val="accent2">
                  <a:lumMod val="60000"/>
                  <a:lumOff val="4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a:off x="2115674" y="4958555"/>
              <a:ext cx="1431377" cy="177650"/>
            </a:xfrm>
            <a:prstGeom prst="straightConnector1">
              <a:avLst/>
            </a:prstGeom>
            <a:ln w="38100">
              <a:solidFill>
                <a:schemeClr val="accent6">
                  <a:lumMod val="5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74030" y="3927600"/>
              <a:ext cx="518221"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RG</a:t>
              </a:r>
              <a:endParaRPr lang="ko-KR" altLang="en-US" b="1"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4" name="TextBox 23"/>
                <p:cNvSpPr txBox="1"/>
                <p:nvPr/>
              </p:nvSpPr>
              <p:spPr>
                <a:xfrm>
                  <a:off x="3486246" y="5142589"/>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𝑹𝒍</m:t>
                            </m:r>
                          </m:e>
                          <m:sub>
                            <m:r>
                              <a:rPr lang="en-US" altLang="ko-KR" b="1" i="1" smtClean="0">
                                <a:latin typeface="Cambria Math" panose="02040503050406030204" pitchFamily="18" charset="0"/>
                              </a:rPr>
                              <m:t>𝒃</m:t>
                            </m:r>
                          </m:sub>
                        </m:sSub>
                      </m:oMath>
                    </m:oMathPara>
                  </a14:m>
                  <a:endParaRPr lang="ko-KR" altLang="en-US" b="1" dirty="0"/>
                </a:p>
              </p:txBody>
            </p:sp>
          </mc:Choice>
          <mc:Fallback xmlns="">
            <p:sp>
              <p:nvSpPr>
                <p:cNvPr id="24" name="TextBox 23"/>
                <p:cNvSpPr txBox="1">
                  <a:spLocks noRot="1" noChangeAspect="1" noMove="1" noResize="1" noEditPoints="1" noAdjustHandles="1" noChangeArrowheads="1" noChangeShapeType="1" noTextEdit="1"/>
                </p:cNvSpPr>
                <p:nvPr/>
              </p:nvSpPr>
              <p:spPr>
                <a:xfrm>
                  <a:off x="3486246" y="5142589"/>
                  <a:ext cx="539156" cy="369332"/>
                </a:xfrm>
                <a:prstGeom prst="rect">
                  <a:avLst/>
                </a:prstGeom>
                <a:blipFill rotWithShape="0">
                  <a:blip r:embed="rId10"/>
                  <a:stretch>
                    <a:fillRect b="-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163856" y="5125724"/>
                  <a:ext cx="114630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400" b="1" i="1" smtClean="0">
                                <a:latin typeface="Cambria Math" panose="02040503050406030204" pitchFamily="18" charset="0"/>
                              </a:rPr>
                            </m:ctrlPr>
                          </m:sSubPr>
                          <m:e>
                            <m:sSub>
                              <m:sSubPr>
                                <m:ctrlPr>
                                  <a:rPr lang="en-US" altLang="ko-KR" sz="1400" b="1" i="1">
                                    <a:latin typeface="Cambria Math" panose="02040503050406030204" pitchFamily="18" charset="0"/>
                                  </a:rPr>
                                </m:ctrlPr>
                              </m:sSubPr>
                              <m:e>
                                <m:r>
                                  <a:rPr lang="en-US" altLang="ko-KR" sz="1400" b="1" i="1">
                                    <a:latin typeface="Cambria Math" panose="02040503050406030204" pitchFamily="18" charset="0"/>
                                  </a:rPr>
                                  <m:t>𝑶</m:t>
                                </m:r>
                              </m:e>
                              <m:sub>
                                <m:r>
                                  <a:rPr lang="en-US" altLang="ko-KR" sz="1400" b="1" i="1">
                                    <a:latin typeface="Cambria Math" panose="02040503050406030204" pitchFamily="18" charset="0"/>
                                  </a:rPr>
                                  <m:t>𝒓</m:t>
                                </m:r>
                              </m:sub>
                            </m:sSub>
                            <m:r>
                              <a:rPr lang="en-US" altLang="ko-KR" sz="1400" b="1" i="1" smtClean="0">
                                <a:latin typeface="Cambria Math" panose="02040503050406030204" pitchFamily="18" charset="0"/>
                              </a:rPr>
                              <m:t>+</m:t>
                            </m:r>
                            <m:r>
                              <m:rPr>
                                <m:nor/>
                              </m:rPr>
                              <a:rPr lang="en-US" altLang="ko-KR" sz="1400" b="1" i="1" dirty="0">
                                <a:latin typeface="Cambria Math" panose="02040503050406030204" pitchFamily="18" charset="0"/>
                                <a:ea typeface="Cambria Math" panose="02040503050406030204" pitchFamily="18" charset="0"/>
                              </a:rPr>
                              <m:t>RG</m:t>
                            </m:r>
                            <m:r>
                              <a:rPr lang="en-US" altLang="ko-KR" sz="1400" b="1" i="1" smtClean="0">
                                <a:latin typeface="Cambria Math" panose="02040503050406030204" pitchFamily="18" charset="0"/>
                              </a:rPr>
                              <m:t>+</m:t>
                            </m:r>
                            <m:r>
                              <a:rPr lang="en-US" altLang="ko-KR" sz="1400" b="1" i="1" smtClean="0">
                                <a:latin typeface="Cambria Math" panose="02040503050406030204" pitchFamily="18" charset="0"/>
                              </a:rPr>
                              <m:t>𝑹𝒍</m:t>
                            </m:r>
                          </m:e>
                          <m:sub>
                            <m:r>
                              <a:rPr lang="en-US" altLang="ko-KR" sz="1400" b="1" i="1" smtClean="0">
                                <a:latin typeface="Cambria Math" panose="02040503050406030204" pitchFamily="18" charset="0"/>
                              </a:rPr>
                              <m:t>𝒃</m:t>
                            </m:r>
                          </m:sub>
                        </m:sSub>
                      </m:oMath>
                    </m:oMathPara>
                  </a14:m>
                  <a:endParaRPr lang="ko-KR" altLang="en-US" b="1" dirty="0"/>
                </a:p>
              </p:txBody>
            </p:sp>
          </mc:Choice>
          <mc:Fallback xmlns="">
            <p:sp>
              <p:nvSpPr>
                <p:cNvPr id="25" name="TextBox 24"/>
                <p:cNvSpPr txBox="1">
                  <a:spLocks noRot="1" noChangeAspect="1" noMove="1" noResize="1" noEditPoints="1" noAdjustHandles="1" noChangeArrowheads="1" noChangeShapeType="1" noTextEdit="1"/>
                </p:cNvSpPr>
                <p:nvPr/>
              </p:nvSpPr>
              <p:spPr>
                <a:xfrm>
                  <a:off x="2163856" y="5125724"/>
                  <a:ext cx="1146301" cy="307777"/>
                </a:xfrm>
                <a:prstGeom prst="rect">
                  <a:avLst/>
                </a:prstGeom>
                <a:blipFill rotWithShape="0">
                  <a:blip r:embed="rId11"/>
                  <a:stretch>
                    <a:fillRect r="-9574"/>
                  </a:stretch>
                </a:blipFill>
              </p:spPr>
              <p:txBody>
                <a:bodyPr/>
                <a:lstStyle/>
                <a:p>
                  <a:r>
                    <a:rPr lang="ko-KR" altLang="en-US">
                      <a:noFill/>
                    </a:rPr>
                    <a:t> </a:t>
                  </a:r>
                </a:p>
              </p:txBody>
            </p:sp>
          </mc:Fallback>
        </mc:AlternateContent>
        <p:sp>
          <p:nvSpPr>
            <p:cNvPr id="26" name="직사각형 25"/>
            <p:cNvSpPr/>
            <p:nvPr/>
          </p:nvSpPr>
          <p:spPr>
            <a:xfrm>
              <a:off x="6015329" y="4840792"/>
              <a:ext cx="2625538" cy="202149"/>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7" name="TextBox 26"/>
                <p:cNvSpPr txBox="1"/>
                <p:nvPr/>
              </p:nvSpPr>
              <p:spPr>
                <a:xfrm>
                  <a:off x="7382122" y="235692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382122" y="2356927"/>
                  <a:ext cx="539156" cy="330788"/>
                </a:xfrm>
                <a:prstGeom prst="rect">
                  <a:avLst/>
                </a:prstGeom>
                <a:blipFill rotWithShape="0">
                  <a:blip r:embed="rId1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316217" y="1941632"/>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6316217" y="1941632"/>
                  <a:ext cx="539156" cy="330788"/>
                </a:xfrm>
                <a:prstGeom prst="rect">
                  <a:avLst/>
                </a:prstGeom>
                <a:blipFill rotWithShape="0">
                  <a:blip r:embed="rId5"/>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567805" y="2947772"/>
                  <a:ext cx="2151477" cy="584775"/>
                </a:xfrm>
                <a:prstGeom prst="rect">
                  <a:avLst/>
                </a:prstGeom>
                <a:noFill/>
              </p:spPr>
              <p:txBody>
                <a:bodyPr wrap="square" rtlCol="0">
                  <a:spAutoFit/>
                </a:bodyPr>
                <a:lstStyle/>
                <a:p>
                  <a14:m>
                    <m:oMath xmlns:m="http://schemas.openxmlformats.org/officeDocument/2006/math">
                      <m:sSub>
                        <m:sSubPr>
                          <m:ctrlPr>
                            <a:rPr lang="en-US" altLang="ko-KR" sz="1600" b="1" i="1" smtClean="0">
                              <a:latin typeface="Cambria Math" panose="02040503050406030204" pitchFamily="18" charset="0"/>
                            </a:rPr>
                          </m:ctrlPr>
                        </m:sSubPr>
                        <m:e>
                          <m:r>
                            <a:rPr lang="en-US" altLang="ko-KR" sz="1600" b="1" i="1" smtClean="0">
                              <a:latin typeface="Cambria Math" panose="02040503050406030204" pitchFamily="18" charset="0"/>
                            </a:rPr>
                            <m:t>𝑶</m:t>
                          </m:r>
                        </m:e>
                        <m:sub>
                          <m:r>
                            <a:rPr lang="en-US" altLang="ko-KR" sz="1600" b="1" i="1" smtClean="0">
                              <a:latin typeface="Cambria Math" panose="02040503050406030204" pitchFamily="18" charset="0"/>
                            </a:rPr>
                            <m:t>𝒓</m:t>
                          </m:r>
                        </m:sub>
                      </m:sSub>
                    </m:oMath>
                  </a14:m>
                  <a:r>
                    <a:rPr lang="en-US" altLang="ko-KR" sz="1600" b="1" dirty="0"/>
                    <a:t>=</a:t>
                  </a:r>
                  <a:r>
                    <a:rPr lang="en-US" altLang="ko-KR" sz="1600" b="1" i="1" dirty="0">
                      <a:latin typeface="Cambria Math" panose="02040503050406030204" pitchFamily="18" charset="0"/>
                      <a:ea typeface="Cambria Math" panose="02040503050406030204" pitchFamily="18" charset="0"/>
                    </a:rPr>
                    <a:t>-</a:t>
                  </a:r>
                  <a:r>
                    <a:rPr lang="en-US" altLang="ko-KR" sz="1600" b="1" i="1" dirty="0">
                      <a:solidFill>
                        <a:srgbClr val="0070C0"/>
                      </a:solidFill>
                      <a:latin typeface="Cambria Math" panose="02040503050406030204" pitchFamily="18" charset="0"/>
                      <a:ea typeface="Cambria Math" panose="02040503050406030204" pitchFamily="18" charset="0"/>
                    </a:rPr>
                    <a:t>R(G + </a:t>
                  </a:r>
                  <a14:m>
                    <m:oMath xmlns:m="http://schemas.openxmlformats.org/officeDocument/2006/math">
                      <m:sSub>
                        <m:sSubPr>
                          <m:ctrlPr>
                            <a:rPr lang="en-US" altLang="ko-KR" sz="1600" b="1" i="1" smtClean="0">
                              <a:solidFill>
                                <a:srgbClr val="0070C0"/>
                              </a:solidFill>
                              <a:latin typeface="Cambria Math" panose="02040503050406030204" pitchFamily="18" charset="0"/>
                            </a:rPr>
                          </m:ctrlPr>
                        </m:sSubPr>
                        <m:e>
                          <m:r>
                            <a:rPr lang="en-US" altLang="ko-KR" sz="1600" b="1" i="1">
                              <a:solidFill>
                                <a:srgbClr val="0070C0"/>
                              </a:solidFill>
                              <a:latin typeface="Cambria Math" panose="02040503050406030204" pitchFamily="18" charset="0"/>
                            </a:rPr>
                            <m:t>𝒍</m:t>
                          </m:r>
                        </m:e>
                        <m:sub>
                          <m:r>
                            <a:rPr lang="en-US" altLang="ko-KR" sz="1600" b="1" i="1">
                              <a:solidFill>
                                <a:srgbClr val="0070C0"/>
                              </a:solidFill>
                              <a:latin typeface="Cambria Math" panose="02040503050406030204" pitchFamily="18" charset="0"/>
                            </a:rPr>
                            <m:t>𝒃</m:t>
                          </m:r>
                        </m:sub>
                      </m:sSub>
                    </m:oMath>
                  </a14:m>
                  <a:r>
                    <a:rPr lang="en-US" altLang="ko-KR" sz="1600" b="1" i="1" dirty="0">
                      <a:solidFill>
                        <a:srgbClr val="0070C0"/>
                      </a:solidFill>
                      <a:latin typeface="Cambria Math" panose="02040503050406030204" pitchFamily="18" charset="0"/>
                      <a:ea typeface="Cambria Math" panose="02040503050406030204" pitchFamily="18" charset="0"/>
                    </a:rPr>
                    <a:t>)</a:t>
                  </a:r>
                  <a:r>
                    <a:rPr lang="en-US" altLang="ko-KR" sz="1600" b="1" i="1" dirty="0">
                      <a:latin typeface="Cambria Math" panose="02040503050406030204" pitchFamily="18" charset="0"/>
                      <a:ea typeface="Cambria Math" panose="02040503050406030204" pitchFamily="18" charset="0"/>
                    </a:rPr>
                    <a:t>+</a:t>
                  </a:r>
                  <a:r>
                    <a:rPr lang="en-US" altLang="ko-KR" sz="1600" b="1" i="1" dirty="0">
                      <a:solidFill>
                        <a:schemeClr val="accent6">
                          <a:lumMod val="75000"/>
                        </a:schemeClr>
                      </a:solidFill>
                      <a:latin typeface="Cambria Math" panose="02040503050406030204" pitchFamily="18" charset="0"/>
                      <a:ea typeface="Cambria Math" panose="02040503050406030204" pitchFamily="18" charset="0"/>
                    </a:rPr>
                    <a:t>[ftx,0]</a:t>
                  </a:r>
                  <a:endParaRPr lang="ko-KR" altLang="en-US" sz="1600" b="1" i="1" dirty="0">
                    <a:solidFill>
                      <a:schemeClr val="accent6">
                        <a:lumMod val="75000"/>
                      </a:schemeClr>
                    </a:solidFill>
                    <a:latin typeface="Cambria Math" panose="02040503050406030204" pitchFamily="18" charset="0"/>
                  </a:endParaRPr>
                </a:p>
                <a:p>
                  <a:endParaRPr lang="ko-KR" altLang="en-US" sz="1600"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4567805" y="2947772"/>
                  <a:ext cx="2151477" cy="584775"/>
                </a:xfrm>
                <a:prstGeom prst="rect">
                  <a:avLst/>
                </a:prstGeom>
                <a:blipFill>
                  <a:blip r:embed="rId13"/>
                  <a:stretch>
                    <a:fillRect t="-4167" r="-1136"/>
                  </a:stretch>
                </a:blipFill>
              </p:spPr>
              <p:txBody>
                <a:bodyPr/>
                <a:lstStyle/>
                <a:p>
                  <a:r>
                    <a:rPr lang="ko-KR" altLang="en-US">
                      <a:noFill/>
                    </a:rPr>
                    <a:t> </a:t>
                  </a:r>
                </a:p>
              </p:txBody>
            </p:sp>
          </mc:Fallback>
        </mc:AlternateContent>
        <p:grpSp>
          <p:nvGrpSpPr>
            <p:cNvPr id="30" name="그룹 29"/>
            <p:cNvGrpSpPr/>
            <p:nvPr/>
          </p:nvGrpSpPr>
          <p:grpSpPr>
            <a:xfrm>
              <a:off x="5993119" y="4998259"/>
              <a:ext cx="2665278" cy="180000"/>
              <a:chOff x="2895546" y="4962525"/>
              <a:chExt cx="4514904" cy="282880"/>
            </a:xfrm>
          </p:grpSpPr>
          <p:sp>
            <p:nvSpPr>
              <p:cNvPr id="62" name="직사각형 61"/>
              <p:cNvSpPr/>
              <p:nvPr/>
            </p:nvSpPr>
            <p:spPr>
              <a:xfrm>
                <a:off x="2895546" y="4962525"/>
                <a:ext cx="4514904" cy="282880"/>
              </a:xfrm>
              <a:prstGeom prst="rect">
                <a:avLst/>
              </a:prstGeom>
              <a:pattFill prst="wd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3" name="직선 연결선 62"/>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직선 화살표 연결선 30"/>
            <p:cNvCxnSpPr/>
            <p:nvPr/>
          </p:nvCxnSpPr>
          <p:spPr>
            <a:xfrm>
              <a:off x="6015329" y="4989300"/>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flipV="1">
              <a:off x="6015329" y="4341485"/>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6348316" y="460345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6348316" y="4603457"/>
                  <a:ext cx="539156" cy="330788"/>
                </a:xfrm>
                <a:prstGeom prst="rect">
                  <a:avLst/>
                </a:prstGeom>
                <a:blipFill rotWithShape="0">
                  <a:blip r:embed="rId14"/>
                  <a:stretch>
                    <a:fillRect b="-185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745751" y="400828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5745751" y="4008286"/>
                  <a:ext cx="539156" cy="330788"/>
                </a:xfrm>
                <a:prstGeom prst="rect">
                  <a:avLst/>
                </a:prstGeom>
                <a:blipFill rotWithShape="0">
                  <a:blip r:embed="rId15"/>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560827" y="4663914"/>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35" name="TextBox 34"/>
                <p:cNvSpPr txBox="1">
                  <a:spLocks noRot="1" noChangeAspect="1" noMove="1" noResize="1" noEditPoints="1" noAdjustHandles="1" noChangeArrowheads="1" noChangeShapeType="1" noTextEdit="1"/>
                </p:cNvSpPr>
                <p:nvPr/>
              </p:nvSpPr>
              <p:spPr>
                <a:xfrm>
                  <a:off x="5560827" y="4663914"/>
                  <a:ext cx="539156" cy="369332"/>
                </a:xfrm>
                <a:prstGeom prst="rect">
                  <a:avLst/>
                </a:prstGeom>
                <a:blipFill rotWithShape="0">
                  <a:blip r:embed="rId16"/>
                  <a:stretch>
                    <a:fillRect/>
                  </a:stretch>
                </a:blipFill>
              </p:spPr>
              <p:txBody>
                <a:bodyPr/>
                <a:lstStyle/>
                <a:p>
                  <a:r>
                    <a:rPr lang="ko-KR" altLang="en-US">
                      <a:noFill/>
                    </a:rPr>
                    <a:t> </a:t>
                  </a:r>
                </a:p>
              </p:txBody>
            </p:sp>
          </mc:Fallback>
        </mc:AlternateContent>
        <p:grpSp>
          <p:nvGrpSpPr>
            <p:cNvPr id="36" name="그룹 35"/>
            <p:cNvGrpSpPr/>
            <p:nvPr/>
          </p:nvGrpSpPr>
          <p:grpSpPr>
            <a:xfrm>
              <a:off x="6785575" y="2260270"/>
              <a:ext cx="2133929" cy="2605964"/>
              <a:chOff x="3507755" y="1522667"/>
              <a:chExt cx="2133929" cy="2605964"/>
            </a:xfrm>
          </p:grpSpPr>
          <p:cxnSp>
            <p:nvCxnSpPr>
              <p:cNvPr id="53" name="직선 연결선 52"/>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직선 화살표 연결선 54"/>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rot="20123720">
                <a:off x="3809110" y="2239715"/>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그룹 36"/>
            <p:cNvGrpSpPr/>
            <p:nvPr/>
          </p:nvGrpSpPr>
          <p:grpSpPr>
            <a:xfrm>
              <a:off x="6826926" y="2784100"/>
              <a:ext cx="240165" cy="240165"/>
              <a:chOff x="5886449" y="1917058"/>
              <a:chExt cx="720000" cy="720000"/>
            </a:xfrm>
          </p:grpSpPr>
          <p:sp>
            <p:nvSpPr>
              <p:cNvPr id="50" name="타원 49"/>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원형 50"/>
              <p:cNvSpPr/>
              <p:nvPr/>
            </p:nvSpPr>
            <p:spPr>
              <a:xfrm>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2" name="원형 51"/>
              <p:cNvSpPr/>
              <p:nvPr/>
            </p:nvSpPr>
            <p:spPr>
              <a:xfrm>
                <a:off x="5886449" y="1917058"/>
                <a:ext cx="720000" cy="720000"/>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38" name="TextBox 37"/>
            <p:cNvSpPr txBox="1"/>
            <p:nvPr/>
          </p:nvSpPr>
          <p:spPr>
            <a:xfrm>
              <a:off x="4357504" y="2333767"/>
              <a:ext cx="2044972" cy="369332"/>
            </a:xfrm>
            <a:prstGeom prst="rect">
              <a:avLst/>
            </a:prstGeom>
            <a:noFill/>
          </p:spPr>
          <p:txBody>
            <a:bodyPr wrap="square" rtlCol="0">
              <a:spAutoFit/>
            </a:bodyPr>
            <a:lstStyle/>
            <a:p>
              <a:r>
                <a:rPr lang="en-US" altLang="ko-KR" dirty="0"/>
                <a:t>constraint works</a:t>
              </a:r>
              <a:endParaRPr lang="ko-KR" altLang="en-US" sz="1400" dirty="0"/>
            </a:p>
          </p:txBody>
        </p:sp>
        <p:cxnSp>
          <p:nvCxnSpPr>
            <p:cNvPr id="39" name="직선 화살표 연결선 38"/>
            <p:cNvCxnSpPr>
              <a:cxnSpLocks/>
            </p:cNvCxnSpPr>
            <p:nvPr/>
          </p:nvCxnSpPr>
          <p:spPr>
            <a:xfrm flipH="1" flipV="1">
              <a:off x="6980854" y="3055043"/>
              <a:ext cx="674307" cy="1807064"/>
            </a:xfrm>
            <a:prstGeom prst="straightConnector1">
              <a:avLst/>
            </a:prstGeom>
            <a:ln w="38100">
              <a:solidFill>
                <a:schemeClr val="accent5"/>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40" name="타원 39"/>
            <p:cNvSpPr/>
            <p:nvPr/>
          </p:nvSpPr>
          <p:spPr>
            <a:xfrm>
              <a:off x="7384688" y="4873497"/>
              <a:ext cx="180000" cy="1800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1" name="직선 화살표 연결선 40"/>
            <p:cNvCxnSpPr/>
            <p:nvPr/>
          </p:nvCxnSpPr>
          <p:spPr>
            <a:xfrm flipV="1">
              <a:off x="7444044" y="4859372"/>
              <a:ext cx="280281" cy="133371"/>
            </a:xfrm>
            <a:prstGeom prst="straightConnector1">
              <a:avLst/>
            </a:prstGeom>
            <a:ln w="34925">
              <a:solidFill>
                <a:schemeClr val="accent5"/>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781663" y="3807128"/>
              <a:ext cx="696634" cy="369332"/>
            </a:xfrm>
            <a:prstGeom prst="rect">
              <a:avLst/>
            </a:prstGeom>
            <a:noFill/>
          </p:spPr>
          <p:txBody>
            <a:bodyPr wrap="square" rtlCol="0">
              <a:spAutoFit/>
            </a:bodyPr>
            <a:lstStyle/>
            <a:p>
              <a:r>
                <a:rPr lang="en-US" altLang="ko-KR" b="1" i="1" dirty="0">
                  <a:latin typeface="Cambria Math" panose="02040503050406030204" pitchFamily="18" charset="0"/>
                  <a:ea typeface="Cambria Math" panose="02040503050406030204" pitchFamily="18" charset="0"/>
                </a:rPr>
                <a:t>-RG</a:t>
              </a:r>
              <a:endParaRPr lang="ko-KR" altLang="en-US" b="1"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43" name="TextBox 42"/>
                <p:cNvSpPr txBox="1"/>
                <p:nvPr/>
              </p:nvSpPr>
              <p:spPr>
                <a:xfrm>
                  <a:off x="7501638" y="4938747"/>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m:t>
                            </m:r>
                            <m:r>
                              <a:rPr lang="en-US" altLang="ko-KR" b="1" i="1" smtClean="0">
                                <a:latin typeface="Cambria Math" panose="02040503050406030204" pitchFamily="18" charset="0"/>
                              </a:rPr>
                              <m:t>𝑹𝒍</m:t>
                            </m:r>
                          </m:e>
                          <m:sub>
                            <m:r>
                              <a:rPr lang="en-US" altLang="ko-KR" b="1" i="1" smtClean="0">
                                <a:latin typeface="Cambria Math" panose="02040503050406030204" pitchFamily="18" charset="0"/>
                              </a:rPr>
                              <m:t>𝒃</m:t>
                            </m:r>
                          </m:sub>
                        </m:sSub>
                      </m:oMath>
                    </m:oMathPara>
                  </a14:m>
                  <a:endParaRPr lang="ko-KR" altLang="en-US"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7501638" y="4938747"/>
                  <a:ext cx="539156" cy="369332"/>
                </a:xfrm>
                <a:prstGeom prst="rect">
                  <a:avLst/>
                </a:prstGeom>
                <a:blipFill>
                  <a:blip r:embed="rId17"/>
                  <a:stretch>
                    <a:fillRect r="-25000" b="-5000"/>
                  </a:stretch>
                </a:blipFill>
              </p:spPr>
              <p:txBody>
                <a:bodyPr/>
                <a:lstStyle/>
                <a:p>
                  <a:r>
                    <a:rPr lang="ko-KR" altLang="en-US">
                      <a:noFill/>
                    </a:rPr>
                    <a:t> </a:t>
                  </a:r>
                </a:p>
              </p:txBody>
            </p:sp>
          </mc:Fallback>
        </mc:AlternateContent>
        <p:sp>
          <p:nvSpPr>
            <p:cNvPr id="44" name="TextBox 43"/>
            <p:cNvSpPr txBox="1"/>
            <p:nvPr/>
          </p:nvSpPr>
          <p:spPr>
            <a:xfrm>
              <a:off x="7195848" y="5301448"/>
              <a:ext cx="518221" cy="646331"/>
            </a:xfrm>
            <a:prstGeom prst="rect">
              <a:avLst/>
            </a:prstGeom>
            <a:noFill/>
          </p:spPr>
          <p:txBody>
            <a:bodyPr wrap="square" rtlCol="0">
              <a:spAutoFit/>
            </a:bodyPr>
            <a:lstStyle/>
            <a:p>
              <a:r>
                <a:rPr lang="en-US" altLang="ko-KR" b="1" i="1" dirty="0" err="1">
                  <a:solidFill>
                    <a:schemeClr val="accent6">
                      <a:lumMod val="75000"/>
                    </a:schemeClr>
                  </a:solidFill>
                  <a:latin typeface="Cambria Math" panose="02040503050406030204" pitchFamily="18" charset="0"/>
                </a:rPr>
                <a:t>ftx</a:t>
              </a:r>
              <a:endParaRPr lang="en-US" altLang="ko-KR" b="1" i="1" dirty="0">
                <a:solidFill>
                  <a:schemeClr val="accent6">
                    <a:lumMod val="75000"/>
                  </a:schemeClr>
                </a:solidFill>
                <a:latin typeface="Cambria Math" panose="02040503050406030204" pitchFamily="18" charset="0"/>
              </a:endParaRPr>
            </a:p>
            <a:p>
              <a:endParaRPr lang="ko-KR" altLang="en-US" b="1" i="1" dirty="0">
                <a:latin typeface="Cambria Math" panose="02040503050406030204" pitchFamily="18" charset="0"/>
              </a:endParaRPr>
            </a:p>
          </p:txBody>
        </p:sp>
        <p:cxnSp>
          <p:nvCxnSpPr>
            <p:cNvPr id="45" name="직선 연결선 44"/>
            <p:cNvCxnSpPr/>
            <p:nvPr/>
          </p:nvCxnSpPr>
          <p:spPr>
            <a:xfrm flipV="1">
              <a:off x="7444301" y="5029090"/>
              <a:ext cx="6094" cy="336220"/>
            </a:xfrm>
            <a:prstGeom prst="line">
              <a:avLst/>
            </a:prstGeom>
            <a:ln w="28575">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flipV="1">
              <a:off x="3523653" y="4984883"/>
              <a:ext cx="10091" cy="532466"/>
            </a:xfrm>
            <a:prstGeom prst="line">
              <a:avLst/>
            </a:prstGeom>
            <a:ln w="28575">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직선 화살표 연결선 46"/>
            <p:cNvCxnSpPr>
              <a:endCxn id="52" idx="1"/>
            </p:cNvCxnSpPr>
            <p:nvPr/>
          </p:nvCxnSpPr>
          <p:spPr>
            <a:xfrm flipV="1">
              <a:off x="6020060" y="3024265"/>
              <a:ext cx="926949" cy="1993026"/>
            </a:xfrm>
            <a:prstGeom prst="straightConnector1">
              <a:avLst/>
            </a:prstGeom>
            <a:ln w="34925">
              <a:solidFill>
                <a:schemeClr val="accent4">
                  <a:lumMod val="5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p:nvPr/>
          </p:nvCxnSpPr>
          <p:spPr>
            <a:xfrm>
              <a:off x="4689085" y="2812056"/>
              <a:ext cx="884594" cy="545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74633" y="5473530"/>
              <a:ext cx="518221" cy="646331"/>
            </a:xfrm>
            <a:prstGeom prst="rect">
              <a:avLst/>
            </a:prstGeom>
            <a:noFill/>
          </p:spPr>
          <p:txBody>
            <a:bodyPr wrap="square" rtlCol="0">
              <a:spAutoFit/>
            </a:bodyPr>
            <a:lstStyle/>
            <a:p>
              <a:r>
                <a:rPr lang="en-US" altLang="ko-KR" b="1" i="1" dirty="0" err="1">
                  <a:solidFill>
                    <a:schemeClr val="accent6">
                      <a:lumMod val="75000"/>
                    </a:schemeClr>
                  </a:solidFill>
                  <a:latin typeface="Cambria Math" panose="02040503050406030204" pitchFamily="18" charset="0"/>
                </a:rPr>
                <a:t>ftx</a:t>
              </a:r>
              <a:endParaRPr lang="en-US" altLang="ko-KR" b="1" i="1" dirty="0">
                <a:solidFill>
                  <a:schemeClr val="accent6">
                    <a:lumMod val="75000"/>
                  </a:schemeClr>
                </a:solidFill>
                <a:latin typeface="Cambria Math" panose="02040503050406030204" pitchFamily="18" charset="0"/>
              </a:endParaRPr>
            </a:p>
            <a:p>
              <a:r>
                <a:rPr lang="en-US" altLang="ko-KR" b="1" i="1" dirty="0">
                  <a:latin typeface="Cambria Math" panose="02040503050406030204" pitchFamily="18" charset="0"/>
                </a:rPr>
                <a:t> </a:t>
              </a:r>
              <a:endParaRPr lang="ko-KR" altLang="en-US" b="1" i="1" dirty="0">
                <a:latin typeface="Cambria Math" panose="02040503050406030204" pitchFamily="18" charset="0"/>
              </a:endParaRPr>
            </a:p>
          </p:txBody>
        </p:sp>
      </p:grpSp>
      <p:sp>
        <p:nvSpPr>
          <p:cNvPr id="88" name="TextBox 87">
            <a:extLst>
              <a:ext uri="{FF2B5EF4-FFF2-40B4-BE49-F238E27FC236}">
                <a16:creationId xmlns:a16="http://schemas.microsoft.com/office/drawing/2014/main" id="{3E17F2B5-A1DB-4AFD-A4FA-D7BF3FDB862E}"/>
              </a:ext>
            </a:extLst>
          </p:cNvPr>
          <p:cNvSpPr txBox="1"/>
          <p:nvPr/>
        </p:nvSpPr>
        <p:spPr>
          <a:xfrm>
            <a:off x="518313" y="1153183"/>
            <a:ext cx="3324356" cy="461665"/>
          </a:xfrm>
          <a:prstGeom prst="rect">
            <a:avLst/>
          </a:prstGeom>
          <a:noFill/>
        </p:spPr>
        <p:txBody>
          <a:bodyPr wrap="square" rtlCol="0">
            <a:spAutoFit/>
          </a:bodyPr>
          <a:lstStyle/>
          <a:p>
            <a:r>
              <a:rPr lang="en-US" altLang="ko-KR" sz="2400" b="1" dirty="0">
                <a:latin typeface="Calibri" panose="020F0502020204030204" pitchFamily="34" charset="0"/>
              </a:rPr>
              <a:t>Position constraint</a:t>
            </a:r>
            <a:endParaRPr lang="ko-KR" altLang="en-US" sz="2400" b="1" dirty="0">
              <a:latin typeface="Calibri" panose="020F0502020204030204" pitchFamily="34" charset="0"/>
            </a:endParaRPr>
          </a:p>
        </p:txBody>
      </p:sp>
      <p:sp>
        <p:nvSpPr>
          <p:cNvPr id="89" name="TextBox 88">
            <a:extLst>
              <a:ext uri="{FF2B5EF4-FFF2-40B4-BE49-F238E27FC236}">
                <a16:creationId xmlns:a16="http://schemas.microsoft.com/office/drawing/2014/main" id="{D82C0655-A097-49D6-9841-DAB2C0BAC946}"/>
              </a:ext>
            </a:extLst>
          </p:cNvPr>
          <p:cNvSpPr txBox="1"/>
          <p:nvPr/>
        </p:nvSpPr>
        <p:spPr>
          <a:xfrm>
            <a:off x="8803513" y="1153183"/>
            <a:ext cx="3324356" cy="461665"/>
          </a:xfrm>
          <a:prstGeom prst="rect">
            <a:avLst/>
          </a:prstGeom>
          <a:noFill/>
        </p:spPr>
        <p:txBody>
          <a:bodyPr wrap="square" rtlCol="0">
            <a:spAutoFit/>
          </a:bodyPr>
          <a:lstStyle/>
          <a:p>
            <a:r>
              <a:rPr lang="en-US" altLang="ko-KR" sz="2400" b="1" dirty="0">
                <a:latin typeface="Calibri" panose="020F0502020204030204" pitchFamily="34" charset="0"/>
              </a:rPr>
              <a:t>Velocity constraint</a:t>
            </a:r>
            <a:endParaRPr lang="ko-KR" altLang="en-US" sz="2400" b="1" dirty="0">
              <a:latin typeface="Calibri" panose="020F0502020204030204" pitchFamily="34" charset="0"/>
            </a:endParaRPr>
          </a:p>
        </p:txBody>
      </p:sp>
      <p:grpSp>
        <p:nvGrpSpPr>
          <p:cNvPr id="96" name="그룹 95">
            <a:extLst>
              <a:ext uri="{FF2B5EF4-FFF2-40B4-BE49-F238E27FC236}">
                <a16:creationId xmlns:a16="http://schemas.microsoft.com/office/drawing/2014/main" id="{B7FD2968-4B80-47B5-B44D-E91B6B7568AE}"/>
              </a:ext>
            </a:extLst>
          </p:cNvPr>
          <p:cNvGrpSpPr/>
          <p:nvPr/>
        </p:nvGrpSpPr>
        <p:grpSpPr>
          <a:xfrm>
            <a:off x="8779925" y="2976183"/>
            <a:ext cx="2990793" cy="1862363"/>
            <a:chOff x="8619447" y="2505105"/>
            <a:chExt cx="2990793" cy="1862363"/>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17451CB-1D4C-4420-91CF-A33B816BFEF9}"/>
                    </a:ext>
                  </a:extLst>
                </p:cNvPr>
                <p:cNvSpPr txBox="1"/>
                <p:nvPr/>
              </p:nvSpPr>
              <p:spPr>
                <a:xfrm>
                  <a:off x="8619447" y="2505105"/>
                  <a:ext cx="2990793" cy="707886"/>
                </a:xfrm>
                <a:prstGeom prst="rect">
                  <a:avLst/>
                </a:prstGeom>
                <a:noFill/>
              </p:spPr>
              <p:txBody>
                <a:bodyPr wrap="square" rtlCol="0">
                  <a:spAutoFit/>
                </a:bodyPr>
                <a:lstStyle/>
                <a:p>
                  <a14:m>
                    <m:oMath xmlns:m="http://schemas.openxmlformats.org/officeDocument/2006/math">
                      <m:sSub>
                        <m:sSubPr>
                          <m:ctrlPr>
                            <a:rPr lang="en-US" altLang="ko-KR" sz="2000" b="1" i="1" smtClean="0">
                              <a:latin typeface="Cambria Math" panose="02040503050406030204" pitchFamily="18" charset="0"/>
                            </a:rPr>
                          </m:ctrlPr>
                        </m:sSubPr>
                        <m:e>
                          <m:r>
                            <a:rPr lang="en-US" altLang="ko-KR" sz="2000" b="1" i="1" smtClean="0">
                              <a:latin typeface="Cambria Math" panose="02040503050406030204" pitchFamily="18" charset="0"/>
                            </a:rPr>
                            <m:t>𝑶</m:t>
                          </m:r>
                        </m:e>
                        <m:sub>
                          <m:r>
                            <a:rPr lang="en-US" altLang="ko-KR" sz="2000" b="1" i="1" smtClean="0">
                              <a:latin typeface="Cambria Math" panose="02040503050406030204" pitchFamily="18" charset="0"/>
                            </a:rPr>
                            <m:t>𝒓</m:t>
                          </m:r>
                        </m:sub>
                      </m:sSub>
                    </m:oMath>
                  </a14:m>
                  <a:r>
                    <a:rPr lang="en-US" altLang="ko-KR" sz="2000" b="1" dirty="0"/>
                    <a:t>=</a:t>
                  </a:r>
                  <a:r>
                    <a:rPr lang="en-US" altLang="ko-KR" sz="2000" b="1" i="1" dirty="0">
                      <a:latin typeface="Cambria Math" panose="02040503050406030204" pitchFamily="18" charset="0"/>
                      <a:ea typeface="Cambria Math" panose="02040503050406030204" pitchFamily="18" charset="0"/>
                    </a:rPr>
                    <a:t>-</a:t>
                  </a:r>
                  <a:r>
                    <a:rPr lang="en-US" altLang="ko-KR" sz="2000" b="1" i="1" dirty="0">
                      <a:solidFill>
                        <a:srgbClr val="0070C0"/>
                      </a:solidFill>
                      <a:latin typeface="Cambria Math" panose="02040503050406030204" pitchFamily="18" charset="0"/>
                      <a:ea typeface="Cambria Math" panose="02040503050406030204" pitchFamily="18" charset="0"/>
                    </a:rPr>
                    <a:t>R(G + </a:t>
                  </a:r>
                  <a14:m>
                    <m:oMath xmlns:m="http://schemas.openxmlformats.org/officeDocument/2006/math">
                      <m:sSub>
                        <m:sSubPr>
                          <m:ctrlPr>
                            <a:rPr lang="en-US" altLang="ko-KR" sz="2000" b="1" i="1" smtClean="0">
                              <a:solidFill>
                                <a:srgbClr val="0070C0"/>
                              </a:solidFill>
                              <a:latin typeface="Cambria Math" panose="02040503050406030204" pitchFamily="18" charset="0"/>
                            </a:rPr>
                          </m:ctrlPr>
                        </m:sSubPr>
                        <m:e>
                          <m:r>
                            <a:rPr lang="en-US" altLang="ko-KR" sz="2000" b="1" i="1">
                              <a:solidFill>
                                <a:srgbClr val="0070C0"/>
                              </a:solidFill>
                              <a:latin typeface="Cambria Math" panose="02040503050406030204" pitchFamily="18" charset="0"/>
                            </a:rPr>
                            <m:t>𝒍</m:t>
                          </m:r>
                        </m:e>
                        <m:sub>
                          <m:r>
                            <a:rPr lang="en-US" altLang="ko-KR" sz="2000" b="1" i="1">
                              <a:solidFill>
                                <a:srgbClr val="0070C0"/>
                              </a:solidFill>
                              <a:latin typeface="Cambria Math" panose="02040503050406030204" pitchFamily="18" charset="0"/>
                            </a:rPr>
                            <m:t>𝒃</m:t>
                          </m:r>
                        </m:sub>
                      </m:sSub>
                    </m:oMath>
                  </a14:m>
                  <a:r>
                    <a:rPr lang="en-US" altLang="ko-KR" sz="2000" b="1" i="1" dirty="0">
                      <a:solidFill>
                        <a:srgbClr val="0070C0"/>
                      </a:solidFill>
                      <a:latin typeface="Cambria Math" panose="02040503050406030204" pitchFamily="18" charset="0"/>
                      <a:ea typeface="Cambria Math" panose="02040503050406030204" pitchFamily="18" charset="0"/>
                    </a:rPr>
                    <a:t>)</a:t>
                  </a:r>
                  <a:r>
                    <a:rPr lang="en-US" altLang="ko-KR" sz="2000" b="1" i="1" dirty="0">
                      <a:latin typeface="Cambria Math" panose="02040503050406030204" pitchFamily="18" charset="0"/>
                      <a:ea typeface="Cambria Math" panose="02040503050406030204" pitchFamily="18" charset="0"/>
                    </a:rPr>
                    <a:t>+</a:t>
                  </a:r>
                  <a:r>
                    <a:rPr lang="en-US" altLang="ko-KR" sz="2000" b="1" i="1" dirty="0">
                      <a:solidFill>
                        <a:schemeClr val="accent6">
                          <a:lumMod val="75000"/>
                        </a:schemeClr>
                      </a:solidFill>
                      <a:latin typeface="Cambria Math" panose="02040503050406030204" pitchFamily="18" charset="0"/>
                      <a:ea typeface="Cambria Math" panose="02040503050406030204" pitchFamily="18" charset="0"/>
                    </a:rPr>
                    <a:t>[ftx,0]</a:t>
                  </a:r>
                  <a:endParaRPr lang="ko-KR" altLang="en-US" sz="2000" b="1" i="1" dirty="0">
                    <a:solidFill>
                      <a:schemeClr val="accent6">
                        <a:lumMod val="75000"/>
                      </a:schemeClr>
                    </a:solidFill>
                    <a:latin typeface="Cambria Math" panose="02040503050406030204" pitchFamily="18" charset="0"/>
                  </a:endParaRPr>
                </a:p>
                <a:p>
                  <a:endParaRPr lang="ko-KR" altLang="en-US" sz="2000" b="1" dirty="0"/>
                </a:p>
              </p:txBody>
            </p:sp>
          </mc:Choice>
          <mc:Fallback xmlns="">
            <p:sp>
              <p:nvSpPr>
                <p:cNvPr id="90" name="TextBox 89">
                  <a:extLst>
                    <a:ext uri="{FF2B5EF4-FFF2-40B4-BE49-F238E27FC236}">
                      <a16:creationId xmlns:a16="http://schemas.microsoft.com/office/drawing/2014/main" id="{617451CB-1D4C-4420-91CF-A33B816BFEF9}"/>
                    </a:ext>
                  </a:extLst>
                </p:cNvPr>
                <p:cNvSpPr txBox="1">
                  <a:spLocks noRot="1" noChangeAspect="1" noMove="1" noResize="1" noEditPoints="1" noAdjustHandles="1" noChangeArrowheads="1" noChangeShapeType="1" noTextEdit="1"/>
                </p:cNvSpPr>
                <p:nvPr/>
              </p:nvSpPr>
              <p:spPr>
                <a:xfrm>
                  <a:off x="8619447" y="2505105"/>
                  <a:ext cx="2990793" cy="707886"/>
                </a:xfrm>
                <a:prstGeom prst="rect">
                  <a:avLst/>
                </a:prstGeom>
                <a:blipFill>
                  <a:blip r:embed="rId18"/>
                  <a:stretch>
                    <a:fillRect t="-431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1" name="직사각형 90">
                  <a:extLst>
                    <a:ext uri="{FF2B5EF4-FFF2-40B4-BE49-F238E27FC236}">
                      <a16:creationId xmlns:a16="http://schemas.microsoft.com/office/drawing/2014/main" id="{A89F9986-B8F2-495E-BC0F-BCEDBAD490E3}"/>
                    </a:ext>
                  </a:extLst>
                </p:cNvPr>
                <p:cNvSpPr/>
                <p:nvPr/>
              </p:nvSpPr>
              <p:spPr>
                <a:xfrm>
                  <a:off x="9105384" y="3993070"/>
                  <a:ext cx="1832489" cy="374398"/>
                </a:xfrm>
                <a:prstGeom prst="rect">
                  <a:avLst/>
                </a:prstGeom>
              </p:spPr>
              <p:txBody>
                <a:bodyPr wrap="none">
                  <a:spAutoFit/>
                </a:bodyPr>
                <a:lstStyle/>
                <a:p>
                  <a:pPr algn="just">
                    <a:lnSpc>
                      <a:spcPct val="107000"/>
                    </a:lnSpc>
                    <a:spcAft>
                      <a:spcPts val="800"/>
                    </a:spcAft>
                  </a:pPr>
                  <a14:m>
                    <m:oMath xmlns:m="http://schemas.openxmlformats.org/officeDocument/2006/math">
                      <m:acc>
                        <m:accPr>
                          <m:chr m:val="̇"/>
                          <m:ctrlPr>
                            <a:rPr lang="ko-KR" altLang="ko-KR" b="1" i="1" kern="100">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ko-KR" altLang="ko-KR" b="1"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b="1" i="1" kern="100">
                                  <a:latin typeface="Cambria Math" panose="02040503050406030204" pitchFamily="18" charset="0"/>
                                  <a:cs typeface="Times New Roman" panose="02020603050405020304" pitchFamily="18" charset="0"/>
                                </a:rPr>
                                <m:t>𝑶</m:t>
                              </m:r>
                            </m:e>
                            <m:sub>
                              <m:r>
                                <a:rPr lang="en-US" altLang="ko-KR" b="1" i="1" kern="100">
                                  <a:latin typeface="Cambria Math" panose="02040503050406030204" pitchFamily="18" charset="0"/>
                                  <a:cs typeface="Times New Roman" panose="02020603050405020304" pitchFamily="18" charset="0"/>
                                </a:rPr>
                                <m:t>𝒓</m:t>
                              </m:r>
                            </m:sub>
                          </m:sSub>
                        </m:e>
                      </m:acc>
                    </m:oMath>
                  </a14:m>
                  <a:r>
                    <a:rPr lang="en-US" altLang="ko-KR" b="1" i="1" kern="100" dirty="0">
                      <a:latin typeface="맑은 고딕" panose="020B0503020000020004" pitchFamily="50" charset="-127"/>
                      <a:cs typeface="Times New Roman" panose="02020603050405020304" pitchFamily="18" charset="0"/>
                    </a:rPr>
                    <a:t>= </a:t>
                  </a:r>
                  <a14:m>
                    <m:oMath xmlns:m="http://schemas.openxmlformats.org/officeDocument/2006/math">
                      <m:r>
                        <a:rPr lang="en-US" altLang="ko-KR" b="1" i="1" kern="100">
                          <a:latin typeface="Cambria Math" panose="02040503050406030204" pitchFamily="18" charset="0"/>
                          <a:cs typeface="Times New Roman" panose="02020603050405020304" pitchFamily="18" charset="0"/>
                        </a:rPr>
                        <m:t>−</m:t>
                      </m:r>
                      <m:acc>
                        <m:accPr>
                          <m:chr m:val="̇"/>
                          <m:ctrlPr>
                            <a:rPr lang="ko-KR" altLang="ko-KR" b="1"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b="1" i="1" kern="100">
                              <a:latin typeface="Cambria Math" panose="02040503050406030204" pitchFamily="18" charset="0"/>
                              <a:cs typeface="Times New Roman" panose="02020603050405020304" pitchFamily="18" charset="0"/>
                            </a:rPr>
                            <m:t>𝑹</m:t>
                          </m:r>
                        </m:e>
                      </m:acc>
                      <m:r>
                        <a:rPr lang="en-US" altLang="ko-KR" b="1" i="1" kern="100">
                          <a:latin typeface="Cambria Math" panose="02040503050406030204" pitchFamily="18" charset="0"/>
                          <a:cs typeface="Times New Roman" panose="02020603050405020304" pitchFamily="18" charset="0"/>
                        </a:rPr>
                        <m:t>𝑮</m:t>
                      </m:r>
                      <m:r>
                        <a:rPr lang="en-US" altLang="ko-KR" b="1" i="1" kern="100">
                          <a:latin typeface="Cambria Math" panose="02040503050406030204" pitchFamily="18" charset="0"/>
                          <a:cs typeface="Times New Roman" panose="02020603050405020304" pitchFamily="18" charset="0"/>
                        </a:rPr>
                        <m:t>− </m:t>
                      </m:r>
                      <m:r>
                        <a:rPr lang="en-US" altLang="ko-KR" b="1" i="1" kern="100">
                          <a:latin typeface="Cambria Math" panose="02040503050406030204" pitchFamily="18" charset="0"/>
                          <a:cs typeface="Times New Roman" panose="02020603050405020304" pitchFamily="18" charset="0"/>
                        </a:rPr>
                        <m:t>𝑹</m:t>
                      </m:r>
                      <m:acc>
                        <m:accPr>
                          <m:chr m:val="̇"/>
                          <m:ctrlPr>
                            <a:rPr lang="ko-KR" altLang="ko-KR" b="1"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b="1" i="1" kern="100">
                              <a:latin typeface="Cambria Math" panose="02040503050406030204" pitchFamily="18" charset="0"/>
                              <a:cs typeface="Times New Roman" panose="02020603050405020304" pitchFamily="18" charset="0"/>
                            </a:rPr>
                            <m:t>𝑮</m:t>
                          </m:r>
                        </m:e>
                      </m:acc>
                    </m:oMath>
                  </a14:m>
                  <a:endParaRPr lang="ko-KR" altLang="ko-KR" sz="1200" b="1" kern="100" dirty="0">
                    <a:latin typeface="맑은 고딕" panose="020B0503020000020004" pitchFamily="50" charset="-127"/>
                    <a:cs typeface="Times New Roman" panose="02020603050405020304" pitchFamily="18" charset="0"/>
                  </a:endParaRPr>
                </a:p>
              </p:txBody>
            </p:sp>
          </mc:Choice>
          <mc:Fallback xmlns="">
            <p:sp>
              <p:nvSpPr>
                <p:cNvPr id="91" name="직사각형 90">
                  <a:extLst>
                    <a:ext uri="{FF2B5EF4-FFF2-40B4-BE49-F238E27FC236}">
                      <a16:creationId xmlns:a16="http://schemas.microsoft.com/office/drawing/2014/main" id="{A89F9986-B8F2-495E-BC0F-BCEDBAD490E3}"/>
                    </a:ext>
                  </a:extLst>
                </p:cNvPr>
                <p:cNvSpPr>
                  <a:spLocks noRot="1" noChangeAspect="1" noMove="1" noResize="1" noEditPoints="1" noAdjustHandles="1" noChangeArrowheads="1" noChangeShapeType="1" noTextEdit="1"/>
                </p:cNvSpPr>
                <p:nvPr/>
              </p:nvSpPr>
              <p:spPr>
                <a:xfrm>
                  <a:off x="9105384" y="3993070"/>
                  <a:ext cx="1832489" cy="374398"/>
                </a:xfrm>
                <a:prstGeom prst="rect">
                  <a:avLst/>
                </a:prstGeom>
                <a:blipFill>
                  <a:blip r:embed="rId19"/>
                  <a:stretch>
                    <a:fillRect t="-9836" b="-24590"/>
                  </a:stretch>
                </a:blipFill>
              </p:spPr>
              <p:txBody>
                <a:bodyPr/>
                <a:lstStyle/>
                <a:p>
                  <a:r>
                    <a:rPr lang="ko-KR" altLang="en-US">
                      <a:noFill/>
                    </a:rPr>
                    <a:t> </a:t>
                  </a:r>
                </a:p>
              </p:txBody>
            </p:sp>
          </mc:Fallback>
        </mc:AlternateContent>
        <p:cxnSp>
          <p:nvCxnSpPr>
            <p:cNvPr id="93" name="직선 화살표 연결선 92">
              <a:extLst>
                <a:ext uri="{FF2B5EF4-FFF2-40B4-BE49-F238E27FC236}">
                  <a16:creationId xmlns:a16="http://schemas.microsoft.com/office/drawing/2014/main" id="{15A62380-1CF3-41C6-A595-CFD326AD4A34}"/>
                </a:ext>
              </a:extLst>
            </p:cNvPr>
            <p:cNvCxnSpPr/>
            <p:nvPr/>
          </p:nvCxnSpPr>
          <p:spPr>
            <a:xfrm>
              <a:off x="9962041" y="2994760"/>
              <a:ext cx="0" cy="94801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4" name="직선 연결선 93">
            <a:extLst>
              <a:ext uri="{FF2B5EF4-FFF2-40B4-BE49-F238E27FC236}">
                <a16:creationId xmlns:a16="http://schemas.microsoft.com/office/drawing/2014/main" id="{ECDE8716-49CF-4973-AB69-8A0EA1052F25}"/>
              </a:ext>
            </a:extLst>
          </p:cNvPr>
          <p:cNvCxnSpPr>
            <a:cxnSpLocks/>
          </p:cNvCxnSpPr>
          <p:nvPr/>
        </p:nvCxnSpPr>
        <p:spPr>
          <a:xfrm>
            <a:off x="8075241" y="1220845"/>
            <a:ext cx="30534" cy="5521745"/>
          </a:xfrm>
          <a:prstGeom prst="line">
            <a:avLst/>
          </a:prstGeom>
          <a:ln w="44450">
            <a:solidFill>
              <a:schemeClr val="accent5">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 name="직사각형 2">
            <a:extLst>
              <a:ext uri="{FF2B5EF4-FFF2-40B4-BE49-F238E27FC236}">
                <a16:creationId xmlns:a16="http://schemas.microsoft.com/office/drawing/2014/main" id="{C94F9B1E-C945-4B95-8475-C715B18FAF2C}"/>
              </a:ext>
            </a:extLst>
          </p:cNvPr>
          <p:cNvSpPr/>
          <p:nvPr/>
        </p:nvSpPr>
        <p:spPr>
          <a:xfrm>
            <a:off x="8231833" y="1665141"/>
            <a:ext cx="3836383" cy="1200329"/>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Modify the velocity by differentiating repositioned center of mass.</a:t>
            </a:r>
            <a:endParaRPr lang="ko-KR" altLang="en-US" sz="2400" dirty="0">
              <a:latin typeface="Calibri" panose="020F0502020204030204" pitchFamily="34" charset="0"/>
            </a:endParaRPr>
          </a:p>
        </p:txBody>
      </p:sp>
      <p:pic>
        <p:nvPicPr>
          <p:cNvPr id="92" name="그림 91">
            <a:extLst>
              <a:ext uri="{FF2B5EF4-FFF2-40B4-BE49-F238E27FC236}">
                <a16:creationId xmlns:a16="http://schemas.microsoft.com/office/drawing/2014/main" id="{84D84C58-B8BD-4A7E-8B80-8702B0DE7645}"/>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683563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ser 2019ì ëí ì´ë¯¸ì§ ê²ìê²°ê³¼">
            <a:extLst>
              <a:ext uri="{FF2B5EF4-FFF2-40B4-BE49-F238E27FC236}">
                <a16:creationId xmlns:a16="http://schemas.microsoft.com/office/drawing/2014/main" id="{5ACADCAB-4848-4253-952F-68BC7A201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a:extLst>
              <a:ext uri="{FF2B5EF4-FFF2-40B4-BE49-F238E27FC236}">
                <a16:creationId xmlns:a16="http://schemas.microsoft.com/office/drawing/2014/main" id="{022DC221-1566-4471-BEDA-697C5C565AE1}"/>
              </a:ext>
            </a:extLst>
          </p:cNvPr>
          <p:cNvGrpSpPr/>
          <p:nvPr/>
        </p:nvGrpSpPr>
        <p:grpSpPr>
          <a:xfrm>
            <a:off x="378640" y="343932"/>
            <a:ext cx="4349546" cy="6250109"/>
            <a:chOff x="378640" y="343932"/>
            <a:chExt cx="4349546" cy="6250109"/>
          </a:xfrm>
        </p:grpSpPr>
        <p:sp>
          <p:nvSpPr>
            <p:cNvPr id="14" name="직사각형 13">
              <a:extLst>
                <a:ext uri="{FF2B5EF4-FFF2-40B4-BE49-F238E27FC236}">
                  <a16:creationId xmlns:a16="http://schemas.microsoft.com/office/drawing/2014/main" id="{07FE346F-A5E8-40E4-BFBB-CEDB5365166E}"/>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15" name="설명선: 아래쪽 화살표 14">
              <a:extLst>
                <a:ext uri="{FF2B5EF4-FFF2-40B4-BE49-F238E27FC236}">
                  <a16:creationId xmlns:a16="http://schemas.microsoft.com/office/drawing/2014/main" id="{3ECC6DDD-A654-44B3-9AEA-D37E70E8341F}"/>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16" name="설명선: 아래쪽 화살표 15">
              <a:extLst>
                <a:ext uri="{FF2B5EF4-FFF2-40B4-BE49-F238E27FC236}">
                  <a16:creationId xmlns:a16="http://schemas.microsoft.com/office/drawing/2014/main" id="{CF14E066-2FD3-4CFB-8E49-0DEB13DC6040}"/>
                </a:ext>
              </a:extLst>
            </p:cNvPr>
            <p:cNvSpPr/>
            <p:nvPr/>
          </p:nvSpPr>
          <p:spPr>
            <a:xfrm>
              <a:off x="378642" y="2195203"/>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points(heel)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17" name="설명선: 아래쪽 화살표 16">
              <a:extLst>
                <a:ext uri="{FF2B5EF4-FFF2-40B4-BE49-F238E27FC236}">
                  <a16:creationId xmlns:a16="http://schemas.microsoft.com/office/drawing/2014/main" id="{0E0FD462-863A-4ADA-ADAE-7107DE0813E4}"/>
                </a:ext>
              </a:extLst>
            </p:cNvPr>
            <p:cNvSpPr/>
            <p:nvPr/>
          </p:nvSpPr>
          <p:spPr>
            <a:xfrm>
              <a:off x="378641" y="3151051"/>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18" name="설명선: 아래쪽 화살표 17">
              <a:extLst>
                <a:ext uri="{FF2B5EF4-FFF2-40B4-BE49-F238E27FC236}">
                  <a16:creationId xmlns:a16="http://schemas.microsoft.com/office/drawing/2014/main" id="{DD543615-A216-4346-9E03-BB77B232F397}"/>
                </a:ext>
              </a:extLst>
            </p:cNvPr>
            <p:cNvSpPr/>
            <p:nvPr/>
          </p:nvSpPr>
          <p:spPr>
            <a:xfrm>
              <a:off x="394313" y="5060297"/>
              <a:ext cx="3476977" cy="936978"/>
            </a:xfrm>
            <a:prstGeom prst="downArrowCallo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20" name="설명선: 오른쪽 화살표 19">
              <a:extLst>
                <a:ext uri="{FF2B5EF4-FFF2-40B4-BE49-F238E27FC236}">
                  <a16:creationId xmlns:a16="http://schemas.microsoft.com/office/drawing/2014/main" id="{0FCF0ADB-CB33-4C61-90B9-5559287E64B6}"/>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solidFill>
                    <a:schemeClr val="tx1"/>
                  </a:solidFill>
                  <a:latin typeface="Calibri" panose="020F0502020204030204" pitchFamily="34" charset="0"/>
                </a:rPr>
                <a:t>Get postion of robots</a:t>
              </a:r>
              <a:endParaRPr lang="ko-KR" altLang="en-US" dirty="0">
                <a:solidFill>
                  <a:schemeClr val="tx1"/>
                </a:solidFill>
                <a:latin typeface="Calibri" panose="020F0502020204030204" pitchFamily="34" charset="0"/>
              </a:endParaRPr>
            </a:p>
          </p:txBody>
        </p:sp>
        <p:sp>
          <p:nvSpPr>
            <p:cNvPr id="21" name="화살표: U자형 20">
              <a:extLst>
                <a:ext uri="{FF2B5EF4-FFF2-40B4-BE49-F238E27FC236}">
                  <a16:creationId xmlns:a16="http://schemas.microsoft.com/office/drawing/2014/main" id="{0DB881CB-3F8D-4462-8AB7-9A0DEC4E3680}"/>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22" name="설명선: 아래쪽 화살표 21">
              <a:extLst>
                <a:ext uri="{FF2B5EF4-FFF2-40B4-BE49-F238E27FC236}">
                  <a16:creationId xmlns:a16="http://schemas.microsoft.com/office/drawing/2014/main" id="{871814D2-2B58-4E1D-82F6-717E35CFC5E3}"/>
                </a:ext>
              </a:extLst>
            </p:cNvPr>
            <p:cNvSpPr/>
            <p:nvPr/>
          </p:nvSpPr>
          <p:spPr>
            <a:xfrm>
              <a:off x="378640" y="4088029"/>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23" name="TextBox 22">
            <a:extLst>
              <a:ext uri="{FF2B5EF4-FFF2-40B4-BE49-F238E27FC236}">
                <a16:creationId xmlns:a16="http://schemas.microsoft.com/office/drawing/2014/main" id="{DB26682C-07B7-4564-BD1B-59422406FC54}"/>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pic>
        <p:nvPicPr>
          <p:cNvPr id="24" name="그림 23">
            <a:extLst>
              <a:ext uri="{FF2B5EF4-FFF2-40B4-BE49-F238E27FC236}">
                <a16:creationId xmlns:a16="http://schemas.microsoft.com/office/drawing/2014/main" id="{457FB0D8-7382-488B-B5BE-929A71B21D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25" name="직사각형 24">
            <a:extLst>
              <a:ext uri="{FF2B5EF4-FFF2-40B4-BE49-F238E27FC236}">
                <a16:creationId xmlns:a16="http://schemas.microsoft.com/office/drawing/2014/main" id="{43E0B4F2-9024-42CF-8377-2B6EE2D6DBBE}"/>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3629314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715617" y="341303"/>
            <a:ext cx="7748688" cy="652486"/>
          </a:xfrm>
          <a:prstGeom prst="rect">
            <a:avLst/>
          </a:prstGeom>
        </p:spPr>
        <p:txBody>
          <a:bodyPr wrap="square">
            <a:spAutoFit/>
          </a:bodyPr>
          <a:lstStyle/>
          <a:p>
            <a:pPr lvl="0" algn="just">
              <a:lnSpc>
                <a:spcPct val="130000"/>
              </a:lnSpc>
              <a:spcAft>
                <a:spcPts val="1000"/>
              </a:spcAft>
            </a:pPr>
            <a:r>
              <a:rPr lang="en-US" altLang="ko-KR" sz="2800" b="1" dirty="0">
                <a:latin typeface="Calibri" panose="020F0502020204030204" pitchFamily="34" charset="0"/>
                <a:cs typeface="Calibri" panose="020F0502020204030204" pitchFamily="34" charset="0"/>
              </a:rPr>
              <a:t>Position Estimation Using </a:t>
            </a:r>
            <a:r>
              <a:rPr lang="en-US" altLang="ko-KR" sz="2800" b="1" dirty="0" err="1">
                <a:latin typeface="Calibri" panose="020F0502020204030204" pitchFamily="34" charset="0"/>
                <a:ea typeface="HY견고딕" panose="02030600000101010101" pitchFamily="18" charset="-127"/>
                <a:cs typeface="Calibri" panose="020F0502020204030204" pitchFamily="34" charset="0"/>
              </a:rPr>
              <a:t>Rungge-Kutta</a:t>
            </a:r>
            <a:r>
              <a:rPr lang="en-US" altLang="ko-KR" sz="2800" b="1" dirty="0">
                <a:latin typeface="Calibri" panose="020F0502020204030204" pitchFamily="34" charset="0"/>
                <a:ea typeface="HY견고딕" panose="02030600000101010101" pitchFamily="18" charset="-127"/>
                <a:cs typeface="Calibri" panose="020F0502020204030204" pitchFamily="34" charset="0"/>
              </a:rPr>
              <a:t> method</a:t>
            </a:r>
            <a:endParaRPr lang="ko-KR" altLang="ko-KR" sz="2800" b="1" dirty="0">
              <a:effectLst/>
              <a:latin typeface="Calibri" panose="020F0502020204030204" pitchFamily="34" charset="0"/>
              <a:ea typeface="HY견고딕" panose="02030600000101010101" pitchFamily="18" charset="-127"/>
              <a:cs typeface="Calibri" panose="020F0502020204030204" pitchFamily="34" charset="0"/>
            </a:endParaRPr>
          </a:p>
        </p:txBody>
      </p:sp>
      <p:sp>
        <p:nvSpPr>
          <p:cNvPr id="5" name="TextBox 4"/>
          <p:cNvSpPr txBox="1"/>
          <p:nvPr/>
        </p:nvSpPr>
        <p:spPr>
          <a:xfrm>
            <a:off x="5278582" y="1305098"/>
            <a:ext cx="184731" cy="369332"/>
          </a:xfrm>
          <a:prstGeom prst="rect">
            <a:avLst/>
          </a:prstGeom>
          <a:noFill/>
        </p:spPr>
        <p:txBody>
          <a:bodyPr wrap="none" rtlCol="0">
            <a:spAutoFit/>
          </a:bodyPr>
          <a:lstStyle/>
          <a:p>
            <a:endParaRPr lang="ko-KR" altLang="en-US" dirty="0"/>
          </a:p>
        </p:txBody>
      </p:sp>
      <p:grpSp>
        <p:nvGrpSpPr>
          <p:cNvPr id="8" name="그룹 7">
            <a:extLst>
              <a:ext uri="{FF2B5EF4-FFF2-40B4-BE49-F238E27FC236}">
                <a16:creationId xmlns:a16="http://schemas.microsoft.com/office/drawing/2014/main" id="{FCAC24AE-989D-4E92-8865-3BEB009197D2}"/>
              </a:ext>
            </a:extLst>
          </p:cNvPr>
          <p:cNvGrpSpPr/>
          <p:nvPr/>
        </p:nvGrpSpPr>
        <p:grpSpPr>
          <a:xfrm>
            <a:off x="679354" y="2567435"/>
            <a:ext cx="11406114" cy="3655066"/>
            <a:chOff x="625564" y="2427581"/>
            <a:chExt cx="11406114" cy="3655066"/>
          </a:xfrm>
        </p:grpSpPr>
        <mc:AlternateContent xmlns:mc="http://schemas.openxmlformats.org/markup-compatibility/2006" xmlns:a14="http://schemas.microsoft.com/office/drawing/2010/main">
          <mc:Choice Requires="a14">
            <p:sp>
              <p:nvSpPr>
                <p:cNvPr id="3" name="직사각형 2"/>
                <p:cNvSpPr/>
                <p:nvPr/>
              </p:nvSpPr>
              <p:spPr>
                <a:xfrm>
                  <a:off x="625564" y="2837591"/>
                  <a:ext cx="10940872" cy="3245056"/>
                </a:xfrm>
                <a:prstGeom prst="rect">
                  <a:avLst/>
                </a:prstGeom>
              </p:spPr>
              <p:txBody>
                <a:bodyPr wrap="square">
                  <a:spAutoFit/>
                </a:bodyPr>
                <a:lstStyle/>
                <a:p>
                  <a:pPr algn="just">
                    <a:spcAft>
                      <a:spcPts val="600"/>
                    </a:spcAft>
                  </a:pPr>
                  <a14:m>
                    <m:oMath xmlns:m="http://schemas.openxmlformats.org/officeDocument/2006/math">
                      <m:d>
                        <m:dPr>
                          <m:ctrlPr>
                            <a:rPr lang="ko-KR" altLang="ko-KR" i="1" smtClean="0">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latin typeface="Cambria Math" panose="02040503050406030204" pitchFamily="18" charset="0"/>
                                        <a:ea typeface="나눔고딕"/>
                                        <a:cs typeface="Times New Roman" panose="02020603050405020304" pitchFamily="18" charset="0"/>
                                      </a:rPr>
                                      <m:t>𝑥</m:t>
                                    </m:r>
                                  </m:e>
                                </m:acc>
                              </m:e>
                            </m:mr>
                            <m:mr>
                              <m:e>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latin typeface="Cambria Math" panose="02040503050406030204" pitchFamily="18" charset="0"/>
                                        <a:ea typeface="나눔고딕"/>
                                        <a:cs typeface="Times New Roman" panose="02020603050405020304" pitchFamily="18" charset="0"/>
                                      </a:rPr>
                                      <m:t>𝑦</m:t>
                                    </m:r>
                                  </m:e>
                                </m:acc>
                              </m:e>
                            </m:mr>
                            <m:mr>
                              <m:e>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latin typeface="Cambria Math" panose="02040503050406030204" pitchFamily="18" charset="0"/>
                                        <a:ea typeface="나눔고딕"/>
                                        <a:cs typeface="Times New Roman" panose="02020603050405020304" pitchFamily="18" charset="0"/>
                                      </a:rPr>
                                      <m:t>𝜃</m:t>
                                    </m:r>
                                  </m:e>
                                </m:acc>
                              </m:e>
                            </m:mr>
                            <m:mr>
                              <m:e>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latin typeface="Cambria Math" panose="02040503050406030204" pitchFamily="18" charset="0"/>
                                        <a:ea typeface="나눔고딕"/>
                                        <a:cs typeface="Times New Roman" panose="02020603050405020304" pitchFamily="18" charset="0"/>
                                      </a:rPr>
                                      <m:t>𝑥</m:t>
                                    </m:r>
                                  </m:e>
                                </m:acc>
                              </m:e>
                            </m:mr>
                            <m:mr>
                              <m:e>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latin typeface="Cambria Math" panose="02040503050406030204" pitchFamily="18" charset="0"/>
                                        <a:ea typeface="나눔고딕"/>
                                        <a:cs typeface="Times New Roman" panose="02020603050405020304" pitchFamily="18" charset="0"/>
                                      </a:rPr>
                                      <m:t>𝑦</m:t>
                                    </m:r>
                                  </m:e>
                                </m:acc>
                              </m:e>
                            </m:mr>
                            <m:mr>
                              <m:e>
                                <m:acc>
                                  <m:accPr>
                                    <m:chr m:val="̈"/>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latin typeface="Cambria Math" panose="02040503050406030204" pitchFamily="18" charset="0"/>
                                        <a:ea typeface="나눔고딕"/>
                                        <a:cs typeface="Times New Roman" panose="02020603050405020304" pitchFamily="18" charset="0"/>
                                      </a:rPr>
                                      <m:t>𝜃</m:t>
                                    </m:r>
                                  </m:e>
                                </m:acc>
                              </m:e>
                            </m:mr>
                          </m:m>
                        </m:e>
                      </m:d>
                      <m:r>
                        <a:rPr lang="ko-KR" altLang="ko-KR" i="1">
                          <a:latin typeface="Cambria Math" panose="02040503050406030204" pitchFamily="18" charset="0"/>
                        </a:rPr>
                        <m:t> </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d>
                        <m:dPr>
                          <m:ctrlPr>
                            <a:rPr lang="ko-KR" altLang="ko-KR" i="1">
                              <a:latin typeface="Cambria Math" panose="02040503050406030204" pitchFamily="18" charset="0"/>
                            </a:rPr>
                          </m:ctrlPr>
                        </m:dPr>
                        <m:e>
                          <m:m>
                            <m:mPr>
                              <m:mcs>
                                <m:mc>
                                  <m:mcPr>
                                    <m:count m:val="6"/>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1</m:t>
                                </m:r>
                              </m:e>
                              <m:e>
                                <m:r>
                                  <a:rPr lang="en-US" altLang="ko-KR" i="1">
                                    <a:latin typeface="Cambria Math" panose="02040503050406030204" pitchFamily="18" charset="0"/>
                                  </a:rPr>
                                  <m:t>0</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1</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1</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mr>
                          </m:m>
                        </m:e>
                      </m:d>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rPr>
                                  <m:t>𝑥</m:t>
                                </m:r>
                              </m:e>
                            </m:mr>
                            <m:mr>
                              <m:e>
                                <m:r>
                                  <a:rPr lang="en-US" altLang="ko-KR" i="1">
                                    <a:latin typeface="Cambria Math" panose="02040503050406030204" pitchFamily="18" charset="0"/>
                                  </a:rPr>
                                  <m:t>𝑦</m:t>
                                </m:r>
                              </m:e>
                            </m:mr>
                            <m:mr>
                              <m:e>
                                <m:r>
                                  <a:rPr lang="en-US" altLang="ko-KR" i="1">
                                    <a:latin typeface="Cambria Math" panose="02040503050406030204" pitchFamily="18" charset="0"/>
                                  </a:rPr>
                                  <m:t>𝜃</m:t>
                                </m:r>
                              </m:e>
                            </m:mr>
                            <m:mr>
                              <m:e>
                                <m:acc>
                                  <m:accPr>
                                    <m:chr m:val="̇"/>
                                    <m:ctrlPr>
                                      <a:rPr lang="ko-KR" altLang="ko-KR" i="1">
                                        <a:latin typeface="Cambria Math" panose="02040503050406030204" pitchFamily="18" charset="0"/>
                                      </a:rPr>
                                    </m:ctrlPr>
                                  </m:accPr>
                                  <m:e>
                                    <m:r>
                                      <a:rPr lang="en-US" altLang="ko-KR" i="1">
                                        <a:latin typeface="Cambria Math" panose="02040503050406030204" pitchFamily="18" charset="0"/>
                                      </a:rPr>
                                      <m:t>𝑥</m:t>
                                    </m:r>
                                  </m:e>
                                </m:acc>
                              </m:e>
                            </m:mr>
                            <m:mr>
                              <m:e>
                                <m:acc>
                                  <m:accPr>
                                    <m:chr m:val="̇"/>
                                    <m:ctrlPr>
                                      <a:rPr lang="ko-KR" altLang="ko-KR" i="1">
                                        <a:latin typeface="Cambria Math" panose="02040503050406030204" pitchFamily="18" charset="0"/>
                                      </a:rPr>
                                    </m:ctrlPr>
                                  </m:accPr>
                                  <m:e>
                                    <m:r>
                                      <a:rPr lang="en-US" altLang="ko-KR" i="1">
                                        <a:latin typeface="Cambria Math" panose="02040503050406030204" pitchFamily="18" charset="0"/>
                                      </a:rPr>
                                      <m:t>𝑦</m:t>
                                    </m:r>
                                  </m:e>
                                </m:acc>
                              </m:e>
                            </m:mr>
                            <m:mr>
                              <m:e>
                                <m:acc>
                                  <m:accPr>
                                    <m:chr m:val="̇"/>
                                    <m:ctrlPr>
                                      <a:rPr lang="ko-KR" altLang="ko-KR" i="1">
                                        <a:latin typeface="Cambria Math" panose="02040503050406030204" pitchFamily="18" charset="0"/>
                                      </a:rPr>
                                    </m:ctrlPr>
                                  </m:accPr>
                                  <m:e>
                                    <m:r>
                                      <a:rPr lang="en-US" altLang="ko-KR" i="1">
                                        <a:latin typeface="Cambria Math" panose="02040503050406030204" pitchFamily="18" charset="0"/>
                                      </a:rPr>
                                      <m:t>𝜃</m:t>
                                    </m:r>
                                  </m:e>
                                </m:acc>
                              </m:e>
                            </m:mr>
                          </m:m>
                        </m:e>
                      </m:d>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d>
                        <m:dPr>
                          <m:ctrlPr>
                            <a:rPr lang="ko-KR" altLang="ko-KR" i="1">
                              <a:latin typeface="Cambria Math" panose="02040503050406030204" pitchFamily="18" charset="0"/>
                            </a:rPr>
                          </m:ctrlPr>
                        </m:dPr>
                        <m:e>
                          <m:m>
                            <m:mPr>
                              <m:mcs>
                                <m:mc>
                                  <m:mcPr>
                                    <m:count m:val="3"/>
                                    <m:mcJc m:val="center"/>
                                  </m:mcPr>
                                </m:mc>
                              </m:mcs>
                              <m:ctrlPr>
                                <a:rPr lang="ko-KR" altLang="ko-KR" i="1">
                                  <a:latin typeface="Cambria Math" panose="02040503050406030204" pitchFamily="18" charset="0"/>
                                </a:rPr>
                              </m:ctrlPr>
                            </m:mP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r>
                                  <a:rPr lang="en-US" altLang="ko-KR" i="1">
                                    <a:latin typeface="Cambria Math" panose="02040503050406030204" pitchFamily="18" charset="0"/>
                                  </a:rPr>
                                  <m:t>0</m:t>
                                </m:r>
                              </m:e>
                            </m:mr>
                            <m:mr>
                              <m:e>
                                <m:f>
                                  <m:fPr>
                                    <m:ctrlPr>
                                      <a:rPr lang="ko-KR" altLang="ko-KR" i="1">
                                        <a:latin typeface="Cambria Math" panose="02040503050406030204" pitchFamily="18" charset="0"/>
                                      </a:rPr>
                                    </m:ctrlPr>
                                  </m:fPr>
                                  <m:num>
                                    <m:r>
                                      <a:rPr lang="en-US" altLang="ko-KR" i="1">
                                        <a:latin typeface="Cambria Math" panose="02040503050406030204" pitchFamily="18" charset="0"/>
                                      </a:rPr>
                                      <m:t>1</m:t>
                                    </m:r>
                                  </m:num>
                                  <m:den>
                                    <m:r>
                                      <a:rPr lang="en-US" altLang="ko-KR" i="1">
                                        <a:latin typeface="Cambria Math" panose="02040503050406030204" pitchFamily="18" charset="0"/>
                                      </a:rPr>
                                      <m:t>𝑚</m:t>
                                    </m:r>
                                  </m:den>
                                </m:f>
                              </m:e>
                              <m:e>
                                <m:r>
                                  <a:rPr lang="en-US" altLang="ko-KR" i="1">
                                    <a:latin typeface="Cambria Math" panose="02040503050406030204" pitchFamily="18" charset="0"/>
                                  </a:rPr>
                                  <m:t>0</m:t>
                                </m:r>
                              </m:e>
                              <m:e>
                                <m:r>
                                  <a:rPr lang="en-US" altLang="ko-KR" i="1">
                                    <a:latin typeface="Cambria Math" panose="02040503050406030204" pitchFamily="18" charset="0"/>
                                  </a:rPr>
                                  <m:t>0</m:t>
                                </m:r>
                              </m:e>
                            </m:mr>
                            <m:mr>
                              <m:e>
                                <m:r>
                                  <a:rPr lang="en-US" altLang="ko-KR" i="1">
                                    <a:latin typeface="Cambria Math" panose="02040503050406030204" pitchFamily="18" charset="0"/>
                                  </a:rPr>
                                  <m:t>0</m:t>
                                </m:r>
                              </m:e>
                              <m:e>
                                <m:f>
                                  <m:fPr>
                                    <m:ctrlPr>
                                      <a:rPr lang="ko-KR" altLang="ko-KR" i="1">
                                        <a:latin typeface="Cambria Math" panose="02040503050406030204" pitchFamily="18" charset="0"/>
                                      </a:rPr>
                                    </m:ctrlPr>
                                  </m:fPr>
                                  <m:num>
                                    <m:r>
                                      <a:rPr lang="en-US" altLang="ko-KR" i="1">
                                        <a:latin typeface="Cambria Math" panose="02040503050406030204" pitchFamily="18" charset="0"/>
                                      </a:rPr>
                                      <m:t>1</m:t>
                                    </m:r>
                                  </m:num>
                                  <m:den>
                                    <m:r>
                                      <a:rPr lang="en-US" altLang="ko-KR" i="1">
                                        <a:latin typeface="Cambria Math" panose="02040503050406030204" pitchFamily="18" charset="0"/>
                                      </a:rPr>
                                      <m:t>𝑚</m:t>
                                    </m:r>
                                  </m:den>
                                </m:f>
                              </m:e>
                              <m:e>
                                <m:r>
                                  <a:rPr lang="en-US" altLang="ko-KR" i="1">
                                    <a:latin typeface="Cambria Math" panose="02040503050406030204" pitchFamily="18" charset="0"/>
                                  </a:rPr>
                                  <m:t>0</m:t>
                                </m:r>
                              </m:e>
                            </m:mr>
                            <m:mr>
                              <m:e>
                                <m:r>
                                  <a:rPr lang="en-US" altLang="ko-KR" i="1">
                                    <a:latin typeface="Cambria Math" panose="02040503050406030204" pitchFamily="18" charset="0"/>
                                  </a:rPr>
                                  <m:t>0</m:t>
                                </m:r>
                              </m:e>
                              <m:e>
                                <m:r>
                                  <a:rPr lang="en-US" altLang="ko-KR" i="1">
                                    <a:latin typeface="Cambria Math" panose="02040503050406030204" pitchFamily="18" charset="0"/>
                                  </a:rPr>
                                  <m:t>0</m:t>
                                </m:r>
                              </m:e>
                              <m:e>
                                <m:f>
                                  <m:fPr>
                                    <m:ctrlPr>
                                      <a:rPr lang="ko-KR" altLang="ko-KR" i="1">
                                        <a:latin typeface="Cambria Math" panose="02040503050406030204" pitchFamily="18" charset="0"/>
                                      </a:rPr>
                                    </m:ctrlPr>
                                  </m:fPr>
                                  <m:num>
                                    <m:r>
                                      <a:rPr lang="en-US" altLang="ko-KR" i="1">
                                        <a:latin typeface="Cambria Math" panose="02040503050406030204" pitchFamily="18" charset="0"/>
                                      </a:rPr>
                                      <m:t>1</m:t>
                                    </m:r>
                                  </m:num>
                                  <m:den>
                                    <m:r>
                                      <a:rPr lang="en-US" altLang="ko-KR" i="1">
                                        <a:latin typeface="Cambria Math" panose="02040503050406030204" pitchFamily="18" charset="0"/>
                                      </a:rPr>
                                      <m:t>𝐼</m:t>
                                    </m:r>
                                  </m:den>
                                </m:f>
                              </m:e>
                            </m:mr>
                          </m:m>
                        </m:e>
                      </m:d>
                      <m:d>
                        <m:dPr>
                          <m:ctrlPr>
                            <a:rPr lang="ko-KR" altLang="ko-KR" i="1">
                              <a:latin typeface="Cambria Math" panose="02040503050406030204" pitchFamily="18" charset="0"/>
                            </a:rPr>
                          </m:ctrlPr>
                        </m:dPr>
                        <m:e>
                          <m:m>
                            <m:mPr>
                              <m:mcs>
                                <m:mc>
                                  <m:mcPr>
                                    <m:count m:val="1"/>
                                    <m:mcJc m:val="center"/>
                                  </m:mcPr>
                                </m:mc>
                              </m:mcs>
                              <m:ctrlPr>
                                <a:rPr lang="ko-KR" altLang="ko-KR" i="1">
                                  <a:latin typeface="Cambria Math" panose="02040503050406030204" pitchFamily="18" charset="0"/>
                                </a:rPr>
                              </m:ctrlPr>
                            </m:mPr>
                            <m:mr>
                              <m:e>
                                <m:sSub>
                                  <m:sSubPr>
                                    <m:ctrlPr>
                                      <a:rPr lang="ko-KR" altLang="ko-KR" i="1">
                                        <a:latin typeface="Cambria Math" panose="02040503050406030204" pitchFamily="18" charset="0"/>
                                      </a:rPr>
                                    </m:ctrlPr>
                                  </m:sSubPr>
                                  <m:e>
                                    <m:r>
                                      <a:rPr lang="en-US" altLang="ko-KR" i="1">
                                        <a:latin typeface="Cambria Math" panose="02040503050406030204" pitchFamily="18" charset="0"/>
                                      </a:rPr>
                                      <m:t>𝐹</m:t>
                                    </m:r>
                                  </m:e>
                                  <m:sub>
                                    <m:r>
                                      <a:rPr lang="en-US" altLang="ko-KR" i="1">
                                        <a:latin typeface="Cambria Math" panose="02040503050406030204" pitchFamily="18" charset="0"/>
                                      </a:rPr>
                                      <m:t>𝑥</m:t>
                                    </m:r>
                                  </m:sub>
                                </m:sSub>
                              </m:e>
                            </m:mr>
                            <m:mr>
                              <m:e>
                                <m:sSub>
                                  <m:sSubPr>
                                    <m:ctrlPr>
                                      <a:rPr lang="ko-KR" altLang="ko-KR" i="1">
                                        <a:latin typeface="Cambria Math" panose="02040503050406030204" pitchFamily="18" charset="0"/>
                                      </a:rPr>
                                    </m:ctrlPr>
                                  </m:sSubPr>
                                  <m:e>
                                    <m:r>
                                      <a:rPr lang="en-US" altLang="ko-KR" i="1">
                                        <a:latin typeface="Cambria Math" panose="02040503050406030204" pitchFamily="18" charset="0"/>
                                      </a:rPr>
                                      <m:t>𝐹</m:t>
                                    </m:r>
                                  </m:e>
                                  <m:sub>
                                    <m:r>
                                      <a:rPr lang="en-US" altLang="ko-KR" i="1">
                                        <a:latin typeface="Cambria Math" panose="02040503050406030204" pitchFamily="18" charset="0"/>
                                      </a:rPr>
                                      <m:t>𝑦</m:t>
                                    </m:r>
                                  </m:sub>
                                </m:sSub>
                              </m:e>
                            </m:mr>
                            <m:mr>
                              <m:e>
                                <m:sSub>
                                  <m:sSubPr>
                                    <m:ctrlPr>
                                      <a:rPr lang="ko-KR" altLang="ko-KR" i="1">
                                        <a:latin typeface="Cambria Math" panose="02040503050406030204" pitchFamily="18" charset="0"/>
                                      </a:rPr>
                                    </m:ctrlPr>
                                  </m:sSubPr>
                                  <m:e>
                                    <m:r>
                                      <a:rPr lang="en-US" altLang="ko-KR" i="1">
                                        <a:latin typeface="Cambria Math" panose="02040503050406030204" pitchFamily="18" charset="0"/>
                                      </a:rPr>
                                      <m:t>𝐹</m:t>
                                    </m:r>
                                  </m:e>
                                  <m:sub>
                                    <m:r>
                                      <a:rPr lang="en-US" altLang="ko-KR" i="1">
                                        <a:latin typeface="Cambria Math" panose="02040503050406030204" pitchFamily="18" charset="0"/>
                                      </a:rPr>
                                      <m:t>𝜏</m:t>
                                    </m:r>
                                  </m:sub>
                                </m:sSub>
                              </m:e>
                            </m:mr>
                            <m:mr>
                              <m:e>
                                <m:sSub>
                                  <m:sSubPr>
                                    <m:ctrlPr>
                                      <a:rPr lang="ko-KR" altLang="ko-KR" i="1">
                                        <a:latin typeface="Cambria Math" panose="02040503050406030204" pitchFamily="18" charset="0"/>
                                      </a:rPr>
                                    </m:ctrlPr>
                                  </m:sSubPr>
                                  <m:e>
                                    <m:r>
                                      <a:rPr lang="en-US" altLang="ko-KR" i="1">
                                        <a:latin typeface="Cambria Math" panose="02040503050406030204" pitchFamily="18" charset="0"/>
                                      </a:rPr>
                                      <m:t>𝐹</m:t>
                                    </m:r>
                                  </m:e>
                                  <m:sub>
                                    <m:r>
                                      <a:rPr lang="en-US" altLang="ko-KR" i="1">
                                        <a:latin typeface="Cambria Math" panose="02040503050406030204" pitchFamily="18" charset="0"/>
                                      </a:rPr>
                                      <m:t>𝑥</m:t>
                                    </m:r>
                                  </m:sub>
                                </m:sSub>
                              </m:e>
                            </m:mr>
                            <m:mr>
                              <m:e>
                                <m:sSub>
                                  <m:sSubPr>
                                    <m:ctrlPr>
                                      <a:rPr lang="ko-KR" altLang="ko-KR" i="1">
                                        <a:latin typeface="Cambria Math" panose="02040503050406030204" pitchFamily="18" charset="0"/>
                                      </a:rPr>
                                    </m:ctrlPr>
                                  </m:sSubPr>
                                  <m:e>
                                    <m:r>
                                      <a:rPr lang="en-US" altLang="ko-KR" i="1">
                                        <a:latin typeface="Cambria Math" panose="02040503050406030204" pitchFamily="18" charset="0"/>
                                      </a:rPr>
                                      <m:t>𝐹</m:t>
                                    </m:r>
                                  </m:e>
                                  <m:sub>
                                    <m:r>
                                      <a:rPr lang="en-US" altLang="ko-KR" i="1">
                                        <a:latin typeface="Cambria Math" panose="02040503050406030204" pitchFamily="18" charset="0"/>
                                      </a:rPr>
                                      <m:t>𝑦</m:t>
                                    </m:r>
                                  </m:sub>
                                </m:sSub>
                              </m:e>
                            </m:mr>
                            <m:mr>
                              <m:e>
                                <m:sSub>
                                  <m:sSubPr>
                                    <m:ctrlPr>
                                      <a:rPr lang="ko-KR" altLang="ko-KR" i="1">
                                        <a:latin typeface="Cambria Math" panose="02040503050406030204" pitchFamily="18" charset="0"/>
                                      </a:rPr>
                                    </m:ctrlPr>
                                  </m:sSubPr>
                                  <m:e>
                                    <m:r>
                                      <a:rPr lang="en-US" altLang="ko-KR" i="1">
                                        <a:latin typeface="Cambria Math" panose="02040503050406030204" pitchFamily="18" charset="0"/>
                                      </a:rPr>
                                      <m:t>𝐹</m:t>
                                    </m:r>
                                  </m:e>
                                  <m:sub>
                                    <m:r>
                                      <a:rPr lang="en-US" altLang="ko-KR" i="1">
                                        <a:latin typeface="Cambria Math" panose="02040503050406030204" pitchFamily="18" charset="0"/>
                                      </a:rPr>
                                      <m:t>𝜏</m:t>
                                    </m:r>
                                  </m:sub>
                                </m:sSub>
                              </m:e>
                            </m:mr>
                          </m:m>
                        </m:e>
                      </m:d>
                    </m:oMath>
                  </a14:m>
                  <a:r>
                    <a:rPr lang="en-US" altLang="ko-KR" dirty="0">
                      <a:solidFill>
                        <a:schemeClr val="tx1"/>
                      </a:solidFill>
                      <a:effectLst/>
                      <a:latin typeface="나눔고딕"/>
                      <a:ea typeface="나눔고딕"/>
                      <a:cs typeface="Times New Roman" panose="02020603050405020304" pitchFamily="18" charset="0"/>
                      <a:sym typeface="Wingdings" panose="05000000000000000000" pitchFamily="2" charset="2"/>
                    </a:rPr>
                    <a:t></a:t>
                  </a:r>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acc>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b="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𝐵</m:t>
                      </m:r>
                      <m:r>
                        <m:rPr>
                          <m:sty m:val="p"/>
                        </m:rPr>
                        <a:rPr lang="en-US" altLang="ko-KR" b="0" i="0" smtClean="0">
                          <a:solidFill>
                            <a:schemeClr val="tx1"/>
                          </a:solidFill>
                          <a:effectLst/>
                          <a:latin typeface="Cambria Math" panose="02040503050406030204" pitchFamily="18" charset="0"/>
                          <a:ea typeface="나눔고딕"/>
                          <a:cs typeface="Times New Roman" panose="02020603050405020304" pitchFamily="18" charset="0"/>
                        </a:rPr>
                        <m:t>F</m:t>
                      </m:r>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pPr>
                    <a:lnSpc>
                      <a:spcPct val="115000"/>
                    </a:lnSpc>
                    <a:spcAft>
                      <a:spcPts val="1000"/>
                    </a:spcAft>
                  </a:pPr>
                  <a14:m>
                    <m:oMath xmlns:m="http://schemas.openxmlformats.org/officeDocument/2006/math">
                      <m:sSub>
                        <m:sSubPr>
                          <m:ctrlPr>
                            <a:rPr lang="ko-KR" altLang="ko-KR"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nary>
                        <m:naryPr>
                          <m:limLoc m:val="subSup"/>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up>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sup>
                        <m:e>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acc>
                        </m:e>
                      </m:nary>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nary>
                        <m:naryPr>
                          <m:limLoc m:val="subSup"/>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b>
                        <m:sup>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sup>
                        <m:e>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acc>
                        </m:e>
                      </m:nary>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6</m:t>
                          </m:r>
                        </m:den>
                      </m:f>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+4</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oMath>
                  </a14:m>
                  <a:r>
                    <a:rPr lang="en-US" altLang="ko-KR" dirty="0">
                      <a:solidFill>
                        <a:schemeClr val="tx1"/>
                      </a:solidFill>
                      <a:effectLst/>
                      <a:latin typeface="나눔고딕"/>
                      <a:ea typeface="나눔고딕"/>
                      <a:cs typeface="Times New Roman" panose="02020603050405020304" pitchFamily="18" charset="0"/>
                    </a:rPr>
                    <a:t> , </a:t>
                  </a:r>
                  <a14:m>
                    <m:oMath xmlns:m="http://schemas.openxmlformats.org/officeDocument/2006/math">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oMath>
                  </a14:m>
                  <a:r>
                    <a:rPr lang="en-US" altLang="ko-KR" dirty="0">
                      <a:solidFill>
                        <a:schemeClr val="tx1"/>
                      </a:solidFill>
                      <a:effectLst/>
                      <a:latin typeface="나눔고딕"/>
                      <a:cs typeface="Times New Roman" panose="02020603050405020304" pitchFamily="18" charset="0"/>
                    </a:rPr>
                    <a:t>(</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cs typeface="Times New Roman" panose="02020603050405020304" pitchFamily="18" charset="0"/>
                    </a:rPr>
                    <a:t> ,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oMath>
                  </a14:m>
                  <a:r>
                    <a:rPr lang="en-US" altLang="ko-KR" dirty="0">
                      <a:solidFill>
                        <a:schemeClr val="tx1"/>
                      </a:solidFill>
                      <a:effectLst/>
                      <a:latin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den>
                          </m:f>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e>
                      </m:d>
                    </m:oMath>
                  </a14:m>
                  <a:r>
                    <a:rPr lang="en-US" altLang="ko-KR" dirty="0">
                      <a:solidFill>
                        <a:schemeClr val="tx1"/>
                      </a:solidFill>
                      <a:effectLst/>
                      <a:latin typeface="나눔고딕"/>
                      <a:cs typeface="Times New Roman" panose="02020603050405020304" pitchFamily="18" charset="0"/>
                    </a:rPr>
                    <a:t>,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oMath>
                  </a14:m>
                  <a:r>
                    <a:rPr lang="en-US" altLang="ko-KR" dirty="0">
                      <a:solidFill>
                        <a:schemeClr val="tx1"/>
                      </a:solidFill>
                      <a:effectLst/>
                      <a:latin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Sub>
                            <m:sSubPr>
                              <m:ctrlPr>
                                <a:rPr lang="ko-KR" altLang="ko-KR" i="1">
                                  <a:solidFill>
                                    <a:schemeClr val="tx1"/>
                                  </a:solidFill>
                                  <a:effectLst/>
                                  <a:latin typeface="Cambria Math" panose="02040503050406030204" pitchFamily="18" charset="0"/>
                                  <a:ea typeface="Cambria Math" panose="020405030504060302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d>
                    </m:oMath>
                  </a14:m>
                  <a:endParaRPr lang="ko-KR" altLang="en-US" dirty="0">
                    <a:solidFill>
                      <a:schemeClr val="tx1"/>
                    </a:solidFill>
                  </a:endParaRPr>
                </a:p>
              </p:txBody>
            </p:sp>
          </mc:Choice>
          <mc:Fallback xmlns="">
            <p:sp>
              <p:nvSpPr>
                <p:cNvPr id="3" name="직사각형 2"/>
                <p:cNvSpPr>
                  <a:spLocks noRot="1" noChangeAspect="1" noMove="1" noResize="1" noEditPoints="1" noAdjustHandles="1" noChangeArrowheads="1" noChangeShapeType="1" noTextEdit="1"/>
                </p:cNvSpPr>
                <p:nvPr/>
              </p:nvSpPr>
              <p:spPr>
                <a:xfrm>
                  <a:off x="625564" y="2837591"/>
                  <a:ext cx="10940872" cy="3245056"/>
                </a:xfrm>
                <a:prstGeom prst="rect">
                  <a:avLst/>
                </a:prstGeom>
                <a:blipFill>
                  <a:blip r:embed="rId3"/>
                  <a:stretch>
                    <a:fillRect b="-5253"/>
                  </a:stretch>
                </a:blipFill>
              </p:spPr>
              <p:txBody>
                <a:bodyPr/>
                <a:lstStyle/>
                <a:p>
                  <a:r>
                    <a:rPr lang="ko-KR" altLang="en-US">
                      <a:noFill/>
                    </a:rPr>
                    <a:t> </a:t>
                  </a:r>
                </a:p>
              </p:txBody>
            </p:sp>
          </mc:Fallback>
        </mc:AlternateContent>
        <p:pic>
          <p:nvPicPr>
            <p:cNvPr id="4" name="그림 3"/>
            <p:cNvPicPr/>
            <p:nvPr/>
          </p:nvPicPr>
          <p:blipFill>
            <a:blip r:embed="rId4"/>
            <a:stretch>
              <a:fillRect/>
            </a:stretch>
          </p:blipFill>
          <p:spPr>
            <a:xfrm>
              <a:off x="9105205" y="2427581"/>
              <a:ext cx="2926473" cy="2507550"/>
            </a:xfrm>
            <a:prstGeom prst="rect">
              <a:avLst/>
            </a:prstGeom>
          </p:spPr>
        </p:pic>
      </p:grpSp>
      <p:pic>
        <p:nvPicPr>
          <p:cNvPr id="7" name="Picture 2" descr="user 2019ì ëí ì´ë¯¸ì§ ê²ìê²°ê³¼">
            <a:extLst>
              <a:ext uri="{FF2B5EF4-FFF2-40B4-BE49-F238E27FC236}">
                <a16:creationId xmlns:a16="http://schemas.microsoft.com/office/drawing/2014/main" id="{20491A30-67D4-4319-91E1-DEFC717FD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10" name="직사각형 9">
            <a:extLst>
              <a:ext uri="{FF2B5EF4-FFF2-40B4-BE49-F238E27FC236}">
                <a16:creationId xmlns:a16="http://schemas.microsoft.com/office/drawing/2014/main" id="{1ECF51C9-5EA8-4182-BC3F-B71E66BA1EFC}"/>
              </a:ext>
            </a:extLst>
          </p:cNvPr>
          <p:cNvSpPr/>
          <p:nvPr/>
        </p:nvSpPr>
        <p:spPr>
          <a:xfrm>
            <a:off x="582435" y="1463773"/>
            <a:ext cx="7722470" cy="1015663"/>
          </a:xfrm>
          <a:prstGeom prst="rect">
            <a:avLst/>
          </a:prstGeom>
        </p:spPr>
        <p:txBody>
          <a:bodyPr wrap="square">
            <a:spAutoFit/>
          </a:bodyPr>
          <a:lstStyle/>
          <a:p>
            <a:pPr algn="just"/>
            <a:r>
              <a:rPr lang="en-US" altLang="ko-KR" sz="2000" dirty="0">
                <a:solidFill>
                  <a:srgbClr val="000000"/>
                </a:solidFill>
                <a:latin typeface="Calibri" panose="020F0502020204030204" pitchFamily="34" charset="0"/>
              </a:rPr>
              <a:t>Previously, we found the force of the robot. Using Newton’s law F=ma, f</a:t>
            </a:r>
            <a:r>
              <a:rPr lang="en-US" altLang="ko-KR" sz="2000" dirty="0">
                <a:latin typeface="Calibri" panose="020F0502020204030204" pitchFamily="34" charset="0"/>
              </a:rPr>
              <a:t>ind the position of mass (head) and angle of sight by integrating the acceleration.</a:t>
            </a:r>
            <a:r>
              <a:rPr lang="en-US" altLang="ko-KR" sz="2000" dirty="0">
                <a:solidFill>
                  <a:srgbClr val="000000"/>
                </a:solidFill>
                <a:latin typeface="Calibri" panose="020F0502020204030204" pitchFamily="34" charset="0"/>
              </a:rPr>
              <a:t> </a:t>
            </a:r>
            <a:endParaRPr lang="ko-KR" altLang="en-US" sz="20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직사각형 10">
                <a:extLst>
                  <a:ext uri="{FF2B5EF4-FFF2-40B4-BE49-F238E27FC236}">
                    <a16:creationId xmlns:a16="http://schemas.microsoft.com/office/drawing/2014/main" id="{9EC00517-E166-47D1-8EAB-2BE9AB1D6FE2}"/>
                  </a:ext>
                </a:extLst>
              </p:cNvPr>
              <p:cNvSpPr/>
              <p:nvPr/>
            </p:nvSpPr>
            <p:spPr>
              <a:xfrm>
                <a:off x="8633497" y="1169231"/>
                <a:ext cx="3451971" cy="616194"/>
              </a:xfrm>
              <a:prstGeom prst="rect">
                <a:avLst/>
              </a:prstGeom>
              <a:solidFill>
                <a:schemeClr val="accent4">
                  <a:lumMod val="40000"/>
                  <a:lumOff val="60000"/>
                </a:schemeClr>
              </a:solidFill>
            </p:spPr>
            <p:txBody>
              <a:bodyPr wrap="none">
                <a:spAutoFit/>
              </a:bodyPr>
              <a:lstStyle/>
              <a:p>
                <a:pPr algn="ctr"/>
                <a14:m>
                  <m:oMathPara xmlns:m="http://schemas.openxmlformats.org/officeDocument/2006/math">
                    <m:oMathParaPr>
                      <m:jc m:val="centerGroup"/>
                    </m:oMathParaPr>
                    <m:oMath xmlns:m="http://schemas.openxmlformats.org/officeDocument/2006/math">
                      <m:nary>
                        <m:naryPr>
                          <m:chr m:val="∑"/>
                          <m:subHide m:val="on"/>
                          <m:supHide m:val="on"/>
                          <m:ctrlPr>
                            <a:rPr lang="ko-KR" altLang="en-US" sz="1400" i="1" smtClean="0">
                              <a:latin typeface="Cambria Math" panose="02040503050406030204" pitchFamily="18" charset="0"/>
                            </a:rPr>
                          </m:ctrlPr>
                        </m:naryPr>
                        <m:sub/>
                        <m:sup/>
                        <m:e>
                          <m:r>
                            <a:rPr lang="ko-KR" altLang="en-US" sz="1400" i="1">
                              <a:latin typeface="Cambria Math" panose="02040503050406030204" pitchFamily="18" charset="0"/>
                            </a:rPr>
                            <m:t>𝐹</m:t>
                          </m:r>
                        </m:e>
                      </m:nary>
                      <m:r>
                        <a:rPr lang="ko-KR" altLang="en-US" sz="1400" i="0">
                          <a:latin typeface="Cambria Math" panose="02040503050406030204" pitchFamily="18" charset="0"/>
                        </a:rPr>
                        <m:t>=</m:t>
                      </m:r>
                      <m:r>
                        <a:rPr lang="ko-KR" altLang="en-US" sz="1400" i="1">
                          <a:latin typeface="Cambria Math" panose="02040503050406030204" pitchFamily="18" charset="0"/>
                        </a:rPr>
                        <m:t>𝑚𝑎</m:t>
                      </m:r>
                      <m:d>
                        <m:dPr>
                          <m:ctrlPr>
                            <a:rPr lang="ko-KR" altLang="en-US" sz="1400" i="1">
                              <a:latin typeface="Cambria Math" panose="02040503050406030204" pitchFamily="18" charset="0"/>
                            </a:rPr>
                          </m:ctrlPr>
                        </m:dPr>
                        <m:e>
                          <m:r>
                            <m:rPr>
                              <m:sty m:val="p"/>
                            </m:rPr>
                            <a:rPr lang="en-US" altLang="ko-KR" sz="1400" b="0" i="0" smtClean="0">
                              <a:latin typeface="Cambria Math" panose="02040503050406030204" pitchFamily="18" charset="0"/>
                            </a:rPr>
                            <m:t>mass</m:t>
                          </m:r>
                          <m:r>
                            <a:rPr lang="ko-KR" altLang="en-US" sz="1400" i="0">
                              <a:latin typeface="Cambria Math" panose="02040503050406030204" pitchFamily="18" charset="0"/>
                            </a:rPr>
                            <m:t>×</m:t>
                          </m:r>
                          <m:r>
                            <m:rPr>
                              <m:nor/>
                            </m:rPr>
                            <a:rPr lang="en-US" altLang="ko-KR" sz="1400" b="0" smtClean="0">
                              <a:latin typeface="Calibri" panose="020F0502020204030204" pitchFamily="34" charset="0"/>
                            </a:rPr>
                            <m:t>a</m:t>
                          </m:r>
                          <m:r>
                            <m:rPr>
                              <m:nor/>
                            </m:rPr>
                            <a:rPr lang="en-US" altLang="ko-KR" sz="1400" smtClean="0">
                              <a:latin typeface="Calibri" panose="020F0502020204030204" pitchFamily="34" charset="0"/>
                            </a:rPr>
                            <m:t>cceleratio</m:t>
                          </m:r>
                          <m:r>
                            <m:rPr>
                              <m:sty m:val="p"/>
                            </m:rPr>
                            <a:rPr lang="en-US" altLang="ko-KR" sz="1400" b="0" i="0" smtClean="0">
                              <a:latin typeface="Cambria Math" panose="02040503050406030204" pitchFamily="18" charset="0"/>
                            </a:rPr>
                            <m:t>n</m:t>
                          </m:r>
                        </m:e>
                      </m:d>
                      <m:r>
                        <a:rPr lang="ko-KR" altLang="en-US" sz="1400" i="0">
                          <a:latin typeface="Cambria Math" panose="02040503050406030204" pitchFamily="18" charset="0"/>
                        </a:rPr>
                        <m:t>, </m:t>
                      </m:r>
                      <m:r>
                        <a:rPr lang="ko-KR" altLang="en-US" sz="1400" i="1">
                          <a:latin typeface="Cambria Math" panose="02040503050406030204" pitchFamily="18" charset="0"/>
                        </a:rPr>
                        <m:t>𝑎</m:t>
                      </m:r>
                      <m:r>
                        <a:rPr lang="ko-KR" altLang="en-US" sz="1400" i="0">
                          <a:latin typeface="Cambria Math" panose="02040503050406030204" pitchFamily="18" charset="0"/>
                        </a:rPr>
                        <m:t>=</m:t>
                      </m:r>
                      <m:f>
                        <m:fPr>
                          <m:ctrlPr>
                            <a:rPr lang="ko-KR" altLang="en-US" sz="1400" i="1">
                              <a:latin typeface="Cambria Math" panose="02040503050406030204" pitchFamily="18" charset="0"/>
                            </a:rPr>
                          </m:ctrlPr>
                        </m:fPr>
                        <m:num>
                          <m:nary>
                            <m:naryPr>
                              <m:chr m:val="∑"/>
                              <m:subHide m:val="on"/>
                              <m:supHide m:val="on"/>
                              <m:ctrlPr>
                                <a:rPr lang="ko-KR" altLang="en-US" sz="1400" i="1">
                                  <a:latin typeface="Cambria Math" panose="02040503050406030204" pitchFamily="18" charset="0"/>
                                </a:rPr>
                              </m:ctrlPr>
                            </m:naryPr>
                            <m:sub/>
                            <m:sup/>
                            <m:e>
                              <m:r>
                                <a:rPr lang="ko-KR" altLang="en-US" sz="1400" i="1">
                                  <a:latin typeface="Cambria Math" panose="02040503050406030204" pitchFamily="18" charset="0"/>
                                </a:rPr>
                                <m:t>𝐹</m:t>
                              </m:r>
                            </m:e>
                          </m:nary>
                        </m:num>
                        <m:den>
                          <m:r>
                            <a:rPr lang="ko-KR" altLang="en-US" sz="1400" i="1">
                              <a:latin typeface="Cambria Math" panose="02040503050406030204" pitchFamily="18" charset="0"/>
                            </a:rPr>
                            <m:t>𝑚</m:t>
                          </m:r>
                        </m:den>
                      </m:f>
                    </m:oMath>
                  </m:oMathPara>
                </a14:m>
                <a:endParaRPr lang="ko-KR" altLang="en-US" sz="1400" dirty="0"/>
              </a:p>
            </p:txBody>
          </p:sp>
        </mc:Choice>
        <mc:Fallback xmlns="">
          <p:sp>
            <p:nvSpPr>
              <p:cNvPr id="11" name="직사각형 10">
                <a:extLst>
                  <a:ext uri="{FF2B5EF4-FFF2-40B4-BE49-F238E27FC236}">
                    <a16:creationId xmlns:a16="http://schemas.microsoft.com/office/drawing/2014/main" id="{9EC00517-E166-47D1-8EAB-2BE9AB1D6FE2}"/>
                  </a:ext>
                </a:extLst>
              </p:cNvPr>
              <p:cNvSpPr>
                <a:spLocks noRot="1" noChangeAspect="1" noMove="1" noResize="1" noEditPoints="1" noAdjustHandles="1" noChangeArrowheads="1" noChangeShapeType="1" noTextEdit="1"/>
              </p:cNvSpPr>
              <p:nvPr/>
            </p:nvSpPr>
            <p:spPr>
              <a:xfrm>
                <a:off x="8633497" y="1169231"/>
                <a:ext cx="3451971" cy="616194"/>
              </a:xfrm>
              <a:prstGeom prst="rect">
                <a:avLst/>
              </a:prstGeom>
              <a:blipFill>
                <a:blip r:embed="rId6"/>
                <a:stretch>
                  <a:fillRect l="-16226" t="-115842" r="-10582" b="-16633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직사각형 11">
                <a:extLst>
                  <a:ext uri="{FF2B5EF4-FFF2-40B4-BE49-F238E27FC236}">
                    <a16:creationId xmlns:a16="http://schemas.microsoft.com/office/drawing/2014/main" id="{1F575AE2-DFCB-44BC-B2B2-51B1C6482815}"/>
                  </a:ext>
                </a:extLst>
              </p:cNvPr>
              <p:cNvSpPr/>
              <p:nvPr/>
            </p:nvSpPr>
            <p:spPr>
              <a:xfrm>
                <a:off x="8633498" y="1779380"/>
                <a:ext cx="3451970" cy="687048"/>
              </a:xfrm>
              <a:prstGeom prst="rect">
                <a:avLst/>
              </a:prstGeom>
              <a:solidFill>
                <a:schemeClr val="accent4">
                  <a:lumMod val="40000"/>
                  <a:lumOff val="60000"/>
                </a:schemeClr>
              </a:solidFill>
            </p:spPr>
            <p:txBody>
              <a:bodyPr wrap="square">
                <a:spAutoFit/>
              </a:bodyPr>
              <a:lstStyle/>
              <a:p>
                <a:pPr algn="ctr">
                  <a:lnSpc>
                    <a:spcPct val="115000"/>
                  </a:lnSpc>
                  <a:spcAft>
                    <a:spcPts val="1000"/>
                  </a:spcAft>
                </a:pPr>
                <a14:m>
                  <m:oMathPara xmlns:m="http://schemas.openxmlformats.org/officeDocument/2006/math">
                    <m:oMathParaPr>
                      <m:jc m:val="center"/>
                    </m:oMathParaPr>
                    <m:oMath xmlns:m="http://schemas.openxmlformats.org/officeDocument/2006/math">
                      <m:f>
                        <m:fPr>
                          <m:ctrlPr>
                            <a:rPr lang="ko-KR" altLang="ko-KR" sz="14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𝑥</m:t>
                          </m:r>
                        </m:num>
                        <m:den>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𝑑𝑡</m:t>
                          </m:r>
                        </m:den>
                      </m:f>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𝑥</m:t>
                          </m:r>
                        </m:e>
                      </m:acc>
                      <m:r>
                        <a:rPr lang="en-US" altLang="ko-KR" sz="1400" i="1">
                          <a:solidFill>
                            <a:schemeClr val="tx1"/>
                          </a:solidFill>
                          <a:effectLst/>
                          <a:latin typeface="Cambria Math" panose="02040503050406030204" pitchFamily="18" charset="0"/>
                          <a:ea typeface="나눔고딕"/>
                          <a:cs typeface="Times New Roman" panose="02020603050405020304" pitchFamily="18" charset="0"/>
                        </a:rPr>
                        <m:t> (</m:t>
                      </m:r>
                      <m:r>
                        <a:rPr lang="en-US" altLang="ko-KR" sz="1400" b="0" i="1" smtClean="0">
                          <a:solidFill>
                            <a:schemeClr val="tx1"/>
                          </a:solidFill>
                          <a:effectLst/>
                          <a:latin typeface="Cambria Math" panose="02040503050406030204" pitchFamily="18" charset="0"/>
                          <a:ea typeface="나눔고딕"/>
                          <a:cs typeface="Times New Roman" panose="02020603050405020304" pitchFamily="18" charset="0"/>
                        </a:rPr>
                        <m:t>𝑣𝑒𝑙𝑜𝑐𝑖𝑡𝑦</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 </m:t>
                      </m:r>
                      <m:f>
                        <m:fPr>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𝑥</m:t>
                              </m:r>
                            </m:e>
                          </m:acc>
                        </m:num>
                        <m:den>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𝑑𝑡</m:t>
                          </m:r>
                        </m:den>
                      </m:f>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sz="14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sz="1400" i="1">
                              <a:solidFill>
                                <a:schemeClr val="tx1"/>
                              </a:solidFill>
                              <a:effectLst/>
                              <a:latin typeface="Cambria Math" panose="02040503050406030204" pitchFamily="18" charset="0"/>
                              <a:ea typeface="나눔고딕"/>
                              <a:cs typeface="Times New Roman" panose="02020603050405020304" pitchFamily="18" charset="0"/>
                            </a:rPr>
                            <m:t>𝑥</m:t>
                          </m:r>
                        </m:e>
                      </m:acc>
                      <m:r>
                        <a:rPr lang="en-US" altLang="ko-KR" sz="1400" i="1">
                          <a:solidFill>
                            <a:schemeClr val="tx1"/>
                          </a:solidFill>
                          <a:effectLst/>
                          <a:latin typeface="Cambria Math" panose="02040503050406030204" pitchFamily="18" charset="0"/>
                          <a:ea typeface="나눔고딕"/>
                          <a:cs typeface="Times New Roman" panose="02020603050405020304" pitchFamily="18" charset="0"/>
                        </a:rPr>
                        <m:t> (</m:t>
                      </m:r>
                      <m:r>
                        <m:rPr>
                          <m:nor/>
                        </m:rPr>
                        <a:rPr lang="en-US" altLang="ko-KR" sz="1400" b="0" smtClean="0">
                          <a:latin typeface="Calibri" panose="020F0502020204030204" pitchFamily="34" charset="0"/>
                        </a:rPr>
                        <m:t>a</m:t>
                      </m:r>
                      <m:r>
                        <m:rPr>
                          <m:nor/>
                        </m:rPr>
                        <a:rPr lang="en-US" altLang="ko-KR" sz="1400" smtClean="0">
                          <a:latin typeface="Calibri" panose="020F0502020204030204" pitchFamily="34" charset="0"/>
                        </a:rPr>
                        <m:t>cceleratio</m:t>
                      </m:r>
                      <m:r>
                        <m:rPr>
                          <m:sty m:val="p"/>
                        </m:rPr>
                        <a:rPr lang="en-US" altLang="ko-KR" sz="1400" b="0" i="0" smtClean="0">
                          <a:latin typeface="Cambria Math" panose="02040503050406030204" pitchFamily="18" charset="0"/>
                        </a:rPr>
                        <m:t>n</m:t>
                      </m:r>
                      <m:r>
                        <a:rPr lang="en-US" altLang="ko-KR" sz="1400" i="1">
                          <a:solidFill>
                            <a:schemeClr val="tx1"/>
                          </a:solidFill>
                          <a:effectLst/>
                          <a:latin typeface="Cambria Math" panose="02040503050406030204" pitchFamily="18" charset="0"/>
                          <a:ea typeface="나눔고딕"/>
                          <a:cs typeface="Times New Roman" panose="02020603050405020304" pitchFamily="18" charset="0"/>
                        </a:rPr>
                        <m:t>)</m:t>
                      </m:r>
                    </m:oMath>
                  </m:oMathPara>
                </a14:m>
                <a:endParaRPr lang="ko-KR" altLang="ko-KR" sz="2400" dirty="0">
                  <a:solidFill>
                    <a:srgbClr val="002060"/>
                  </a:solidFill>
                  <a:effectLst/>
                  <a:latin typeface="Arial" panose="020B0604020202020204" pitchFamily="34" charset="0"/>
                  <a:ea typeface="나눔고딕"/>
                  <a:cs typeface="Times New Roman" panose="02020603050405020304" pitchFamily="18" charset="0"/>
                </a:endParaRPr>
              </a:p>
            </p:txBody>
          </p:sp>
        </mc:Choice>
        <mc:Fallback xmlns="">
          <p:sp>
            <p:nvSpPr>
              <p:cNvPr id="12" name="직사각형 11">
                <a:extLst>
                  <a:ext uri="{FF2B5EF4-FFF2-40B4-BE49-F238E27FC236}">
                    <a16:creationId xmlns:a16="http://schemas.microsoft.com/office/drawing/2014/main" id="{1F575AE2-DFCB-44BC-B2B2-51B1C6482815}"/>
                  </a:ext>
                </a:extLst>
              </p:cNvPr>
              <p:cNvSpPr>
                <a:spLocks noRot="1" noChangeAspect="1" noMove="1" noResize="1" noEditPoints="1" noAdjustHandles="1" noChangeArrowheads="1" noChangeShapeType="1" noTextEdit="1"/>
              </p:cNvSpPr>
              <p:nvPr/>
            </p:nvSpPr>
            <p:spPr>
              <a:xfrm>
                <a:off x="8633498" y="1779380"/>
                <a:ext cx="3451970" cy="687048"/>
              </a:xfrm>
              <a:prstGeom prst="rect">
                <a:avLst/>
              </a:prstGeom>
              <a:blipFill>
                <a:blip r:embed="rId7"/>
                <a:stretch>
                  <a:fillRect/>
                </a:stretch>
              </a:blipFill>
            </p:spPr>
            <p:txBody>
              <a:bodyPr/>
              <a:lstStyle/>
              <a:p>
                <a:r>
                  <a:rPr lang="ko-KR" altLang="en-US">
                    <a:noFill/>
                  </a:rPr>
                  <a:t> </a:t>
                </a:r>
              </a:p>
            </p:txBody>
          </p:sp>
        </mc:Fallback>
      </mc:AlternateContent>
      <p:pic>
        <p:nvPicPr>
          <p:cNvPr id="13" name="그림 12">
            <a:extLst>
              <a:ext uri="{FF2B5EF4-FFF2-40B4-BE49-F238E27FC236}">
                <a16:creationId xmlns:a16="http://schemas.microsoft.com/office/drawing/2014/main" id="{63715A87-1077-4914-8578-46EF0D51360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430856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ser 2019ì ëí ì´ë¯¸ì§ ê²ìê²°ê³¼">
            <a:extLst>
              <a:ext uri="{FF2B5EF4-FFF2-40B4-BE49-F238E27FC236}">
                <a16:creationId xmlns:a16="http://schemas.microsoft.com/office/drawing/2014/main" id="{5ACADCAB-4848-4253-952F-68BC7A201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a:extLst>
              <a:ext uri="{FF2B5EF4-FFF2-40B4-BE49-F238E27FC236}">
                <a16:creationId xmlns:a16="http://schemas.microsoft.com/office/drawing/2014/main" id="{022DC221-1566-4471-BEDA-697C5C565AE1}"/>
              </a:ext>
            </a:extLst>
          </p:cNvPr>
          <p:cNvGrpSpPr/>
          <p:nvPr/>
        </p:nvGrpSpPr>
        <p:grpSpPr>
          <a:xfrm>
            <a:off x="378640" y="343932"/>
            <a:ext cx="4349546" cy="6250109"/>
            <a:chOff x="378640" y="343932"/>
            <a:chExt cx="4349546" cy="6250109"/>
          </a:xfrm>
        </p:grpSpPr>
        <p:sp>
          <p:nvSpPr>
            <p:cNvPr id="21" name="화살표: U자형 20">
              <a:extLst>
                <a:ext uri="{FF2B5EF4-FFF2-40B4-BE49-F238E27FC236}">
                  <a16:creationId xmlns:a16="http://schemas.microsoft.com/office/drawing/2014/main" id="{0DB881CB-3F8D-4462-8AB7-9A0DEC4E3680}"/>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14" name="직사각형 13">
              <a:extLst>
                <a:ext uri="{FF2B5EF4-FFF2-40B4-BE49-F238E27FC236}">
                  <a16:creationId xmlns:a16="http://schemas.microsoft.com/office/drawing/2014/main" id="{07FE346F-A5E8-40E4-BFBB-CEDB5365166E}"/>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15" name="설명선: 아래쪽 화살표 14">
              <a:extLst>
                <a:ext uri="{FF2B5EF4-FFF2-40B4-BE49-F238E27FC236}">
                  <a16:creationId xmlns:a16="http://schemas.microsoft.com/office/drawing/2014/main" id="{3ECC6DDD-A654-44B3-9AEA-D37E70E8341F}"/>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16" name="설명선: 아래쪽 화살표 15">
              <a:extLst>
                <a:ext uri="{FF2B5EF4-FFF2-40B4-BE49-F238E27FC236}">
                  <a16:creationId xmlns:a16="http://schemas.microsoft.com/office/drawing/2014/main" id="{CF14E066-2FD3-4CFB-8E49-0DEB13DC6040}"/>
                </a:ext>
              </a:extLst>
            </p:cNvPr>
            <p:cNvSpPr/>
            <p:nvPr/>
          </p:nvSpPr>
          <p:spPr>
            <a:xfrm>
              <a:off x="378642" y="2195203"/>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17" name="설명선: 아래쪽 화살표 16">
              <a:extLst>
                <a:ext uri="{FF2B5EF4-FFF2-40B4-BE49-F238E27FC236}">
                  <a16:creationId xmlns:a16="http://schemas.microsoft.com/office/drawing/2014/main" id="{0E0FD462-863A-4ADA-ADAE-7107DE0813E4}"/>
                </a:ext>
              </a:extLst>
            </p:cNvPr>
            <p:cNvSpPr/>
            <p:nvPr/>
          </p:nvSpPr>
          <p:spPr>
            <a:xfrm>
              <a:off x="378641" y="3151051"/>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18" name="설명선: 아래쪽 화살표 17">
              <a:extLst>
                <a:ext uri="{FF2B5EF4-FFF2-40B4-BE49-F238E27FC236}">
                  <a16:creationId xmlns:a16="http://schemas.microsoft.com/office/drawing/2014/main" id="{DD543615-A216-4346-9E03-BB77B232F397}"/>
                </a:ext>
              </a:extLst>
            </p:cNvPr>
            <p:cNvSpPr/>
            <p:nvPr/>
          </p:nvSpPr>
          <p:spPr>
            <a:xfrm>
              <a:off x="394313" y="5060297"/>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20" name="설명선: 오른쪽 화살표 19">
              <a:extLst>
                <a:ext uri="{FF2B5EF4-FFF2-40B4-BE49-F238E27FC236}">
                  <a16:creationId xmlns:a16="http://schemas.microsoft.com/office/drawing/2014/main" id="{0FCF0ADB-CB33-4C61-90B9-5559287E64B6}"/>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solidFill>
                    <a:schemeClr val="tx1"/>
                  </a:solidFill>
                  <a:latin typeface="Calibri" panose="020F0502020204030204" pitchFamily="34" charset="0"/>
                </a:rPr>
                <a:t>Get postion of robots</a:t>
              </a:r>
              <a:endParaRPr lang="ko-KR" altLang="en-US" dirty="0">
                <a:solidFill>
                  <a:schemeClr val="tx1"/>
                </a:solidFill>
                <a:latin typeface="Calibri" panose="020F0502020204030204" pitchFamily="34" charset="0"/>
              </a:endParaRPr>
            </a:p>
          </p:txBody>
        </p:sp>
        <p:sp>
          <p:nvSpPr>
            <p:cNvPr id="22" name="설명선: 아래쪽 화살표 21">
              <a:extLst>
                <a:ext uri="{FF2B5EF4-FFF2-40B4-BE49-F238E27FC236}">
                  <a16:creationId xmlns:a16="http://schemas.microsoft.com/office/drawing/2014/main" id="{871814D2-2B58-4E1D-82F6-717E35CFC5E3}"/>
                </a:ext>
              </a:extLst>
            </p:cNvPr>
            <p:cNvSpPr/>
            <p:nvPr/>
          </p:nvSpPr>
          <p:spPr>
            <a:xfrm>
              <a:off x="378640" y="4088029"/>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23" name="TextBox 22">
            <a:extLst>
              <a:ext uri="{FF2B5EF4-FFF2-40B4-BE49-F238E27FC236}">
                <a16:creationId xmlns:a16="http://schemas.microsoft.com/office/drawing/2014/main" id="{3D39CB5F-3515-4A47-B0C1-9B035075CBC5}"/>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pic>
        <p:nvPicPr>
          <p:cNvPr id="24" name="그림 23">
            <a:extLst>
              <a:ext uri="{FF2B5EF4-FFF2-40B4-BE49-F238E27FC236}">
                <a16:creationId xmlns:a16="http://schemas.microsoft.com/office/drawing/2014/main" id="{0950FFB5-4728-43D9-99AD-9BB3F990784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25" name="직사각형 24">
            <a:extLst>
              <a:ext uri="{FF2B5EF4-FFF2-40B4-BE49-F238E27FC236}">
                <a16:creationId xmlns:a16="http://schemas.microsoft.com/office/drawing/2014/main" id="{49895CAE-6F1E-47F5-B42E-B00DFA2A4236}"/>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2230020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ser 2019ì ëí ì´ë¯¸ì§ ê²ìê²°ê³¼">
            <a:extLst>
              <a:ext uri="{FF2B5EF4-FFF2-40B4-BE49-F238E27FC236}">
                <a16:creationId xmlns:a16="http://schemas.microsoft.com/office/drawing/2014/main" id="{52445786-85E7-4893-B198-38AA7BF95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38E620-3EF5-4782-94AE-1F07EC65E2DA}"/>
              </a:ext>
            </a:extLst>
          </p:cNvPr>
          <p:cNvSpPr txBox="1"/>
          <p:nvPr/>
        </p:nvSpPr>
        <p:spPr>
          <a:xfrm>
            <a:off x="393246" y="417737"/>
            <a:ext cx="11220226" cy="1569660"/>
          </a:xfrm>
          <a:prstGeom prst="rect">
            <a:avLst/>
          </a:prstGeom>
          <a:noFill/>
        </p:spPr>
        <p:txBody>
          <a:bodyPr wrap="square" rtlCol="0">
            <a:spAutoFit/>
          </a:bodyPr>
          <a:lstStyle/>
          <a:p>
            <a:pPr algn="just"/>
            <a:r>
              <a:rPr lang="en-US" altLang="ko-KR" sz="2400" dirty="0">
                <a:latin typeface="Calibri" panose="020F0502020204030204" pitchFamily="34" charset="0"/>
              </a:rPr>
              <a:t>Just before, we get a new position of mass and angle of sight. We can draw the robot’s body by using it. We can get coordinates of pelvis and feet points, and we used the length of the robot's body part specified in the setting and trigonometric formula to derive the coordinates of the knee.</a:t>
            </a:r>
            <a:endParaRPr lang="ko-KR" altLang="en-US" sz="2400" dirty="0">
              <a:latin typeface="Calibri" panose="020F0502020204030204" pitchFamily="34" charset="0"/>
            </a:endParaRPr>
          </a:p>
        </p:txBody>
      </p:sp>
      <p:grpSp>
        <p:nvGrpSpPr>
          <p:cNvPr id="67" name="그룹 66">
            <a:extLst>
              <a:ext uri="{FF2B5EF4-FFF2-40B4-BE49-F238E27FC236}">
                <a16:creationId xmlns:a16="http://schemas.microsoft.com/office/drawing/2014/main" id="{E5841F7F-4062-4CDF-811A-E4204E95D230}"/>
              </a:ext>
            </a:extLst>
          </p:cNvPr>
          <p:cNvGrpSpPr/>
          <p:nvPr/>
        </p:nvGrpSpPr>
        <p:grpSpPr>
          <a:xfrm>
            <a:off x="5397356" y="1606153"/>
            <a:ext cx="5652529" cy="2195828"/>
            <a:chOff x="5537206" y="1907031"/>
            <a:chExt cx="5652529" cy="2195828"/>
          </a:xfrm>
        </p:grpSpPr>
        <mc:AlternateContent xmlns:mc="http://schemas.openxmlformats.org/markup-compatibility/2006" xmlns:a14="http://schemas.microsoft.com/office/drawing/2010/main">
          <mc:Choice Requires="a14">
            <p:sp>
              <p:nvSpPr>
                <p:cNvPr id="99" name="직사각형 98">
                  <a:extLst>
                    <a:ext uri="{FF2B5EF4-FFF2-40B4-BE49-F238E27FC236}">
                      <a16:creationId xmlns:a16="http://schemas.microsoft.com/office/drawing/2014/main" id="{0F1A8E2E-077C-4730-A078-2235FA53AEAF}"/>
                    </a:ext>
                  </a:extLst>
                </p:cNvPr>
                <p:cNvSpPr/>
                <p:nvPr/>
              </p:nvSpPr>
              <p:spPr>
                <a:xfrm>
                  <a:off x="5537206" y="1907031"/>
                  <a:ext cx="2202078" cy="70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ko-KR" altLang="en-US" sz="2000" b="1" i="1" smtClean="0">
                            <a:solidFill>
                              <a:srgbClr val="0070C0"/>
                            </a:solidFill>
                            <a:latin typeface="Cambria Math" panose="02040503050406030204" pitchFamily="18" charset="0"/>
                          </a:rPr>
                          <m:t>𝜶</m:t>
                        </m:r>
                        <m:r>
                          <a:rPr lang="en-US" altLang="ko-KR" sz="2000" b="1" i="1" smtClean="0">
                            <a:solidFill>
                              <a:srgbClr val="0070C0"/>
                            </a:solidFill>
                            <a:latin typeface="Cambria Math" panose="02040503050406030204" pitchFamily="18" charset="0"/>
                          </a:rPr>
                          <m:t>=−</m:t>
                        </m:r>
                        <m:r>
                          <a:rPr lang="en-US" altLang="ko-KR" b="1" i="1" smtClean="0">
                            <a:solidFill>
                              <a:srgbClr val="0070C0"/>
                            </a:solidFill>
                            <a:latin typeface="Cambria Math" panose="02040503050406030204" pitchFamily="18" charset="0"/>
                          </a:rPr>
                          <m:t>𝒂𝒓𝒄𝒕𝒂𝒏</m:t>
                        </m:r>
                        <m:r>
                          <a:rPr lang="en-US" altLang="ko-KR" b="1" i="1">
                            <a:solidFill>
                              <a:srgbClr val="0070C0"/>
                            </a:solidFill>
                            <a:latin typeface="Cambria Math" panose="02040503050406030204" pitchFamily="18" charset="0"/>
                          </a:rPr>
                          <m:t>(</m:t>
                        </m:r>
                        <m:f>
                          <m:fPr>
                            <m:ctrlPr>
                              <a:rPr lang="ko-KR" altLang="ko-KR" b="1" i="1">
                                <a:solidFill>
                                  <a:srgbClr val="0070C0"/>
                                </a:solidFill>
                                <a:latin typeface="Cambria Math" panose="02040503050406030204" pitchFamily="18" charset="0"/>
                              </a:rPr>
                            </m:ctrlPr>
                          </m:fPr>
                          <m:num>
                            <m:sSub>
                              <m:sSubPr>
                                <m:ctrlPr>
                                  <a:rPr lang="ko-KR" altLang="ko-KR" b="1" i="1">
                                    <a:solidFill>
                                      <a:srgbClr val="0070C0"/>
                                    </a:solidFill>
                                    <a:latin typeface="Cambria Math" panose="02040503050406030204" pitchFamily="18" charset="0"/>
                                  </a:rPr>
                                </m:ctrlPr>
                              </m:sSubPr>
                              <m:e>
                                <m:r>
                                  <a:rPr lang="en-US" altLang="ko-KR" b="1" i="1">
                                    <a:solidFill>
                                      <a:srgbClr val="0070C0"/>
                                    </a:solidFill>
                                    <a:latin typeface="Cambria Math" panose="02040503050406030204" pitchFamily="18" charset="0"/>
                                  </a:rPr>
                                  <m:t>𝑮</m:t>
                                </m:r>
                              </m:e>
                              <m:sub>
                                <m:r>
                                  <a:rPr lang="en-US" altLang="ko-KR" b="1" i="1">
                                    <a:solidFill>
                                      <a:srgbClr val="0070C0"/>
                                    </a:solidFill>
                                    <a:latin typeface="Cambria Math" panose="02040503050406030204" pitchFamily="18" charset="0"/>
                                  </a:rPr>
                                  <m:t>𝒙</m:t>
                                </m:r>
                              </m:sub>
                            </m:sSub>
                          </m:num>
                          <m:den>
                            <m:sSub>
                              <m:sSubPr>
                                <m:ctrlPr>
                                  <a:rPr lang="ko-KR" altLang="ko-KR" b="1" i="1">
                                    <a:solidFill>
                                      <a:srgbClr val="0070C0"/>
                                    </a:solidFill>
                                    <a:latin typeface="Cambria Math" panose="02040503050406030204" pitchFamily="18" charset="0"/>
                                  </a:rPr>
                                </m:ctrlPr>
                              </m:sSubPr>
                              <m:e>
                                <m:r>
                                  <a:rPr lang="en-US" altLang="ko-KR" b="1" i="1">
                                    <a:solidFill>
                                      <a:srgbClr val="0070C0"/>
                                    </a:solidFill>
                                    <a:latin typeface="Cambria Math" panose="02040503050406030204" pitchFamily="18" charset="0"/>
                                  </a:rPr>
                                  <m:t>𝑮</m:t>
                                </m:r>
                              </m:e>
                              <m:sub>
                                <m:r>
                                  <a:rPr lang="en-US" altLang="ko-KR" b="1" i="1">
                                    <a:solidFill>
                                      <a:srgbClr val="0070C0"/>
                                    </a:solidFill>
                                    <a:latin typeface="Cambria Math" panose="02040503050406030204" pitchFamily="18" charset="0"/>
                                  </a:rPr>
                                  <m:t>𝒀</m:t>
                                </m:r>
                              </m:sub>
                            </m:sSub>
                          </m:den>
                        </m:f>
                        <m:r>
                          <a:rPr lang="en-US" altLang="ko-KR" b="1" i="1">
                            <a:solidFill>
                              <a:srgbClr val="0070C0"/>
                            </a:solidFill>
                            <a:latin typeface="Cambria Math" panose="02040503050406030204" pitchFamily="18" charset="0"/>
                          </a:rPr>
                          <m:t>)</m:t>
                        </m:r>
                      </m:oMath>
                    </m:oMathPara>
                  </a14:m>
                  <a:endParaRPr lang="ko-KR" altLang="en-US" sz="2000" b="1" dirty="0">
                    <a:solidFill>
                      <a:srgbClr val="0070C0"/>
                    </a:solidFill>
                  </a:endParaRPr>
                </a:p>
              </p:txBody>
            </p:sp>
          </mc:Choice>
          <mc:Fallback xmlns="">
            <p:sp>
              <p:nvSpPr>
                <p:cNvPr id="99" name="직사각형 98">
                  <a:extLst>
                    <a:ext uri="{FF2B5EF4-FFF2-40B4-BE49-F238E27FC236}">
                      <a16:creationId xmlns:a16="http://schemas.microsoft.com/office/drawing/2014/main" id="{0F1A8E2E-077C-4730-A078-2235FA53AEAF}"/>
                    </a:ext>
                  </a:extLst>
                </p:cNvPr>
                <p:cNvSpPr>
                  <a:spLocks noRot="1" noChangeAspect="1" noMove="1" noResize="1" noEditPoints="1" noAdjustHandles="1" noChangeArrowheads="1" noChangeShapeType="1" noTextEdit="1"/>
                </p:cNvSpPr>
                <p:nvPr/>
              </p:nvSpPr>
              <p:spPr>
                <a:xfrm>
                  <a:off x="5537206" y="1907031"/>
                  <a:ext cx="2202078" cy="703591"/>
                </a:xfrm>
                <a:prstGeom prst="rect">
                  <a:avLst/>
                </a:prstGeom>
                <a:blipFill>
                  <a:blip r:embed="rId3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9" name="직사각형 78">
                  <a:extLst>
                    <a:ext uri="{FF2B5EF4-FFF2-40B4-BE49-F238E27FC236}">
                      <a16:creationId xmlns:a16="http://schemas.microsoft.com/office/drawing/2014/main" id="{6DB582A5-F8FB-4108-B078-940286AE94ED}"/>
                    </a:ext>
                  </a:extLst>
                </p:cNvPr>
                <p:cNvSpPr/>
                <p:nvPr/>
              </p:nvSpPr>
              <p:spPr>
                <a:xfrm>
                  <a:off x="5585466" y="2600958"/>
                  <a:ext cx="5604269" cy="400366"/>
                </a:xfrm>
                <a:prstGeom prst="rect">
                  <a:avLst/>
                </a:prstGeom>
              </p:spPr>
              <p:txBody>
                <a:bodyPr wrap="square">
                  <a:spAutoFit/>
                </a:bodyPr>
                <a:lstStyle/>
                <a:p>
                  <a14:m>
                    <m:oMath xmlns:m="http://schemas.openxmlformats.org/officeDocument/2006/math">
                      <m:r>
                        <a:rPr lang="ko-KR" altLang="en-US" b="1" i="1" smtClean="0">
                          <a:solidFill>
                            <a:schemeClr val="accent4">
                              <a:lumMod val="50000"/>
                            </a:schemeClr>
                          </a:solidFill>
                          <a:latin typeface="Cambria Math" panose="02040503050406030204" pitchFamily="18" charset="0"/>
                        </a:rPr>
                        <m:t>𝜷</m:t>
                      </m:r>
                      <m:r>
                        <a:rPr lang="en-US" altLang="ko-KR" b="1" i="1" smtClean="0">
                          <a:solidFill>
                            <a:schemeClr val="accent4">
                              <a:lumMod val="50000"/>
                            </a:schemeClr>
                          </a:solidFill>
                          <a:latin typeface="Cambria Math" panose="02040503050406030204" pitchFamily="18" charset="0"/>
                        </a:rPr>
                        <m:t> =  </m:t>
                      </m:r>
                      <m:r>
                        <a:rPr lang="en-US" altLang="ko-KR" b="1" i="1" smtClean="0">
                          <a:solidFill>
                            <a:schemeClr val="accent4">
                              <a:lumMod val="50000"/>
                            </a:schemeClr>
                          </a:solidFill>
                          <a:latin typeface="Cambria Math" panose="02040503050406030204" pitchFamily="18" charset="0"/>
                        </a:rPr>
                        <m:t>𝒂𝒓𝒄𝒄𝒐𝒔</m:t>
                      </m:r>
                      <m:r>
                        <a:rPr lang="en-US" altLang="ko-KR" b="1" i="1" smtClean="0">
                          <a:solidFill>
                            <a:schemeClr val="accent4">
                              <a:lumMod val="50000"/>
                            </a:schemeClr>
                          </a:solidFill>
                          <a:latin typeface="Cambria Math" panose="02040503050406030204" pitchFamily="18" charset="0"/>
                        </a:rPr>
                        <m:t>((</m:t>
                      </m:r>
                      <m:sSup>
                        <m:sSupPr>
                          <m:ctrlPr>
                            <a:rPr lang="ko-KR" altLang="ko-KR" b="1" i="1">
                              <a:solidFill>
                                <a:schemeClr val="accent4">
                                  <a:lumMod val="50000"/>
                                </a:schemeClr>
                              </a:solidFill>
                              <a:latin typeface="Cambria Math" panose="02040503050406030204" pitchFamily="18" charset="0"/>
                            </a:rPr>
                          </m:ctrlPr>
                        </m:sSupPr>
                        <m:e>
                          <m:sSub>
                            <m:sSubPr>
                              <m:ctrlPr>
                                <a:rPr lang="ko-KR" altLang="ko-KR" b="1" i="1">
                                  <a:solidFill>
                                    <a:schemeClr val="accent4">
                                      <a:lumMod val="50000"/>
                                    </a:schemeClr>
                                  </a:solidFill>
                                  <a:latin typeface="Cambria Math" panose="02040503050406030204" pitchFamily="18" charset="0"/>
                                </a:rPr>
                              </m:ctrlPr>
                            </m:sSubPr>
                            <m:e>
                              <m:r>
                                <a:rPr lang="en-US" altLang="ko-KR" b="1" i="1">
                                  <a:solidFill>
                                    <a:schemeClr val="accent4">
                                      <a:lumMod val="50000"/>
                                    </a:schemeClr>
                                  </a:solidFill>
                                  <a:latin typeface="Cambria Math" panose="02040503050406030204" pitchFamily="18" charset="0"/>
                                </a:rPr>
                                <m:t>𝒍</m:t>
                              </m:r>
                            </m:e>
                            <m:sub>
                              <m:r>
                                <a:rPr lang="en-US" altLang="ko-KR" b="1" i="1">
                                  <a:solidFill>
                                    <a:schemeClr val="accent4">
                                      <a:lumMod val="50000"/>
                                    </a:schemeClr>
                                  </a:solidFill>
                                  <a:latin typeface="Cambria Math" panose="02040503050406030204" pitchFamily="18" charset="0"/>
                                </a:rPr>
                                <m:t>𝟏</m:t>
                              </m:r>
                              <m:r>
                                <a:rPr lang="en-US" altLang="ko-KR" b="1" i="1">
                                  <a:solidFill>
                                    <a:schemeClr val="accent4">
                                      <a:lumMod val="50000"/>
                                    </a:schemeClr>
                                  </a:solidFill>
                                  <a:latin typeface="Cambria Math" panose="02040503050406030204" pitchFamily="18" charset="0"/>
                                </a:rPr>
                                <m:t>  </m:t>
                              </m:r>
                            </m:sub>
                          </m:sSub>
                        </m:e>
                        <m:sup>
                          <m:r>
                            <a:rPr lang="en-US" altLang="ko-KR" b="1" i="1">
                              <a:solidFill>
                                <a:schemeClr val="accent4">
                                  <a:lumMod val="50000"/>
                                </a:schemeClr>
                              </a:solidFill>
                              <a:latin typeface="Cambria Math" panose="02040503050406030204" pitchFamily="18" charset="0"/>
                            </a:rPr>
                            <m:t>𝟐</m:t>
                          </m:r>
                        </m:sup>
                      </m:sSup>
                      <m:r>
                        <a:rPr lang="en-US" altLang="ko-KR" b="1" i="1" smtClean="0">
                          <a:solidFill>
                            <a:schemeClr val="accent4">
                              <a:lumMod val="50000"/>
                            </a:schemeClr>
                          </a:solidFill>
                          <a:latin typeface="Cambria Math" panose="02040503050406030204" pitchFamily="18" charset="0"/>
                        </a:rPr>
                        <m:t>+</m:t>
                      </m:r>
                      <m:sSup>
                        <m:sSupPr>
                          <m:ctrlPr>
                            <a:rPr lang="ko-KR" altLang="ko-KR" b="1" i="1">
                              <a:solidFill>
                                <a:schemeClr val="accent4">
                                  <a:lumMod val="50000"/>
                                </a:schemeClr>
                              </a:solidFill>
                              <a:latin typeface="Cambria Math" panose="02040503050406030204" pitchFamily="18" charset="0"/>
                            </a:rPr>
                          </m:ctrlPr>
                        </m:sSupPr>
                        <m:e>
                          <m:sSub>
                            <m:sSubPr>
                              <m:ctrlPr>
                                <a:rPr lang="ko-KR" altLang="ko-KR" b="1" i="1">
                                  <a:solidFill>
                                    <a:schemeClr val="accent4">
                                      <a:lumMod val="50000"/>
                                    </a:schemeClr>
                                  </a:solidFill>
                                  <a:latin typeface="Cambria Math" panose="02040503050406030204" pitchFamily="18" charset="0"/>
                                </a:rPr>
                              </m:ctrlPr>
                            </m:sSubPr>
                            <m:e>
                              <m:r>
                                <a:rPr lang="en-US" altLang="ko-KR" b="1" i="1">
                                  <a:solidFill>
                                    <a:schemeClr val="accent4">
                                      <a:lumMod val="50000"/>
                                    </a:schemeClr>
                                  </a:solidFill>
                                  <a:latin typeface="Cambria Math" panose="02040503050406030204" pitchFamily="18" charset="0"/>
                                </a:rPr>
                                <m:t>𝒍</m:t>
                              </m:r>
                            </m:e>
                            <m:sub>
                              <m:r>
                                <a:rPr lang="en-US" altLang="ko-KR" b="1" i="1">
                                  <a:solidFill>
                                    <a:schemeClr val="accent4">
                                      <a:lumMod val="50000"/>
                                    </a:schemeClr>
                                  </a:solidFill>
                                  <a:latin typeface="Cambria Math" panose="02040503050406030204" pitchFamily="18" charset="0"/>
                                </a:rPr>
                                <m:t>𝟐</m:t>
                              </m:r>
                              <m:r>
                                <a:rPr lang="en-US" altLang="ko-KR" b="1" i="1">
                                  <a:solidFill>
                                    <a:schemeClr val="accent4">
                                      <a:lumMod val="50000"/>
                                    </a:schemeClr>
                                  </a:solidFill>
                                  <a:latin typeface="Cambria Math" panose="02040503050406030204" pitchFamily="18" charset="0"/>
                                </a:rPr>
                                <m:t>  </m:t>
                              </m:r>
                            </m:sub>
                          </m:sSub>
                        </m:e>
                        <m:sup>
                          <m:r>
                            <a:rPr lang="en-US" altLang="ko-KR" b="1" i="1">
                              <a:solidFill>
                                <a:schemeClr val="accent4">
                                  <a:lumMod val="50000"/>
                                </a:schemeClr>
                              </a:solidFill>
                              <a:latin typeface="Cambria Math" panose="02040503050406030204" pitchFamily="18" charset="0"/>
                            </a:rPr>
                            <m:t>𝟐</m:t>
                          </m:r>
                        </m:sup>
                      </m:sSup>
                      <m:r>
                        <a:rPr lang="en-US" altLang="ko-KR" b="1" i="1" smtClean="0">
                          <a:solidFill>
                            <a:schemeClr val="accent4">
                              <a:lumMod val="50000"/>
                            </a:schemeClr>
                          </a:solidFill>
                          <a:latin typeface="Cambria Math" panose="02040503050406030204" pitchFamily="18" charset="0"/>
                        </a:rPr>
                        <m:t>−</m:t>
                      </m:r>
                      <m:sSup>
                        <m:sSupPr>
                          <m:ctrlPr>
                            <a:rPr lang="ko-KR" altLang="ko-KR" b="1" i="1">
                              <a:solidFill>
                                <a:schemeClr val="accent4">
                                  <a:lumMod val="50000"/>
                                </a:schemeClr>
                              </a:solidFill>
                              <a:latin typeface="Cambria Math" panose="02040503050406030204" pitchFamily="18" charset="0"/>
                            </a:rPr>
                          </m:ctrlPr>
                        </m:sSupPr>
                        <m:e>
                          <m:r>
                            <a:rPr lang="en-US" altLang="ko-KR" b="1" i="1">
                              <a:solidFill>
                                <a:schemeClr val="accent4">
                                  <a:lumMod val="50000"/>
                                </a:schemeClr>
                              </a:solidFill>
                              <a:latin typeface="Cambria Math" panose="02040503050406030204" pitchFamily="18" charset="0"/>
                            </a:rPr>
                            <m:t>𝒅</m:t>
                          </m:r>
                        </m:e>
                        <m:sup>
                          <m:r>
                            <a:rPr lang="en-US" altLang="ko-KR" b="1" i="1">
                              <a:solidFill>
                                <a:schemeClr val="accent4">
                                  <a:lumMod val="50000"/>
                                </a:schemeClr>
                              </a:solidFill>
                              <a:latin typeface="Cambria Math" panose="02040503050406030204" pitchFamily="18" charset="0"/>
                            </a:rPr>
                            <m:t>𝟐</m:t>
                          </m:r>
                        </m:sup>
                      </m:sSup>
                      <m:r>
                        <a:rPr lang="en-US" altLang="ko-KR" b="1" i="1" smtClean="0">
                          <a:solidFill>
                            <a:schemeClr val="accent4">
                              <a:lumMod val="50000"/>
                            </a:schemeClr>
                          </a:solidFill>
                          <a:latin typeface="Cambria Math" panose="02040503050406030204" pitchFamily="18" charset="0"/>
                        </a:rPr>
                        <m:t>)</m:t>
                      </m:r>
                    </m:oMath>
                  </a14:m>
                  <a:r>
                    <a:rPr lang="en-US" altLang="ko-KR" b="1" i="1" dirty="0">
                      <a:solidFill>
                        <a:schemeClr val="accent4">
                          <a:lumMod val="50000"/>
                        </a:schemeClr>
                      </a:solidFill>
                    </a:rPr>
                    <a:t>/2</a:t>
                  </a:r>
                  <a:r>
                    <a:rPr lang="ko-KR" altLang="en-US" b="1" i="1" dirty="0">
                      <a:solidFill>
                        <a:schemeClr val="accent4">
                          <a:lumMod val="50000"/>
                        </a:schemeClr>
                      </a:solidFill>
                    </a:rPr>
                    <a:t> </a:t>
                  </a:r>
                  <a14:m>
                    <m:oMath xmlns:m="http://schemas.openxmlformats.org/officeDocument/2006/math">
                      <m:sSub>
                        <m:sSubPr>
                          <m:ctrlPr>
                            <a:rPr lang="ko-KR" altLang="en-US" b="1" i="1">
                              <a:solidFill>
                                <a:schemeClr val="accent4">
                                  <a:lumMod val="50000"/>
                                </a:schemeClr>
                              </a:solidFill>
                              <a:latin typeface="Cambria Math" panose="02040503050406030204" pitchFamily="18" charset="0"/>
                            </a:rPr>
                          </m:ctrlPr>
                        </m:sSubPr>
                        <m:e>
                          <m:r>
                            <a:rPr lang="ko-KR" altLang="en-US" b="1" i="1">
                              <a:solidFill>
                                <a:schemeClr val="accent4">
                                  <a:lumMod val="50000"/>
                                </a:schemeClr>
                              </a:solidFill>
                              <a:latin typeface="Cambria Math" panose="02040503050406030204" pitchFamily="18" charset="0"/>
                            </a:rPr>
                            <m:t>𝒍</m:t>
                          </m:r>
                        </m:e>
                        <m:sub>
                          <m:r>
                            <a:rPr lang="ko-KR" altLang="en-US" b="1" i="1">
                              <a:solidFill>
                                <a:schemeClr val="accent4">
                                  <a:lumMod val="50000"/>
                                </a:schemeClr>
                              </a:solidFill>
                              <a:latin typeface="Cambria Math" panose="02040503050406030204" pitchFamily="18" charset="0"/>
                            </a:rPr>
                            <m:t>𝟏</m:t>
                          </m:r>
                        </m:sub>
                      </m:sSub>
                      <m:sSub>
                        <m:sSubPr>
                          <m:ctrlPr>
                            <a:rPr lang="ko-KR" altLang="en-US" b="1" i="1">
                              <a:solidFill>
                                <a:schemeClr val="accent4">
                                  <a:lumMod val="50000"/>
                                </a:schemeClr>
                              </a:solidFill>
                              <a:latin typeface="Cambria Math" panose="02040503050406030204" pitchFamily="18" charset="0"/>
                            </a:rPr>
                          </m:ctrlPr>
                        </m:sSubPr>
                        <m:e>
                          <m:r>
                            <a:rPr lang="ko-KR" altLang="en-US" b="1" i="1">
                              <a:solidFill>
                                <a:schemeClr val="accent4">
                                  <a:lumMod val="50000"/>
                                </a:schemeClr>
                              </a:solidFill>
                              <a:latin typeface="Cambria Math" panose="02040503050406030204" pitchFamily="18" charset="0"/>
                            </a:rPr>
                            <m:t>𝒍</m:t>
                          </m:r>
                        </m:e>
                        <m:sub>
                          <m:r>
                            <a:rPr lang="ko-KR" altLang="en-US" b="1" i="1">
                              <a:solidFill>
                                <a:schemeClr val="accent4">
                                  <a:lumMod val="50000"/>
                                </a:schemeClr>
                              </a:solidFill>
                              <a:latin typeface="Cambria Math" panose="02040503050406030204" pitchFamily="18" charset="0"/>
                            </a:rPr>
                            <m:t>𝟐</m:t>
                          </m:r>
                          <m:r>
                            <a:rPr lang="ko-KR" altLang="en-US" b="1" i="1">
                              <a:solidFill>
                                <a:schemeClr val="accent4">
                                  <a:lumMod val="50000"/>
                                </a:schemeClr>
                              </a:solidFill>
                              <a:latin typeface="Cambria Math" panose="02040503050406030204" pitchFamily="18" charset="0"/>
                            </a:rPr>
                            <m:t> </m:t>
                          </m:r>
                        </m:sub>
                      </m:sSub>
                    </m:oMath>
                  </a14:m>
                  <a:r>
                    <a:rPr lang="en-US" altLang="ko-KR" b="1" i="1" dirty="0">
                      <a:solidFill>
                        <a:schemeClr val="accent4">
                          <a:lumMod val="50000"/>
                        </a:schemeClr>
                      </a:solidFill>
                    </a:rPr>
                    <a:t>)</a:t>
                  </a:r>
                  <a:endParaRPr lang="ko-KR" altLang="en-US" b="1" i="1" dirty="0">
                    <a:solidFill>
                      <a:schemeClr val="accent4">
                        <a:lumMod val="50000"/>
                      </a:schemeClr>
                    </a:solidFill>
                  </a:endParaRPr>
                </a:p>
              </p:txBody>
            </p:sp>
          </mc:Choice>
          <mc:Fallback xmlns="">
            <p:sp>
              <p:nvSpPr>
                <p:cNvPr id="79" name="직사각형 78">
                  <a:extLst>
                    <a:ext uri="{FF2B5EF4-FFF2-40B4-BE49-F238E27FC236}">
                      <a16:creationId xmlns:a16="http://schemas.microsoft.com/office/drawing/2014/main" id="{6DB582A5-F8FB-4108-B078-940286AE94ED}"/>
                    </a:ext>
                  </a:extLst>
                </p:cNvPr>
                <p:cNvSpPr>
                  <a:spLocks noRot="1" noChangeAspect="1" noMove="1" noResize="1" noEditPoints="1" noAdjustHandles="1" noChangeArrowheads="1" noChangeShapeType="1" noTextEdit="1"/>
                </p:cNvSpPr>
                <p:nvPr/>
              </p:nvSpPr>
              <p:spPr>
                <a:xfrm>
                  <a:off x="5585466" y="2600958"/>
                  <a:ext cx="5604269" cy="400366"/>
                </a:xfrm>
                <a:prstGeom prst="rect">
                  <a:avLst/>
                </a:prstGeom>
                <a:blipFill>
                  <a:blip r:embed="rId32"/>
                  <a:stretch>
                    <a:fillRect l="-326" b="-2272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684A907C-0EC3-4D02-A35D-24C38A8CD6AF}"/>
                    </a:ext>
                  </a:extLst>
                </p:cNvPr>
                <p:cNvSpPr txBox="1"/>
                <p:nvPr/>
              </p:nvSpPr>
              <p:spPr>
                <a:xfrm>
                  <a:off x="5565893" y="3167146"/>
                  <a:ext cx="4611843" cy="400559"/>
                </a:xfrm>
                <a:prstGeom prst="rect">
                  <a:avLst/>
                </a:prstGeom>
                <a:noFill/>
              </p:spPr>
              <p:txBody>
                <a:bodyPr wrap="square" rtlCol="0">
                  <a:spAutoFit/>
                </a:bodyPr>
                <a:lstStyle/>
                <a:p>
                  <a:r>
                    <a:rPr lang="en-US" altLang="ko-KR" b="1" i="1" dirty="0">
                      <a:solidFill>
                        <a:srgbClr val="00B050"/>
                      </a:solidFill>
                      <a:latin typeface="Cambria Math" panose="02040503050406030204" pitchFamily="18" charset="0"/>
                      <a:ea typeface="Cambria Math" panose="02040503050406030204" pitchFamily="18" charset="0"/>
                    </a:rPr>
                    <a:t>c = </a:t>
                  </a:r>
                  <a14:m>
                    <m:oMath xmlns:m="http://schemas.openxmlformats.org/officeDocument/2006/math">
                      <m:r>
                        <a:rPr lang="en-US" altLang="ko-KR" b="1" i="1" smtClean="0">
                          <a:solidFill>
                            <a:srgbClr val="00B050"/>
                          </a:solidFill>
                          <a:latin typeface="Cambria Math" panose="02040503050406030204" pitchFamily="18" charset="0"/>
                        </a:rPr>
                        <m:t>  </m:t>
                      </m:r>
                      <m:r>
                        <a:rPr lang="en-US" altLang="ko-KR" b="1" i="1">
                          <a:solidFill>
                            <a:srgbClr val="00B050"/>
                          </a:solidFill>
                          <a:latin typeface="Cambria Math" panose="02040503050406030204" pitchFamily="18" charset="0"/>
                        </a:rPr>
                        <m:t>𝒂𝒓𝒄𝒄𝒐𝒔</m:t>
                      </m:r>
                      <m:r>
                        <a:rPr lang="en-US" altLang="ko-KR" b="1" i="1">
                          <a:solidFill>
                            <a:srgbClr val="00B050"/>
                          </a:solidFill>
                          <a:latin typeface="Cambria Math" panose="02040503050406030204" pitchFamily="18" charset="0"/>
                        </a:rPr>
                        <m:t>((</m:t>
                      </m:r>
                      <m:sSup>
                        <m:sSupPr>
                          <m:ctrlPr>
                            <a:rPr lang="ko-KR" altLang="ko-KR" b="1" i="1">
                              <a:solidFill>
                                <a:srgbClr val="00B050"/>
                              </a:solidFill>
                              <a:latin typeface="Cambria Math" panose="02040503050406030204" pitchFamily="18" charset="0"/>
                            </a:rPr>
                          </m:ctrlPr>
                        </m:sSupPr>
                        <m:e>
                          <m:sSub>
                            <m:sSubPr>
                              <m:ctrlPr>
                                <a:rPr lang="ko-KR" altLang="ko-KR" b="1" i="1">
                                  <a:solidFill>
                                    <a:srgbClr val="00B050"/>
                                  </a:solidFill>
                                  <a:latin typeface="Cambria Math" panose="02040503050406030204" pitchFamily="18" charset="0"/>
                                </a:rPr>
                              </m:ctrlPr>
                            </m:sSubPr>
                            <m:e>
                              <m:r>
                                <a:rPr lang="en-US" altLang="ko-KR" b="1" i="1">
                                  <a:solidFill>
                                    <a:srgbClr val="00B050"/>
                                  </a:solidFill>
                                  <a:latin typeface="Cambria Math" panose="02040503050406030204" pitchFamily="18" charset="0"/>
                                </a:rPr>
                                <m:t>𝒍</m:t>
                              </m:r>
                            </m:e>
                            <m:sub>
                              <m:r>
                                <a:rPr lang="en-US" altLang="ko-KR" b="1" i="1">
                                  <a:solidFill>
                                    <a:srgbClr val="00B050"/>
                                  </a:solidFill>
                                  <a:latin typeface="Cambria Math" panose="02040503050406030204" pitchFamily="18" charset="0"/>
                                </a:rPr>
                                <m:t>𝟏</m:t>
                              </m:r>
                            </m:sub>
                          </m:sSub>
                        </m:e>
                        <m:sup>
                          <m:r>
                            <a:rPr lang="en-US" altLang="ko-KR" b="1" i="1">
                              <a:solidFill>
                                <a:srgbClr val="00B050"/>
                              </a:solidFill>
                              <a:latin typeface="Cambria Math" panose="02040503050406030204" pitchFamily="18" charset="0"/>
                            </a:rPr>
                            <m:t>𝟐</m:t>
                          </m:r>
                        </m:sup>
                      </m:sSup>
                      <m:r>
                        <a:rPr lang="en-US" altLang="ko-KR" b="1" i="1">
                          <a:solidFill>
                            <a:srgbClr val="00B050"/>
                          </a:solidFill>
                          <a:latin typeface="Cambria Math" panose="02040503050406030204" pitchFamily="18" charset="0"/>
                        </a:rPr>
                        <m:t>+</m:t>
                      </m:r>
                      <m:sSup>
                        <m:sSupPr>
                          <m:ctrlPr>
                            <a:rPr lang="ko-KR" altLang="ko-KR" b="1" i="1">
                              <a:solidFill>
                                <a:srgbClr val="00B050"/>
                              </a:solidFill>
                              <a:latin typeface="Cambria Math" panose="02040503050406030204" pitchFamily="18" charset="0"/>
                            </a:rPr>
                          </m:ctrlPr>
                        </m:sSupPr>
                        <m:e>
                          <m:r>
                            <a:rPr lang="en-US" altLang="ko-KR" b="1" i="1">
                              <a:solidFill>
                                <a:srgbClr val="00B050"/>
                              </a:solidFill>
                              <a:latin typeface="Cambria Math" panose="02040503050406030204" pitchFamily="18" charset="0"/>
                            </a:rPr>
                            <m:t>𝒅</m:t>
                          </m:r>
                        </m:e>
                        <m:sup>
                          <m:r>
                            <a:rPr lang="en-US" altLang="ko-KR" b="1" i="1">
                              <a:solidFill>
                                <a:srgbClr val="00B050"/>
                              </a:solidFill>
                              <a:latin typeface="Cambria Math" panose="02040503050406030204" pitchFamily="18" charset="0"/>
                            </a:rPr>
                            <m:t>𝟐</m:t>
                          </m:r>
                        </m:sup>
                      </m:sSup>
                      <m:r>
                        <a:rPr lang="en-US" altLang="ko-KR" b="1" i="1" smtClean="0">
                          <a:solidFill>
                            <a:srgbClr val="00B050"/>
                          </a:solidFill>
                          <a:latin typeface="Cambria Math" panose="02040503050406030204" pitchFamily="18" charset="0"/>
                        </a:rPr>
                        <m:t>−</m:t>
                      </m:r>
                      <m:sSup>
                        <m:sSupPr>
                          <m:ctrlPr>
                            <a:rPr lang="ko-KR" altLang="ko-KR" b="1" i="1">
                              <a:solidFill>
                                <a:srgbClr val="00B050"/>
                              </a:solidFill>
                              <a:latin typeface="Cambria Math" panose="02040503050406030204" pitchFamily="18" charset="0"/>
                            </a:rPr>
                          </m:ctrlPr>
                        </m:sSupPr>
                        <m:e>
                          <m:sSub>
                            <m:sSubPr>
                              <m:ctrlPr>
                                <a:rPr lang="ko-KR" altLang="ko-KR" b="1" i="1">
                                  <a:solidFill>
                                    <a:srgbClr val="00B050"/>
                                  </a:solidFill>
                                  <a:latin typeface="Cambria Math" panose="02040503050406030204" pitchFamily="18" charset="0"/>
                                </a:rPr>
                              </m:ctrlPr>
                            </m:sSubPr>
                            <m:e>
                              <m:r>
                                <a:rPr lang="en-US" altLang="ko-KR" b="1" i="1">
                                  <a:solidFill>
                                    <a:srgbClr val="00B050"/>
                                  </a:solidFill>
                                  <a:latin typeface="Cambria Math" panose="02040503050406030204" pitchFamily="18" charset="0"/>
                                </a:rPr>
                                <m:t>𝒍</m:t>
                              </m:r>
                            </m:e>
                            <m:sub>
                              <m:r>
                                <a:rPr lang="en-US" altLang="ko-KR" b="1" i="1">
                                  <a:solidFill>
                                    <a:srgbClr val="00B050"/>
                                  </a:solidFill>
                                  <a:latin typeface="Cambria Math" panose="02040503050406030204" pitchFamily="18" charset="0"/>
                                </a:rPr>
                                <m:t>𝟐</m:t>
                              </m:r>
                            </m:sub>
                          </m:sSub>
                        </m:e>
                        <m:sup>
                          <m:r>
                            <a:rPr lang="en-US" altLang="ko-KR" b="1" i="1">
                              <a:solidFill>
                                <a:srgbClr val="00B050"/>
                              </a:solidFill>
                              <a:latin typeface="Cambria Math" panose="02040503050406030204" pitchFamily="18" charset="0"/>
                            </a:rPr>
                            <m:t>𝟐</m:t>
                          </m:r>
                        </m:sup>
                      </m:sSup>
                      <m:r>
                        <a:rPr lang="en-US" altLang="ko-KR" b="1" i="1">
                          <a:solidFill>
                            <a:srgbClr val="00B050"/>
                          </a:solidFill>
                          <a:latin typeface="Cambria Math" panose="02040503050406030204" pitchFamily="18" charset="0"/>
                        </a:rPr>
                        <m:t>)</m:t>
                      </m:r>
                    </m:oMath>
                  </a14:m>
                  <a:r>
                    <a:rPr lang="en-US" altLang="ko-KR" b="1" i="1" dirty="0">
                      <a:solidFill>
                        <a:srgbClr val="00B050"/>
                      </a:solidFill>
                    </a:rPr>
                    <a:t>/2</a:t>
                  </a:r>
                  <a:r>
                    <a:rPr lang="ko-KR" altLang="en-US" b="1" i="1" dirty="0">
                      <a:solidFill>
                        <a:srgbClr val="00B050"/>
                      </a:solidFill>
                    </a:rPr>
                    <a:t> </a:t>
                  </a:r>
                  <a14:m>
                    <m:oMath xmlns:m="http://schemas.openxmlformats.org/officeDocument/2006/math">
                      <m:sSub>
                        <m:sSubPr>
                          <m:ctrlPr>
                            <a:rPr lang="ko-KR" altLang="en-US" b="1" i="1">
                              <a:solidFill>
                                <a:srgbClr val="00B050"/>
                              </a:solidFill>
                              <a:latin typeface="Cambria Math" panose="02040503050406030204" pitchFamily="18" charset="0"/>
                            </a:rPr>
                          </m:ctrlPr>
                        </m:sSubPr>
                        <m:e>
                          <m:r>
                            <a:rPr lang="ko-KR" altLang="en-US" b="1" i="1">
                              <a:solidFill>
                                <a:srgbClr val="00B050"/>
                              </a:solidFill>
                              <a:latin typeface="Cambria Math" panose="02040503050406030204" pitchFamily="18" charset="0"/>
                            </a:rPr>
                            <m:t>𝒍</m:t>
                          </m:r>
                        </m:e>
                        <m:sub>
                          <m:r>
                            <a:rPr lang="ko-KR" altLang="en-US" b="1" i="1">
                              <a:solidFill>
                                <a:srgbClr val="00B050"/>
                              </a:solidFill>
                              <a:latin typeface="Cambria Math" panose="02040503050406030204" pitchFamily="18" charset="0"/>
                            </a:rPr>
                            <m:t>𝟏</m:t>
                          </m:r>
                        </m:sub>
                      </m:sSub>
                      <m:r>
                        <a:rPr lang="en-US" altLang="ko-KR" b="1" i="1">
                          <a:solidFill>
                            <a:srgbClr val="00B050"/>
                          </a:solidFill>
                          <a:latin typeface="Cambria Math" panose="02040503050406030204" pitchFamily="18" charset="0"/>
                        </a:rPr>
                        <m:t>𝒅</m:t>
                      </m:r>
                    </m:oMath>
                  </a14:m>
                  <a:r>
                    <a:rPr lang="en-US" altLang="ko-KR" b="1" i="1" dirty="0">
                      <a:solidFill>
                        <a:srgbClr val="00B050"/>
                      </a:solidFill>
                    </a:rPr>
                    <a:t>)</a:t>
                  </a:r>
                  <a:endParaRPr lang="ko-KR" altLang="en-US" b="1" i="1" dirty="0">
                    <a:solidFill>
                      <a:srgbClr val="00B050"/>
                    </a:solidFill>
                    <a:latin typeface="Cambria Math" panose="02040503050406030204" pitchFamily="18" charset="0"/>
                    <a:ea typeface="210 콤퓨타세탁 R" panose="02020603020101020101" pitchFamily="18" charset="-127"/>
                  </a:endParaRPr>
                </a:p>
              </p:txBody>
            </p:sp>
          </mc:Choice>
          <mc:Fallback xmlns="">
            <p:sp>
              <p:nvSpPr>
                <p:cNvPr id="89" name="TextBox 88">
                  <a:extLst>
                    <a:ext uri="{FF2B5EF4-FFF2-40B4-BE49-F238E27FC236}">
                      <a16:creationId xmlns:a16="http://schemas.microsoft.com/office/drawing/2014/main" id="{684A907C-0EC3-4D02-A35D-24C38A8CD6AF}"/>
                    </a:ext>
                  </a:extLst>
                </p:cNvPr>
                <p:cNvSpPr txBox="1">
                  <a:spLocks noRot="1" noChangeAspect="1" noMove="1" noResize="1" noEditPoints="1" noAdjustHandles="1" noChangeArrowheads="1" noChangeShapeType="1" noTextEdit="1"/>
                </p:cNvSpPr>
                <p:nvPr/>
              </p:nvSpPr>
              <p:spPr>
                <a:xfrm>
                  <a:off x="5565893" y="3167146"/>
                  <a:ext cx="4611843" cy="400559"/>
                </a:xfrm>
                <a:prstGeom prst="rect">
                  <a:avLst/>
                </a:prstGeom>
                <a:blipFill>
                  <a:blip r:embed="rId33"/>
                  <a:stretch>
                    <a:fillRect l="-1057" b="-2272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72BF5E8B-11FC-4D93-A9DB-05B7EB637F53}"/>
                    </a:ext>
                  </a:extLst>
                </p:cNvPr>
                <p:cNvSpPr txBox="1"/>
                <p:nvPr/>
              </p:nvSpPr>
              <p:spPr>
                <a:xfrm>
                  <a:off x="5585466" y="3733527"/>
                  <a:ext cx="3036731" cy="369332"/>
                </a:xfrm>
                <a:prstGeom prst="rect">
                  <a:avLst/>
                </a:prstGeom>
                <a:noFill/>
              </p:spPr>
              <p:txBody>
                <a:bodyPr wrap="square" rtlCol="0">
                  <a:spAutoFit/>
                </a:bodyPr>
                <a:lstStyle/>
                <a:p>
                  <a:r>
                    <a:rPr lang="en-US" altLang="ko-KR" b="1" i="1" dirty="0">
                      <a:solidFill>
                        <a:srgbClr val="F62EEC"/>
                      </a:solidFill>
                      <a:latin typeface="Cambria Math" panose="02040503050406030204" pitchFamily="18" charset="0"/>
                      <a:ea typeface="Cambria Math" panose="02040503050406030204" pitchFamily="18" charset="0"/>
                    </a:rPr>
                    <a:t>t  =</a:t>
                  </a:r>
                  <a:r>
                    <a:rPr lang="ko-KR" altLang="en-US" b="1" dirty="0">
                      <a:solidFill>
                        <a:srgbClr val="0070C0"/>
                      </a:solidFill>
                    </a:rPr>
                    <a:t> </a:t>
                  </a:r>
                  <a14:m>
                    <m:oMath xmlns:m="http://schemas.openxmlformats.org/officeDocument/2006/math">
                      <m:r>
                        <a:rPr lang="en-US" altLang="ko-KR" b="1" i="0" smtClean="0">
                          <a:solidFill>
                            <a:srgbClr val="0070C0"/>
                          </a:solidFill>
                          <a:latin typeface="Cambria Math" panose="02040503050406030204" pitchFamily="18" charset="0"/>
                        </a:rPr>
                        <m:t> </m:t>
                      </m:r>
                      <m:r>
                        <a:rPr lang="ko-KR" altLang="en-US" b="1" i="1">
                          <a:solidFill>
                            <a:srgbClr val="0070C0"/>
                          </a:solidFill>
                          <a:latin typeface="Cambria Math" panose="02040503050406030204" pitchFamily="18" charset="0"/>
                        </a:rPr>
                        <m:t>𝜶</m:t>
                      </m:r>
                      <m:r>
                        <a:rPr lang="en-US" altLang="ko-KR" b="1" i="1" smtClean="0">
                          <a:solidFill>
                            <a:srgbClr val="F62EEC"/>
                          </a:solidFill>
                          <a:latin typeface="Cambria Math" panose="02040503050406030204" pitchFamily="18" charset="0"/>
                        </a:rPr>
                        <m:t>−</m:t>
                      </m:r>
                    </m:oMath>
                  </a14:m>
                  <a:r>
                    <a:rPr lang="en-US" altLang="ko-KR" b="1" i="1" dirty="0">
                      <a:solidFill>
                        <a:srgbClr val="00B050"/>
                      </a:solidFill>
                      <a:latin typeface="Cambria Math" panose="02040503050406030204" pitchFamily="18" charset="0"/>
                      <a:ea typeface="Cambria Math" panose="02040503050406030204" pitchFamily="18" charset="0"/>
                    </a:rPr>
                    <a:t>c</a:t>
                  </a:r>
                  <a:endParaRPr lang="ko-KR" altLang="en-US" i="1" dirty="0">
                    <a:solidFill>
                      <a:srgbClr val="F62EEC"/>
                    </a:solidFill>
                    <a:latin typeface="Calibri" panose="020F0502020204030204" pitchFamily="34" charset="0"/>
                  </a:endParaRPr>
                </a:p>
              </p:txBody>
            </p:sp>
          </mc:Choice>
          <mc:Fallback xmlns="">
            <p:sp>
              <p:nvSpPr>
                <p:cNvPr id="92" name="TextBox 91">
                  <a:extLst>
                    <a:ext uri="{FF2B5EF4-FFF2-40B4-BE49-F238E27FC236}">
                      <a16:creationId xmlns:a16="http://schemas.microsoft.com/office/drawing/2014/main" id="{72BF5E8B-11FC-4D93-A9DB-05B7EB637F53}"/>
                    </a:ext>
                  </a:extLst>
                </p:cNvPr>
                <p:cNvSpPr txBox="1">
                  <a:spLocks noRot="1" noChangeAspect="1" noMove="1" noResize="1" noEditPoints="1" noAdjustHandles="1" noChangeArrowheads="1" noChangeShapeType="1" noTextEdit="1"/>
                </p:cNvSpPr>
                <p:nvPr/>
              </p:nvSpPr>
              <p:spPr>
                <a:xfrm>
                  <a:off x="5585466" y="3733527"/>
                  <a:ext cx="3036731" cy="369332"/>
                </a:xfrm>
                <a:prstGeom prst="rect">
                  <a:avLst/>
                </a:prstGeom>
                <a:blipFill>
                  <a:blip r:embed="rId34"/>
                  <a:stretch>
                    <a:fillRect l="-1606" t="-11475" b="-21311"/>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7A9DAC7-05E8-4201-9B99-42CE6CAA1CD9}"/>
                  </a:ext>
                </a:extLst>
              </p:cNvPr>
              <p:cNvSpPr txBox="1"/>
              <p:nvPr/>
            </p:nvSpPr>
            <p:spPr>
              <a:xfrm>
                <a:off x="5212374" y="4151968"/>
                <a:ext cx="6668715" cy="523220"/>
              </a:xfrm>
              <a:prstGeom prst="rect">
                <a:avLst/>
              </a:prstGeom>
              <a:solidFill>
                <a:srgbClr val="66FF66"/>
              </a:solidFill>
            </p:spPr>
            <p:txBody>
              <a:bodyPr wrap="square" rtlCol="0">
                <a:spAutoFit/>
              </a:bodyPr>
              <a:lstStyle/>
              <a:p>
                <a14:m>
                  <m:oMath xmlns:m="http://schemas.openxmlformats.org/officeDocument/2006/math">
                    <m:r>
                      <a:rPr lang="en-US" altLang="ko-KR" sz="2800" b="1" i="1" smtClean="0">
                        <a:solidFill>
                          <a:schemeClr val="tx1">
                            <a:lumMod val="95000"/>
                            <a:lumOff val="5000"/>
                          </a:schemeClr>
                        </a:solidFill>
                        <a:latin typeface="Cambria Math" panose="02040503050406030204" pitchFamily="18" charset="0"/>
                      </a:rPr>
                      <m:t>𝑳𝑷</m:t>
                    </m:r>
                    <m:r>
                      <a:rPr lang="en-US" altLang="ko-KR" sz="2800" b="1" i="0" smtClean="0">
                        <a:solidFill>
                          <a:schemeClr val="tx1">
                            <a:lumMod val="95000"/>
                            <a:lumOff val="5000"/>
                          </a:schemeClr>
                        </a:solidFill>
                        <a:latin typeface="Cambria Math" panose="02040503050406030204" pitchFamily="18" charset="0"/>
                      </a:rPr>
                      <m:t>(</m:t>
                    </m:r>
                    <m:sSub>
                      <m:sSubPr>
                        <m:ctrlPr>
                          <a:rPr lang="ko-KR" altLang="en-US" sz="2800" i="1" smtClean="0">
                            <a:solidFill>
                              <a:schemeClr val="tx1">
                                <a:lumMod val="95000"/>
                                <a:lumOff val="5000"/>
                              </a:schemeClr>
                            </a:solidFill>
                            <a:latin typeface="Cambria Math" panose="02040503050406030204" pitchFamily="18" charset="0"/>
                          </a:rPr>
                        </m:ctrlPr>
                      </m:sSubPr>
                      <m:e>
                        <m:sSub>
                          <m:sSubPr>
                            <m:ctrlPr>
                              <a:rPr lang="ko-KR" altLang="ko-KR" sz="2800" b="1" i="1">
                                <a:solidFill>
                                  <a:schemeClr val="tx1">
                                    <a:lumMod val="95000"/>
                                    <a:lumOff val="5000"/>
                                  </a:schemeClr>
                                </a:solidFill>
                                <a:latin typeface="Cambria Math" panose="02040503050406030204" pitchFamily="18" charset="0"/>
                              </a:rPr>
                            </m:ctrlPr>
                          </m:sSubPr>
                          <m:e>
                            <m:r>
                              <a:rPr lang="en-US" altLang="ko-KR" sz="2800" b="1" i="1">
                                <a:solidFill>
                                  <a:schemeClr val="tx1">
                                    <a:lumMod val="95000"/>
                                    <a:lumOff val="5000"/>
                                  </a:schemeClr>
                                </a:solidFill>
                                <a:latin typeface="Cambria Math" panose="02040503050406030204" pitchFamily="18" charset="0"/>
                              </a:rPr>
                              <m:t>𝒍</m:t>
                            </m:r>
                          </m:e>
                          <m:sub>
                            <m:r>
                              <a:rPr lang="en-US" altLang="ko-KR" sz="2800" b="1" i="1">
                                <a:solidFill>
                                  <a:schemeClr val="tx1">
                                    <a:lumMod val="95000"/>
                                    <a:lumOff val="5000"/>
                                  </a:schemeClr>
                                </a:solidFill>
                                <a:latin typeface="Cambria Math" panose="02040503050406030204" pitchFamily="18" charset="0"/>
                              </a:rPr>
                              <m:t>𝟏</m:t>
                            </m:r>
                          </m:sub>
                        </m:sSub>
                        <m:func>
                          <m:funcPr>
                            <m:ctrlPr>
                              <a:rPr lang="en-US" altLang="ko-KR" sz="2800" b="0" i="1" smtClean="0">
                                <a:solidFill>
                                  <a:schemeClr val="tx1">
                                    <a:lumMod val="95000"/>
                                    <a:lumOff val="5000"/>
                                  </a:schemeClr>
                                </a:solidFill>
                                <a:latin typeface="Cambria Math" panose="02040503050406030204" pitchFamily="18" charset="0"/>
                              </a:rPr>
                            </m:ctrlPr>
                          </m:funcPr>
                          <m:fName>
                            <m:r>
                              <m:rPr>
                                <m:sty m:val="p"/>
                              </m:rPr>
                              <a:rPr lang="en-US" altLang="ko-KR" sz="2800" b="0" i="0" smtClean="0">
                                <a:solidFill>
                                  <a:schemeClr val="tx1">
                                    <a:lumMod val="95000"/>
                                    <a:lumOff val="5000"/>
                                  </a:schemeClr>
                                </a:solidFill>
                                <a:latin typeface="Cambria Math" panose="02040503050406030204" pitchFamily="18" charset="0"/>
                              </a:rPr>
                              <m:t>cos</m:t>
                            </m:r>
                          </m:fName>
                          <m:e>
                            <m:d>
                              <m:dPr>
                                <m:ctrlPr>
                                  <a:rPr lang="en-US" altLang="ko-KR" sz="2800" b="0" i="1" smtClean="0">
                                    <a:solidFill>
                                      <a:schemeClr val="tx1">
                                        <a:lumMod val="95000"/>
                                        <a:lumOff val="5000"/>
                                      </a:schemeClr>
                                    </a:solidFill>
                                    <a:latin typeface="Cambria Math" panose="02040503050406030204" pitchFamily="18" charset="0"/>
                                  </a:rPr>
                                </m:ctrlPr>
                              </m:dPr>
                              <m:e>
                                <m:r>
                                  <m:rPr>
                                    <m:nor/>
                                  </m:rPr>
                                  <a:rPr lang="en-US" altLang="ko-KR" sz="2800" b="1" i="1" dirty="0">
                                    <a:solidFill>
                                      <a:schemeClr val="tx1">
                                        <a:lumMod val="95000"/>
                                        <a:lumOff val="5000"/>
                                      </a:schemeClr>
                                    </a:solidFill>
                                    <a:latin typeface="Cambria Math" panose="02040503050406030204" pitchFamily="18" charset="0"/>
                                    <a:ea typeface="Cambria Math" panose="02040503050406030204" pitchFamily="18" charset="0"/>
                                  </a:rPr>
                                  <m:t>t</m:t>
                                </m:r>
                              </m:e>
                            </m:d>
                          </m:e>
                        </m:func>
                        <m:r>
                          <a:rPr lang="en-US" altLang="ko-KR" sz="2800" b="0" i="1" smtClean="0">
                            <a:solidFill>
                              <a:schemeClr val="tx1">
                                <a:lumMod val="95000"/>
                                <a:lumOff val="5000"/>
                              </a:schemeClr>
                            </a:solidFill>
                            <a:latin typeface="Cambria Math" panose="02040503050406030204" pitchFamily="18" charset="0"/>
                          </a:rPr>
                          <m:t>+</m:t>
                        </m:r>
                        <m:r>
                          <a:rPr lang="en-US" altLang="ko-KR" sz="2800" b="0" i="1" smtClean="0">
                            <a:solidFill>
                              <a:schemeClr val="tx1">
                                <a:lumMod val="95000"/>
                                <a:lumOff val="5000"/>
                              </a:schemeClr>
                            </a:solidFill>
                            <a:latin typeface="Cambria Math" panose="02040503050406030204" pitchFamily="18" charset="0"/>
                          </a:rPr>
                          <m:t>𝑂</m:t>
                        </m:r>
                      </m:e>
                      <m:sub>
                        <m:r>
                          <a:rPr lang="en-US" altLang="ko-KR" sz="2800" b="0" i="1" smtClean="0">
                            <a:solidFill>
                              <a:schemeClr val="tx1">
                                <a:lumMod val="95000"/>
                                <a:lumOff val="5000"/>
                              </a:schemeClr>
                            </a:solidFill>
                            <a:latin typeface="Cambria Math" panose="02040503050406030204" pitchFamily="18" charset="0"/>
                          </a:rPr>
                          <m:t>𝑟𝑋</m:t>
                        </m:r>
                      </m:sub>
                    </m:sSub>
                    <m:r>
                      <a:rPr lang="ko-KR" altLang="en-US" sz="2800">
                        <a:solidFill>
                          <a:schemeClr val="tx1">
                            <a:lumMod val="95000"/>
                            <a:lumOff val="5000"/>
                          </a:schemeClr>
                        </a:solidFill>
                        <a:latin typeface="Cambria Math" panose="02040503050406030204" pitchFamily="18" charset="0"/>
                      </a:rPr>
                      <m:t>,</m:t>
                    </m:r>
                    <m:r>
                      <a:rPr lang="en-US" altLang="ko-KR" sz="2800" b="0" i="0" smtClean="0">
                        <a:solidFill>
                          <a:schemeClr val="tx1">
                            <a:lumMod val="95000"/>
                            <a:lumOff val="5000"/>
                          </a:schemeClr>
                        </a:solidFill>
                        <a:latin typeface="Cambria Math" panose="02040503050406030204" pitchFamily="18" charset="0"/>
                      </a:rPr>
                      <m:t>−</m:t>
                    </m:r>
                    <m:sSub>
                      <m:sSubPr>
                        <m:ctrlPr>
                          <a:rPr lang="ko-KR" altLang="ko-KR" sz="2800" b="1" i="1">
                            <a:solidFill>
                              <a:schemeClr val="tx1">
                                <a:lumMod val="95000"/>
                                <a:lumOff val="5000"/>
                              </a:schemeClr>
                            </a:solidFill>
                            <a:latin typeface="Cambria Math" panose="02040503050406030204" pitchFamily="18" charset="0"/>
                          </a:rPr>
                        </m:ctrlPr>
                      </m:sSubPr>
                      <m:e>
                        <m:r>
                          <a:rPr lang="en-US" altLang="ko-KR" sz="2800" b="1" i="1">
                            <a:solidFill>
                              <a:schemeClr val="tx1">
                                <a:lumMod val="95000"/>
                                <a:lumOff val="5000"/>
                              </a:schemeClr>
                            </a:solidFill>
                            <a:latin typeface="Cambria Math" panose="02040503050406030204" pitchFamily="18" charset="0"/>
                          </a:rPr>
                          <m:t>𝒍</m:t>
                        </m:r>
                      </m:e>
                      <m:sub>
                        <m:r>
                          <a:rPr lang="en-US" altLang="ko-KR" sz="2800" b="1" i="1" smtClean="0">
                            <a:solidFill>
                              <a:schemeClr val="tx1">
                                <a:lumMod val="95000"/>
                                <a:lumOff val="5000"/>
                              </a:schemeClr>
                            </a:solidFill>
                            <a:latin typeface="Cambria Math" panose="02040503050406030204" pitchFamily="18" charset="0"/>
                          </a:rPr>
                          <m:t>𝟐</m:t>
                        </m:r>
                      </m:sub>
                    </m:sSub>
                    <m:func>
                      <m:funcPr>
                        <m:ctrlPr>
                          <a:rPr lang="en-US" altLang="ko-KR" sz="2800" i="1">
                            <a:solidFill>
                              <a:schemeClr val="tx1">
                                <a:lumMod val="95000"/>
                                <a:lumOff val="5000"/>
                              </a:schemeClr>
                            </a:solidFill>
                            <a:latin typeface="Cambria Math" panose="02040503050406030204" pitchFamily="18" charset="0"/>
                          </a:rPr>
                        </m:ctrlPr>
                      </m:funcPr>
                      <m:fName>
                        <m:r>
                          <a:rPr lang="en-US" altLang="ko-KR" sz="2800" b="0" i="1" smtClean="0">
                            <a:solidFill>
                              <a:schemeClr val="tx1">
                                <a:lumMod val="95000"/>
                                <a:lumOff val="5000"/>
                              </a:schemeClr>
                            </a:solidFill>
                            <a:latin typeface="Cambria Math" panose="02040503050406030204" pitchFamily="18" charset="0"/>
                          </a:rPr>
                          <m:t>𝑠𝑖𝑛</m:t>
                        </m:r>
                      </m:fName>
                      <m:e>
                        <m:d>
                          <m:dPr>
                            <m:ctrlPr>
                              <a:rPr lang="en-US" altLang="ko-KR" sz="2800" i="1">
                                <a:solidFill>
                                  <a:schemeClr val="tx1">
                                    <a:lumMod val="95000"/>
                                    <a:lumOff val="5000"/>
                                  </a:schemeClr>
                                </a:solidFill>
                                <a:latin typeface="Cambria Math" panose="02040503050406030204" pitchFamily="18" charset="0"/>
                              </a:rPr>
                            </m:ctrlPr>
                          </m:dPr>
                          <m:e>
                            <m:r>
                              <m:rPr>
                                <m:nor/>
                              </m:rPr>
                              <a:rPr lang="en-US" altLang="ko-KR" sz="2800" b="1" i="1" dirty="0">
                                <a:solidFill>
                                  <a:schemeClr val="tx1">
                                    <a:lumMod val="95000"/>
                                    <a:lumOff val="5000"/>
                                  </a:schemeClr>
                                </a:solidFill>
                                <a:latin typeface="Cambria Math" panose="02040503050406030204" pitchFamily="18" charset="0"/>
                                <a:ea typeface="Cambria Math" panose="02040503050406030204" pitchFamily="18" charset="0"/>
                              </a:rPr>
                              <m:t>t</m:t>
                            </m:r>
                          </m:e>
                        </m:d>
                      </m:e>
                    </m:func>
                    <m:r>
                      <a:rPr lang="en-US" altLang="ko-KR" sz="2800" b="0" i="1" dirty="0" smtClea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ko-KR" altLang="en-US" sz="2800" i="1">
                            <a:solidFill>
                              <a:schemeClr val="tx1">
                                <a:lumMod val="95000"/>
                                <a:lumOff val="5000"/>
                              </a:schemeClr>
                            </a:solidFill>
                            <a:latin typeface="Cambria Math" panose="02040503050406030204" pitchFamily="18" charset="0"/>
                          </a:rPr>
                        </m:ctrlPr>
                      </m:sSubPr>
                      <m:e>
                        <m:r>
                          <a:rPr lang="en-US" altLang="ko-KR" sz="2800" b="0" i="1" smtClean="0">
                            <a:solidFill>
                              <a:schemeClr val="tx1">
                                <a:lumMod val="95000"/>
                                <a:lumOff val="5000"/>
                              </a:schemeClr>
                            </a:solidFill>
                            <a:latin typeface="Cambria Math" panose="02040503050406030204" pitchFamily="18" charset="0"/>
                          </a:rPr>
                          <m:t>𝑂</m:t>
                        </m:r>
                      </m:e>
                      <m:sub>
                        <m:r>
                          <a:rPr lang="en-US" altLang="ko-KR" sz="2800" b="0" i="1" smtClean="0">
                            <a:solidFill>
                              <a:schemeClr val="tx1">
                                <a:lumMod val="95000"/>
                                <a:lumOff val="5000"/>
                              </a:schemeClr>
                            </a:solidFill>
                            <a:latin typeface="Cambria Math" panose="02040503050406030204" pitchFamily="18" charset="0"/>
                          </a:rPr>
                          <m:t>𝑟</m:t>
                        </m:r>
                        <m:r>
                          <a:rPr lang="ko-KR" altLang="en-US" sz="2800" i="1">
                            <a:solidFill>
                              <a:schemeClr val="tx1">
                                <a:lumMod val="95000"/>
                                <a:lumOff val="5000"/>
                              </a:schemeClr>
                            </a:solidFill>
                            <a:latin typeface="Cambria Math" panose="02040503050406030204" pitchFamily="18" charset="0"/>
                          </a:rPr>
                          <m:t>𝑌</m:t>
                        </m:r>
                      </m:sub>
                    </m:sSub>
                  </m:oMath>
                </a14:m>
                <a:r>
                  <a:rPr lang="en-US" altLang="ko-KR" sz="2800" b="1" dirty="0">
                    <a:solidFill>
                      <a:schemeClr val="tx1">
                        <a:lumMod val="95000"/>
                        <a:lumOff val="5000"/>
                      </a:schemeClr>
                    </a:solidFill>
                  </a:rPr>
                  <a:t>-</a:t>
                </a:r>
                <a:r>
                  <a:rPr lang="ko-KR" altLang="en-US" sz="2800" dirty="0">
                    <a:solidFill>
                      <a:schemeClr val="tx1">
                        <a:lumMod val="95000"/>
                        <a:lumOff val="5000"/>
                      </a:schemeClr>
                    </a:solidFill>
                  </a:rPr>
                  <a:t> </a:t>
                </a:r>
                <a14:m>
                  <m:oMath xmlns:m="http://schemas.openxmlformats.org/officeDocument/2006/math">
                    <m:sSub>
                      <m:sSubPr>
                        <m:ctrlPr>
                          <a:rPr lang="ko-KR" altLang="en-US" sz="2800" i="1">
                            <a:solidFill>
                              <a:schemeClr val="tx1">
                                <a:lumMod val="95000"/>
                                <a:lumOff val="5000"/>
                              </a:schemeClr>
                            </a:solidFill>
                            <a:latin typeface="Cambria Math" panose="02040503050406030204" pitchFamily="18" charset="0"/>
                          </a:rPr>
                        </m:ctrlPr>
                      </m:sSubPr>
                      <m:e>
                        <m:r>
                          <a:rPr lang="en-US" altLang="ko-KR" sz="2800" i="1">
                            <a:solidFill>
                              <a:schemeClr val="tx1">
                                <a:lumMod val="95000"/>
                                <a:lumOff val="5000"/>
                              </a:schemeClr>
                            </a:solidFill>
                            <a:latin typeface="Cambria Math" panose="02040503050406030204" pitchFamily="18" charset="0"/>
                          </a:rPr>
                          <m:t>h</m:t>
                        </m:r>
                      </m:e>
                      <m:sub>
                        <m:r>
                          <m:rPr>
                            <m:sty m:val="p"/>
                          </m:rPr>
                          <a:rPr lang="en-US" altLang="ko-KR" sz="2800">
                            <a:solidFill>
                              <a:schemeClr val="tx1">
                                <a:lumMod val="95000"/>
                                <a:lumOff val="5000"/>
                              </a:schemeClr>
                            </a:solidFill>
                            <a:latin typeface="Cambria Math" panose="02040503050406030204" pitchFamily="18" charset="0"/>
                          </a:rPr>
                          <m:t>w</m:t>
                        </m:r>
                        <m:r>
                          <a:rPr lang="ko-KR" altLang="en-US" sz="2800">
                            <a:solidFill>
                              <a:schemeClr val="tx1">
                                <a:lumMod val="95000"/>
                                <a:lumOff val="5000"/>
                              </a:schemeClr>
                            </a:solidFill>
                            <a:latin typeface="Cambria Math" panose="02040503050406030204" pitchFamily="18" charset="0"/>
                          </a:rPr>
                          <m:t>  </m:t>
                        </m:r>
                      </m:sub>
                    </m:sSub>
                  </m:oMath>
                </a14:m>
                <a:r>
                  <a:rPr lang="en-US" altLang="ko-KR" sz="2800" b="1" dirty="0">
                    <a:solidFill>
                      <a:schemeClr val="tx1">
                        <a:lumMod val="95000"/>
                        <a:lumOff val="5000"/>
                      </a:schemeClr>
                    </a:solidFill>
                  </a:rPr>
                  <a:t>)</a:t>
                </a:r>
                <a:endParaRPr lang="ko-KR" altLang="en-US" sz="2800" b="1" dirty="0">
                  <a:solidFill>
                    <a:schemeClr val="tx1">
                      <a:lumMod val="95000"/>
                      <a:lumOff val="5000"/>
                    </a:schemeClr>
                  </a:solidFill>
                </a:endParaRPr>
              </a:p>
            </p:txBody>
          </p:sp>
        </mc:Choice>
        <mc:Fallback xmlns="">
          <p:sp>
            <p:nvSpPr>
              <p:cNvPr id="102" name="TextBox 101">
                <a:extLst>
                  <a:ext uri="{FF2B5EF4-FFF2-40B4-BE49-F238E27FC236}">
                    <a16:creationId xmlns:a16="http://schemas.microsoft.com/office/drawing/2014/main" id="{67A9DAC7-05E8-4201-9B99-42CE6CAA1CD9}"/>
                  </a:ext>
                </a:extLst>
              </p:cNvPr>
              <p:cNvSpPr txBox="1">
                <a:spLocks noRot="1" noChangeAspect="1" noMove="1" noResize="1" noEditPoints="1" noAdjustHandles="1" noChangeArrowheads="1" noChangeShapeType="1" noTextEdit="1"/>
              </p:cNvSpPr>
              <p:nvPr/>
            </p:nvSpPr>
            <p:spPr>
              <a:xfrm>
                <a:off x="5212374" y="4151968"/>
                <a:ext cx="6668715" cy="523220"/>
              </a:xfrm>
              <a:prstGeom prst="rect">
                <a:avLst/>
              </a:prstGeom>
              <a:blipFill>
                <a:blip r:embed="rId35"/>
                <a:stretch>
                  <a:fillRect t="-11628" r="-1005" b="-31395"/>
                </a:stretch>
              </a:blipFill>
            </p:spPr>
            <p:txBody>
              <a:bodyPr/>
              <a:lstStyle/>
              <a:p>
                <a:r>
                  <a:rPr lang="ko-KR" altLang="en-US">
                    <a:noFill/>
                  </a:rPr>
                  <a:t> </a:t>
                </a:r>
              </a:p>
            </p:txBody>
          </p:sp>
        </mc:Fallback>
      </mc:AlternateContent>
      <p:sp>
        <p:nvSpPr>
          <p:cNvPr id="4" name="직사각형 3">
            <a:extLst>
              <a:ext uri="{FF2B5EF4-FFF2-40B4-BE49-F238E27FC236}">
                <a16:creationId xmlns:a16="http://schemas.microsoft.com/office/drawing/2014/main" id="{9A51FFA6-CC92-42F8-AFE8-C124B465C77E}"/>
              </a:ext>
            </a:extLst>
          </p:cNvPr>
          <p:cNvSpPr/>
          <p:nvPr/>
        </p:nvSpPr>
        <p:spPr>
          <a:xfrm>
            <a:off x="5244419" y="5203415"/>
            <a:ext cx="5439897" cy="1015663"/>
          </a:xfrm>
          <a:prstGeom prst="rect">
            <a:avLst/>
          </a:prstGeom>
        </p:spPr>
        <p:txBody>
          <a:bodyPr wrap="square">
            <a:spAutoFit/>
          </a:bodyPr>
          <a:lstStyle/>
          <a:p>
            <a:pPr algn="just"/>
            <a:r>
              <a:rPr lang="en-US" altLang="ko-KR" sz="2000" dirty="0">
                <a:solidFill>
                  <a:srgbClr val="000000"/>
                </a:solidFill>
                <a:latin typeface="Calibri" panose="020F0502020204030204" pitchFamily="34" charset="0"/>
              </a:rPr>
              <a:t>Then, multiply the rotation matrix(by angle of sight) like previously obtaining the vector of the feet.</a:t>
            </a:r>
            <a:endParaRPr lang="ko-KR" altLang="en-US" sz="2000" dirty="0">
              <a:latin typeface="Calibri" panose="020F0502020204030204" pitchFamily="34" charset="0"/>
            </a:endParaRPr>
          </a:p>
        </p:txBody>
      </p:sp>
      <p:grpSp>
        <p:nvGrpSpPr>
          <p:cNvPr id="10" name="그룹 9">
            <a:extLst>
              <a:ext uri="{FF2B5EF4-FFF2-40B4-BE49-F238E27FC236}">
                <a16:creationId xmlns:a16="http://schemas.microsoft.com/office/drawing/2014/main" id="{8F20EDC3-7FDC-4716-997E-A799D3725FBA}"/>
              </a:ext>
            </a:extLst>
          </p:cNvPr>
          <p:cNvGrpSpPr/>
          <p:nvPr/>
        </p:nvGrpSpPr>
        <p:grpSpPr>
          <a:xfrm>
            <a:off x="104287" y="1887198"/>
            <a:ext cx="5108087" cy="4318703"/>
            <a:chOff x="104287" y="1676190"/>
            <a:chExt cx="5108087" cy="4318703"/>
          </a:xfrm>
        </p:grpSpPr>
        <p:cxnSp>
          <p:nvCxnSpPr>
            <p:cNvPr id="93" name="직선 연결선 92">
              <a:extLst>
                <a:ext uri="{FF2B5EF4-FFF2-40B4-BE49-F238E27FC236}">
                  <a16:creationId xmlns:a16="http://schemas.microsoft.com/office/drawing/2014/main" id="{98DCB630-EECF-4277-B8EF-6E5CE4C16911}"/>
                </a:ext>
              </a:extLst>
            </p:cNvPr>
            <p:cNvCxnSpPr>
              <a:cxnSpLocks/>
            </p:cNvCxnSpPr>
            <p:nvPr/>
          </p:nvCxnSpPr>
          <p:spPr>
            <a:xfrm>
              <a:off x="4123321" y="3757366"/>
              <a:ext cx="1" cy="601459"/>
            </a:xfrm>
            <a:prstGeom prst="line">
              <a:avLst/>
            </a:prstGeom>
            <a:ln w="349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4" name="그룹 43">
              <a:extLst>
                <a:ext uri="{FF2B5EF4-FFF2-40B4-BE49-F238E27FC236}">
                  <a16:creationId xmlns:a16="http://schemas.microsoft.com/office/drawing/2014/main" id="{BC680A90-49C4-4676-8078-EC8CF32E95A9}"/>
                </a:ext>
              </a:extLst>
            </p:cNvPr>
            <p:cNvGrpSpPr/>
            <p:nvPr/>
          </p:nvGrpSpPr>
          <p:grpSpPr>
            <a:xfrm>
              <a:off x="104287" y="1676190"/>
              <a:ext cx="4597111" cy="4318703"/>
              <a:chOff x="-3597" y="1621299"/>
              <a:chExt cx="2974001" cy="3332107"/>
            </a:xfrm>
          </p:grpSpPr>
          <p:sp>
            <p:nvSpPr>
              <p:cNvPr id="45" name="직사각형 44">
                <a:extLst>
                  <a:ext uri="{FF2B5EF4-FFF2-40B4-BE49-F238E27FC236}">
                    <a16:creationId xmlns:a16="http://schemas.microsoft.com/office/drawing/2014/main" id="{255717AA-702B-45A3-A2F2-963E922EC837}"/>
                  </a:ext>
                </a:extLst>
              </p:cNvPr>
              <p:cNvSpPr/>
              <p:nvPr/>
            </p:nvSpPr>
            <p:spPr>
              <a:xfrm>
                <a:off x="305126" y="4773406"/>
                <a:ext cx="2665278" cy="18000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6" name="직선 연결선 45">
                <a:extLst>
                  <a:ext uri="{FF2B5EF4-FFF2-40B4-BE49-F238E27FC236}">
                    <a16:creationId xmlns:a16="http://schemas.microsoft.com/office/drawing/2014/main" id="{7BF3EE2D-AC00-4AA2-8FBD-05B58CC1F633}"/>
                  </a:ext>
                </a:extLst>
              </p:cNvPr>
              <p:cNvCxnSpPr/>
              <p:nvPr/>
            </p:nvCxnSpPr>
            <p:spPr>
              <a:xfrm>
                <a:off x="310781" y="4773406"/>
                <a:ext cx="26596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435A77A-1ECC-4CF0-AE59-9256C419A81F}"/>
                      </a:ext>
                    </a:extLst>
                  </p:cNvPr>
                  <p:cNvSpPr txBox="1"/>
                  <p:nvPr/>
                </p:nvSpPr>
                <p:spPr>
                  <a:xfrm>
                    <a:off x="-3597" y="4439059"/>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47" name="TextBox 46">
                    <a:extLst>
                      <a:ext uri="{FF2B5EF4-FFF2-40B4-BE49-F238E27FC236}">
                        <a16:creationId xmlns:a16="http://schemas.microsoft.com/office/drawing/2014/main" id="{C435A77A-1ECC-4CF0-AE59-9256C419A81F}"/>
                      </a:ext>
                    </a:extLst>
                  </p:cNvPr>
                  <p:cNvSpPr txBox="1">
                    <a:spLocks noRot="1" noChangeAspect="1" noMove="1" noResize="1" noEditPoints="1" noAdjustHandles="1" noChangeArrowheads="1" noChangeShapeType="1" noTextEdit="1"/>
                  </p:cNvSpPr>
                  <p:nvPr/>
                </p:nvSpPr>
                <p:spPr>
                  <a:xfrm>
                    <a:off x="-3597" y="4439059"/>
                    <a:ext cx="539156" cy="369332"/>
                  </a:xfrm>
                  <a:prstGeom prst="rect">
                    <a:avLst/>
                  </a:prstGeom>
                  <a:blipFill>
                    <a:blip r:embed="rId3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D2B9EBB-7E0E-4361-B15D-D648CB3D7C23}"/>
                      </a:ext>
                    </a:extLst>
                  </p:cNvPr>
                  <p:cNvSpPr txBox="1"/>
                  <p:nvPr/>
                </p:nvSpPr>
                <p:spPr>
                  <a:xfrm>
                    <a:off x="2079198" y="24472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48" name="TextBox 47">
                    <a:extLst>
                      <a:ext uri="{FF2B5EF4-FFF2-40B4-BE49-F238E27FC236}">
                        <a16:creationId xmlns:a16="http://schemas.microsoft.com/office/drawing/2014/main" id="{9D2B9EBB-7E0E-4361-B15D-D648CB3D7C23}"/>
                      </a:ext>
                    </a:extLst>
                  </p:cNvPr>
                  <p:cNvSpPr txBox="1">
                    <a:spLocks noRot="1" noChangeAspect="1" noMove="1" noResize="1" noEditPoints="1" noAdjustHandles="1" noChangeArrowheads="1" noChangeShapeType="1" noTextEdit="1"/>
                  </p:cNvSpPr>
                  <p:nvPr/>
                </p:nvSpPr>
                <p:spPr>
                  <a:xfrm>
                    <a:off x="2079198" y="2447299"/>
                    <a:ext cx="539156" cy="330788"/>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56F1E17-2E4F-4A15-9135-21BB98B04E36}"/>
                      </a:ext>
                    </a:extLst>
                  </p:cNvPr>
                  <p:cNvSpPr txBox="1"/>
                  <p:nvPr/>
                </p:nvSpPr>
                <p:spPr>
                  <a:xfrm>
                    <a:off x="1287776" y="16212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49" name="TextBox 48">
                    <a:extLst>
                      <a:ext uri="{FF2B5EF4-FFF2-40B4-BE49-F238E27FC236}">
                        <a16:creationId xmlns:a16="http://schemas.microsoft.com/office/drawing/2014/main" id="{C56F1E17-2E4F-4A15-9135-21BB98B04E36}"/>
                      </a:ext>
                    </a:extLst>
                  </p:cNvPr>
                  <p:cNvSpPr txBox="1">
                    <a:spLocks noRot="1" noChangeAspect="1" noMove="1" noResize="1" noEditPoints="1" noAdjustHandles="1" noChangeArrowheads="1" noChangeShapeType="1" noTextEdit="1"/>
                  </p:cNvSpPr>
                  <p:nvPr/>
                </p:nvSpPr>
                <p:spPr>
                  <a:xfrm>
                    <a:off x="1287776" y="1621299"/>
                    <a:ext cx="539156" cy="330788"/>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92C0A39-46B8-414A-AB43-0DF3E7CD7917}"/>
                      </a:ext>
                    </a:extLst>
                  </p:cNvPr>
                  <p:cNvSpPr txBox="1"/>
                  <p:nvPr/>
                </p:nvSpPr>
                <p:spPr>
                  <a:xfrm>
                    <a:off x="617293" y="2234930"/>
                    <a:ext cx="960407" cy="284959"/>
                  </a:xfrm>
                  <a:prstGeom prst="rect">
                    <a:avLst/>
                  </a:prstGeom>
                  <a:noFill/>
                </p:spPr>
                <p:txBody>
                  <a:bodyPr wrap="square" rtlCol="0">
                    <a:spAutoFit/>
                  </a:bodyPr>
                  <a:lstStyle/>
                  <a:p>
                    <a14:m>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r>
                          <a:rPr lang="en-US" altLang="ko-KR" b="1" i="0" smtClean="0">
                            <a:latin typeface="Cambria Math" panose="02040503050406030204" pitchFamily="18" charset="0"/>
                          </a:rPr>
                          <m:t>(</m:t>
                        </m:r>
                        <m:sSub>
                          <m:sSubPr>
                            <m:ctrlPr>
                              <a:rPr lang="ko-KR" altLang="en-US" i="1" smtClean="0">
                                <a:latin typeface="Cambria Math" panose="02040503050406030204" pitchFamily="18" charset="0"/>
                              </a:rPr>
                            </m:ctrlPr>
                          </m:sSubPr>
                          <m:e>
                            <m:r>
                              <a:rPr lang="en-US" altLang="ko-KR" b="0" i="1" smtClean="0">
                                <a:latin typeface="Cambria Math" panose="02040503050406030204" pitchFamily="18" charset="0"/>
                              </a:rPr>
                              <m:t>𝑂</m:t>
                            </m:r>
                          </m:e>
                          <m:sub>
                            <m:r>
                              <a:rPr lang="en-US" altLang="ko-KR" b="0" i="1" smtClean="0">
                                <a:latin typeface="Cambria Math" panose="02040503050406030204" pitchFamily="18" charset="0"/>
                              </a:rPr>
                              <m:t>𝑟𝑋</m:t>
                            </m:r>
                          </m:sub>
                        </m:sSub>
                        <m:r>
                          <a:rPr lang="ko-KR" altLang="en-US">
                            <a:latin typeface="Cambria Math" panose="02040503050406030204" pitchFamily="18" charset="0"/>
                          </a:rPr>
                          <m:t>,</m:t>
                        </m:r>
                        <m:sSub>
                          <m:sSubPr>
                            <m:ctrlPr>
                              <a:rPr lang="ko-KR" altLang="en-US" i="1">
                                <a:latin typeface="Cambria Math" panose="02040503050406030204" pitchFamily="18" charset="0"/>
                              </a:rPr>
                            </m:ctrlPr>
                          </m:sSubPr>
                          <m:e>
                            <m:r>
                              <a:rPr lang="en-US" altLang="ko-KR" b="0" i="1" smtClean="0">
                                <a:latin typeface="Cambria Math" panose="02040503050406030204" pitchFamily="18" charset="0"/>
                              </a:rPr>
                              <m:t>𝑂</m:t>
                            </m:r>
                          </m:e>
                          <m:sub>
                            <m:r>
                              <a:rPr lang="en-US" altLang="ko-KR" b="0" i="1" smtClean="0">
                                <a:latin typeface="Cambria Math" panose="02040503050406030204" pitchFamily="18" charset="0"/>
                              </a:rPr>
                              <m:t>𝑟</m:t>
                            </m:r>
                            <m:r>
                              <a:rPr lang="ko-KR" altLang="en-US" i="1">
                                <a:latin typeface="Cambria Math" panose="02040503050406030204" pitchFamily="18" charset="0"/>
                              </a:rPr>
                              <m:t>𝑌</m:t>
                            </m:r>
                          </m:sub>
                        </m:sSub>
                      </m:oMath>
                    </a14:m>
                    <a:r>
                      <a:rPr lang="en-US" altLang="ko-KR" b="1" dirty="0"/>
                      <a:t>)</a:t>
                    </a:r>
                    <a:endParaRPr lang="ko-KR" altLang="en-US" b="1" dirty="0"/>
                  </a:p>
                </p:txBody>
              </p:sp>
            </mc:Choice>
            <mc:Fallback xmlns="">
              <p:sp>
                <p:nvSpPr>
                  <p:cNvPr id="50" name="TextBox 49">
                    <a:extLst>
                      <a:ext uri="{FF2B5EF4-FFF2-40B4-BE49-F238E27FC236}">
                        <a16:creationId xmlns:a16="http://schemas.microsoft.com/office/drawing/2014/main" id="{392C0A39-46B8-414A-AB43-0DF3E7CD7917}"/>
                      </a:ext>
                    </a:extLst>
                  </p:cNvPr>
                  <p:cNvSpPr txBox="1">
                    <a:spLocks noRot="1" noChangeAspect="1" noMove="1" noResize="1" noEditPoints="1" noAdjustHandles="1" noChangeArrowheads="1" noChangeShapeType="1" noTextEdit="1"/>
                  </p:cNvSpPr>
                  <p:nvPr/>
                </p:nvSpPr>
                <p:spPr>
                  <a:xfrm>
                    <a:off x="617293" y="2234930"/>
                    <a:ext cx="960407" cy="284959"/>
                  </a:xfrm>
                  <a:prstGeom prst="rect">
                    <a:avLst/>
                  </a:prstGeom>
                  <a:blipFill>
                    <a:blip r:embed="rId6"/>
                    <a:stretch>
                      <a:fillRect t="-8197" b="-24590"/>
                    </a:stretch>
                  </a:blipFill>
                </p:spPr>
                <p:txBody>
                  <a:bodyPr/>
                  <a:lstStyle/>
                  <a:p>
                    <a:r>
                      <a:rPr lang="ko-KR" altLang="en-US">
                        <a:noFill/>
                      </a:rPr>
                      <a:t> </a:t>
                    </a:r>
                  </a:p>
                </p:txBody>
              </p:sp>
            </mc:Fallback>
          </mc:AlternateContent>
          <p:grpSp>
            <p:nvGrpSpPr>
              <p:cNvPr id="51" name="그룹 50">
                <a:extLst>
                  <a:ext uri="{FF2B5EF4-FFF2-40B4-BE49-F238E27FC236}">
                    <a16:creationId xmlns:a16="http://schemas.microsoft.com/office/drawing/2014/main" id="{D6FA56B4-3C9B-4483-976E-F6C93A64692D}"/>
                  </a:ext>
                </a:extLst>
              </p:cNvPr>
              <p:cNvGrpSpPr/>
              <p:nvPr/>
            </p:nvGrpSpPr>
            <p:grpSpPr>
              <a:xfrm rot="20013530">
                <a:off x="129975" y="3664886"/>
                <a:ext cx="962251" cy="1194520"/>
                <a:chOff x="-98663" y="3267867"/>
                <a:chExt cx="962251" cy="1194520"/>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B3CF143-BBE9-42D9-8C58-E1B7E8BAC813}"/>
                        </a:ext>
                      </a:extLst>
                    </p:cNvPr>
                    <p:cNvSpPr txBox="1"/>
                    <p:nvPr/>
                  </p:nvSpPr>
                  <p:spPr>
                    <a:xfrm rot="1801384">
                      <a:off x="65898" y="3267867"/>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76" name="TextBox 175">
                      <a:extLst>
                        <a:ext uri="{FF2B5EF4-FFF2-40B4-BE49-F238E27FC236}">
                          <a16:creationId xmlns:a16="http://schemas.microsoft.com/office/drawing/2014/main" id="{17A6D474-1927-4A3F-980C-AA54C96018D3}"/>
                        </a:ext>
                      </a:extLst>
                    </p:cNvPr>
                    <p:cNvSpPr txBox="1">
                      <a:spLocks noRot="1" noChangeAspect="1" noMove="1" noResize="1" noEditPoints="1" noAdjustHandles="1" noChangeArrowheads="1" noChangeShapeType="1" noTextEdit="1"/>
                    </p:cNvSpPr>
                    <p:nvPr/>
                  </p:nvSpPr>
                  <p:spPr>
                    <a:xfrm rot="1801384">
                      <a:off x="65898" y="3267867"/>
                      <a:ext cx="539156" cy="330788"/>
                    </a:xfrm>
                    <a:prstGeom prst="rect">
                      <a:avLst/>
                    </a:prstGeom>
                    <a:blipFill>
                      <a:blip r:embed="rId22"/>
                      <a:stretch>
                        <a:fillRect b="-16393"/>
                      </a:stretch>
                    </a:blipFill>
                  </p:spPr>
                  <p:txBody>
                    <a:bodyPr/>
                    <a:lstStyle/>
                    <a:p>
                      <a:r>
                        <a:rPr lang="ko-KR" altLang="en-US">
                          <a:noFill/>
                        </a:rPr>
                        <a:t> </a:t>
                      </a:r>
                    </a:p>
                  </p:txBody>
                </p:sp>
              </mc:Fallback>
            </mc:AlternateContent>
            <p:cxnSp>
              <p:nvCxnSpPr>
                <p:cNvPr id="69" name="직선 화살표 연결선 68">
                  <a:extLst>
                    <a:ext uri="{FF2B5EF4-FFF2-40B4-BE49-F238E27FC236}">
                      <a16:creationId xmlns:a16="http://schemas.microsoft.com/office/drawing/2014/main" id="{00AE31AC-9970-410E-9953-4FA449772998}"/>
                    </a:ext>
                  </a:extLst>
                </p:cNvPr>
                <p:cNvCxnSpPr>
                  <a:cxnSpLocks/>
                </p:cNvCxnSpPr>
                <p:nvPr/>
              </p:nvCxnSpPr>
              <p:spPr>
                <a:xfrm rot="1586470">
                  <a:off x="-98663" y="4356945"/>
                  <a:ext cx="677165" cy="10982"/>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0" name="직선 화살표 연결선 69">
                  <a:extLst>
                    <a:ext uri="{FF2B5EF4-FFF2-40B4-BE49-F238E27FC236}">
                      <a16:creationId xmlns:a16="http://schemas.microsoft.com/office/drawing/2014/main" id="{6C906971-822B-4C81-9DA7-938F5342E550}"/>
                    </a:ext>
                  </a:extLst>
                </p:cNvPr>
                <p:cNvCxnSpPr/>
                <p:nvPr/>
              </p:nvCxnSpPr>
              <p:spPr>
                <a:xfrm rot="1496278" flipV="1">
                  <a:off x="80175" y="3581150"/>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BC9A27A9-4345-413B-8D3B-863C9A7A4ED8}"/>
                        </a:ext>
                      </a:extLst>
                    </p:cNvPr>
                    <p:cNvSpPr txBox="1"/>
                    <p:nvPr/>
                  </p:nvSpPr>
                  <p:spPr>
                    <a:xfrm rot="1496278">
                      <a:off x="324432" y="4131599"/>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75" name="TextBox 174">
                      <a:extLst>
                        <a:ext uri="{FF2B5EF4-FFF2-40B4-BE49-F238E27FC236}">
                          <a16:creationId xmlns:a16="http://schemas.microsoft.com/office/drawing/2014/main" id="{DAE48252-8434-45A7-B40B-3E97215E9CDF}"/>
                        </a:ext>
                      </a:extLst>
                    </p:cNvPr>
                    <p:cNvSpPr txBox="1">
                      <a:spLocks noRot="1" noChangeAspect="1" noMove="1" noResize="1" noEditPoints="1" noAdjustHandles="1" noChangeArrowheads="1" noChangeShapeType="1" noTextEdit="1"/>
                    </p:cNvSpPr>
                    <p:nvPr/>
                  </p:nvSpPr>
                  <p:spPr>
                    <a:xfrm rot="1496278">
                      <a:off x="324432" y="4131599"/>
                      <a:ext cx="539156" cy="330788"/>
                    </a:xfrm>
                    <a:prstGeom prst="rect">
                      <a:avLst/>
                    </a:prstGeom>
                    <a:blipFill>
                      <a:blip r:embed="rId23"/>
                      <a:stretch>
                        <a:fillRect/>
                      </a:stretch>
                    </a:blipFill>
                  </p:spPr>
                  <p:txBody>
                    <a:bodyPr/>
                    <a:lstStyle/>
                    <a:p>
                      <a:r>
                        <a:rPr lang="ko-KR" altLang="en-US">
                          <a:noFill/>
                        </a:rPr>
                        <a:t> </a:t>
                      </a:r>
                    </a:p>
                  </p:txBody>
                </p:sp>
              </mc:Fallback>
            </mc:AlternateContent>
          </p:grpSp>
          <p:cxnSp>
            <p:nvCxnSpPr>
              <p:cNvPr id="52" name="직선 연결선 51">
                <a:extLst>
                  <a:ext uri="{FF2B5EF4-FFF2-40B4-BE49-F238E27FC236}">
                    <a16:creationId xmlns:a16="http://schemas.microsoft.com/office/drawing/2014/main" id="{01AC4645-5FAF-4F24-8118-DFF5C06572E1}"/>
                  </a:ext>
                </a:extLst>
              </p:cNvPr>
              <p:cNvCxnSpPr>
                <a:cxnSpLocks/>
              </p:cNvCxnSpPr>
              <p:nvPr/>
            </p:nvCxnSpPr>
            <p:spPr>
              <a:xfrm>
                <a:off x="1514683" y="3227036"/>
                <a:ext cx="453945" cy="969526"/>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53" name="직선 연결선 52">
                <a:extLst>
                  <a:ext uri="{FF2B5EF4-FFF2-40B4-BE49-F238E27FC236}">
                    <a16:creationId xmlns:a16="http://schemas.microsoft.com/office/drawing/2014/main" id="{27EC6D83-D2B7-4228-A4B3-5984ECDE9248}"/>
                  </a:ext>
                </a:extLst>
              </p:cNvPr>
              <p:cNvCxnSpPr>
                <a:cxnSpLocks/>
              </p:cNvCxnSpPr>
              <p:nvPr/>
            </p:nvCxnSpPr>
            <p:spPr>
              <a:xfrm flipV="1">
                <a:off x="1272270" y="4167701"/>
                <a:ext cx="686462" cy="555802"/>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54" name="직선 연결선 53">
                <a:extLst>
                  <a:ext uri="{FF2B5EF4-FFF2-40B4-BE49-F238E27FC236}">
                    <a16:creationId xmlns:a16="http://schemas.microsoft.com/office/drawing/2014/main" id="{C017AD9F-0A18-4EA9-B7F9-ABC1B7860AA8}"/>
                  </a:ext>
                </a:extLst>
              </p:cNvPr>
              <p:cNvCxnSpPr/>
              <p:nvPr/>
            </p:nvCxnSpPr>
            <p:spPr>
              <a:xfrm rot="19998">
                <a:off x="1008492" y="4749317"/>
                <a:ext cx="756006" cy="0"/>
              </a:xfrm>
              <a:prstGeom prst="line">
                <a:avLst/>
              </a:prstGeom>
              <a:ln w="381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3B4C17A9-E525-4528-98D5-7B4ED7501EB9}"/>
                  </a:ext>
                </a:extLst>
              </p:cNvPr>
              <p:cNvCxnSpPr/>
              <p:nvPr/>
            </p:nvCxnSpPr>
            <p:spPr>
              <a:xfrm rot="19998">
                <a:off x="1535995" y="2638471"/>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직선 화살표 연결선 55">
                <a:extLst>
                  <a:ext uri="{FF2B5EF4-FFF2-40B4-BE49-F238E27FC236}">
                    <a16:creationId xmlns:a16="http://schemas.microsoft.com/office/drawing/2014/main" id="{597C269D-7C40-4F59-A5CB-010615E01751}"/>
                  </a:ext>
                </a:extLst>
              </p:cNvPr>
              <p:cNvCxnSpPr/>
              <p:nvPr/>
            </p:nvCxnSpPr>
            <p:spPr>
              <a:xfrm rot="19998" flipV="1">
                <a:off x="1537946" y="1979822"/>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직선 연결선 56">
                <a:extLst>
                  <a:ext uri="{FF2B5EF4-FFF2-40B4-BE49-F238E27FC236}">
                    <a16:creationId xmlns:a16="http://schemas.microsoft.com/office/drawing/2014/main" id="{C5EB5D77-0088-47E2-98FD-4050FC44494E}"/>
                  </a:ext>
                </a:extLst>
              </p:cNvPr>
              <p:cNvCxnSpPr>
                <a:cxnSpLocks/>
                <a:stCxn id="61" idx="4"/>
              </p:cNvCxnSpPr>
              <p:nvPr/>
            </p:nvCxnSpPr>
            <p:spPr>
              <a:xfrm>
                <a:off x="1518526" y="2782214"/>
                <a:ext cx="10687" cy="4593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직선 연결선 57">
                <a:extLst>
                  <a:ext uri="{FF2B5EF4-FFF2-40B4-BE49-F238E27FC236}">
                    <a16:creationId xmlns:a16="http://schemas.microsoft.com/office/drawing/2014/main" id="{CDBFBBF7-759D-416E-9C54-6FE1FC21A1AD}"/>
                  </a:ext>
                </a:extLst>
              </p:cNvPr>
              <p:cNvCxnSpPr/>
              <p:nvPr/>
            </p:nvCxnSpPr>
            <p:spPr>
              <a:xfrm rot="1496278" flipV="1">
                <a:off x="1512497" y="3378870"/>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직선 연결선 58">
                <a:extLst>
                  <a:ext uri="{FF2B5EF4-FFF2-40B4-BE49-F238E27FC236}">
                    <a16:creationId xmlns:a16="http://schemas.microsoft.com/office/drawing/2014/main" id="{BA6D4D30-FA67-4FC0-B6BC-48BAC25F0153}"/>
                  </a:ext>
                </a:extLst>
              </p:cNvPr>
              <p:cNvCxnSpPr>
                <a:cxnSpLocks/>
              </p:cNvCxnSpPr>
              <p:nvPr/>
            </p:nvCxnSpPr>
            <p:spPr>
              <a:xfrm flipV="1">
                <a:off x="2305284" y="3668206"/>
                <a:ext cx="311531" cy="822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직선 연결선 59">
                <a:extLst>
                  <a:ext uri="{FF2B5EF4-FFF2-40B4-BE49-F238E27FC236}">
                    <a16:creationId xmlns:a16="http://schemas.microsoft.com/office/drawing/2014/main" id="{7E4DD211-C672-43FB-99B4-79F5936E06FF}"/>
                  </a:ext>
                </a:extLst>
              </p:cNvPr>
              <p:cNvCxnSpPr/>
              <p:nvPr/>
            </p:nvCxnSpPr>
            <p:spPr>
              <a:xfrm rot="19998">
                <a:off x="2074747" y="4499437"/>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타원 60">
                <a:extLst>
                  <a:ext uri="{FF2B5EF4-FFF2-40B4-BE49-F238E27FC236}">
                    <a16:creationId xmlns:a16="http://schemas.microsoft.com/office/drawing/2014/main" id="{F69FEC49-70ED-4C9C-919B-17DBBE144FBF}"/>
                  </a:ext>
                </a:extLst>
              </p:cNvPr>
              <p:cNvSpPr/>
              <p:nvPr/>
            </p:nvSpPr>
            <p:spPr>
              <a:xfrm rot="547477">
                <a:off x="1423912" y="2521363"/>
                <a:ext cx="224133" cy="2625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원형 58">
                <a:extLst>
                  <a:ext uri="{FF2B5EF4-FFF2-40B4-BE49-F238E27FC236}">
                    <a16:creationId xmlns:a16="http://schemas.microsoft.com/office/drawing/2014/main" id="{1F295CB7-893C-454C-8B92-95C8E6524D8D}"/>
                  </a:ext>
                </a:extLst>
              </p:cNvPr>
              <p:cNvSpPr/>
              <p:nvPr/>
            </p:nvSpPr>
            <p:spPr>
              <a:xfrm>
                <a:off x="1421407" y="2531485"/>
                <a:ext cx="240165" cy="240165"/>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3" name="원형 59">
                <a:extLst>
                  <a:ext uri="{FF2B5EF4-FFF2-40B4-BE49-F238E27FC236}">
                    <a16:creationId xmlns:a16="http://schemas.microsoft.com/office/drawing/2014/main" id="{3C6F78B4-76DA-48CE-9905-DFE6505DABBF}"/>
                  </a:ext>
                </a:extLst>
              </p:cNvPr>
              <p:cNvSpPr/>
              <p:nvPr/>
            </p:nvSpPr>
            <p:spPr>
              <a:xfrm>
                <a:off x="1408684" y="2498574"/>
                <a:ext cx="249595" cy="290272"/>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cxnSp>
          <p:nvCxnSpPr>
            <p:cNvPr id="84" name="직선 연결선 83">
              <a:extLst>
                <a:ext uri="{FF2B5EF4-FFF2-40B4-BE49-F238E27FC236}">
                  <a16:creationId xmlns:a16="http://schemas.microsoft.com/office/drawing/2014/main" id="{B683D52C-5CF4-469D-BEB4-03EEDAB26DA1}"/>
                </a:ext>
              </a:extLst>
            </p:cNvPr>
            <p:cNvCxnSpPr>
              <a:cxnSpLocks/>
            </p:cNvCxnSpPr>
            <p:nvPr/>
          </p:nvCxnSpPr>
          <p:spPr>
            <a:xfrm flipH="1">
              <a:off x="2473655" y="3711316"/>
              <a:ext cx="1649666" cy="1"/>
            </a:xfrm>
            <a:prstGeom prst="line">
              <a:avLst/>
            </a:prstGeom>
            <a:ln w="349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직선 연결선 85">
              <a:extLst>
                <a:ext uri="{FF2B5EF4-FFF2-40B4-BE49-F238E27FC236}">
                  <a16:creationId xmlns:a16="http://schemas.microsoft.com/office/drawing/2014/main" id="{6BB0EEA1-49CF-46D1-8A5A-25850E0A8F4F}"/>
                </a:ext>
              </a:extLst>
            </p:cNvPr>
            <p:cNvCxnSpPr>
              <a:cxnSpLocks/>
            </p:cNvCxnSpPr>
            <p:nvPr/>
          </p:nvCxnSpPr>
          <p:spPr>
            <a:xfrm flipH="1" flipV="1">
              <a:off x="2516768" y="3801981"/>
              <a:ext cx="1141214" cy="1571071"/>
            </a:xfrm>
            <a:prstGeom prst="line">
              <a:avLst/>
            </a:prstGeom>
            <a:ln w="34925">
              <a:solidFill>
                <a:srgbClr val="ED7D31"/>
              </a:solidFill>
              <a:prstDash val="sysDash"/>
            </a:ln>
          </p:spPr>
          <p:style>
            <a:lnRef idx="1">
              <a:schemeClr val="accent1"/>
            </a:lnRef>
            <a:fillRef idx="0">
              <a:schemeClr val="accent1"/>
            </a:fillRef>
            <a:effectRef idx="0">
              <a:schemeClr val="accent1"/>
            </a:effectRef>
            <a:fontRef idx="minor">
              <a:schemeClr val="tx1"/>
            </a:fontRef>
          </p:style>
        </p:cxnSp>
        <p:sp>
          <p:nvSpPr>
            <p:cNvPr id="97" name="원호 96">
              <a:extLst>
                <a:ext uri="{FF2B5EF4-FFF2-40B4-BE49-F238E27FC236}">
                  <a16:creationId xmlns:a16="http://schemas.microsoft.com/office/drawing/2014/main" id="{EB343FDC-0387-4447-910D-2BE8C406BAAC}"/>
                </a:ext>
              </a:extLst>
            </p:cNvPr>
            <p:cNvSpPr/>
            <p:nvPr/>
          </p:nvSpPr>
          <p:spPr>
            <a:xfrm>
              <a:off x="2481770" y="3169576"/>
              <a:ext cx="875819" cy="1213138"/>
            </a:xfrm>
            <a:prstGeom prst="arc">
              <a:avLst>
                <a:gd name="adj1" fmla="val 21265627"/>
                <a:gd name="adj2" fmla="val 5229821"/>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98" name="직사각형 97">
                  <a:extLst>
                    <a:ext uri="{FF2B5EF4-FFF2-40B4-BE49-F238E27FC236}">
                      <a16:creationId xmlns:a16="http://schemas.microsoft.com/office/drawing/2014/main" id="{B21EC8CF-0F08-4F16-91A2-7EBA6E4C8B84}"/>
                    </a:ext>
                  </a:extLst>
                </p:cNvPr>
                <p:cNvSpPr/>
                <p:nvPr/>
              </p:nvSpPr>
              <p:spPr>
                <a:xfrm>
                  <a:off x="3164728" y="3950645"/>
                  <a:ext cx="43794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ko-KR" altLang="en-US" sz="2000" b="1" i="1" smtClean="0">
                            <a:solidFill>
                              <a:srgbClr val="0070C0"/>
                            </a:solidFill>
                            <a:latin typeface="Cambria Math" panose="02040503050406030204" pitchFamily="18" charset="0"/>
                          </a:rPr>
                          <m:t>𝛂</m:t>
                        </m:r>
                      </m:oMath>
                    </m:oMathPara>
                  </a14:m>
                  <a:endParaRPr lang="ko-KR" altLang="en-US" sz="2000" b="1" dirty="0">
                    <a:solidFill>
                      <a:srgbClr val="0070C0"/>
                    </a:solidFill>
                  </a:endParaRPr>
                </a:p>
              </p:txBody>
            </p:sp>
          </mc:Choice>
          <mc:Fallback xmlns="">
            <p:sp>
              <p:nvSpPr>
                <p:cNvPr id="98" name="직사각형 97">
                  <a:extLst>
                    <a:ext uri="{FF2B5EF4-FFF2-40B4-BE49-F238E27FC236}">
                      <a16:creationId xmlns:a16="http://schemas.microsoft.com/office/drawing/2014/main" id="{B21EC8CF-0F08-4F16-91A2-7EBA6E4C8B84}"/>
                    </a:ext>
                  </a:extLst>
                </p:cNvPr>
                <p:cNvSpPr>
                  <a:spLocks noRot="1" noChangeAspect="1" noMove="1" noResize="1" noEditPoints="1" noAdjustHandles="1" noChangeArrowheads="1" noChangeShapeType="1" noTextEdit="1"/>
                </p:cNvSpPr>
                <p:nvPr/>
              </p:nvSpPr>
              <p:spPr>
                <a:xfrm>
                  <a:off x="3164728" y="3950645"/>
                  <a:ext cx="437940" cy="400110"/>
                </a:xfrm>
                <a:prstGeom prst="rect">
                  <a:avLst/>
                </a:prstGeom>
                <a:blipFill>
                  <a:blip r:embed="rId37"/>
                  <a:stretch>
                    <a:fillRect/>
                  </a:stretch>
                </a:blipFill>
              </p:spPr>
              <p:txBody>
                <a:bodyPr/>
                <a:lstStyle/>
                <a:p>
                  <a:r>
                    <a:rPr lang="ko-KR" altLang="en-US">
                      <a:noFill/>
                    </a:rPr>
                    <a:t> </a:t>
                  </a:r>
                </a:p>
              </p:txBody>
            </p:sp>
          </mc:Fallback>
        </mc:AlternateContent>
        <p:sp>
          <p:nvSpPr>
            <p:cNvPr id="100" name="타원 99">
              <a:extLst>
                <a:ext uri="{FF2B5EF4-FFF2-40B4-BE49-F238E27FC236}">
                  <a16:creationId xmlns:a16="http://schemas.microsoft.com/office/drawing/2014/main" id="{942B6565-7D86-4C01-96D8-0F0BFEC0BDA6}"/>
                </a:ext>
              </a:extLst>
            </p:cNvPr>
            <p:cNvSpPr/>
            <p:nvPr/>
          </p:nvSpPr>
          <p:spPr>
            <a:xfrm>
              <a:off x="3571437" y="5283749"/>
              <a:ext cx="192985" cy="1864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01" name="직사각형 100">
                  <a:extLst>
                    <a:ext uri="{FF2B5EF4-FFF2-40B4-BE49-F238E27FC236}">
                      <a16:creationId xmlns:a16="http://schemas.microsoft.com/office/drawing/2014/main" id="{B69F00FC-23B7-4D5D-8E58-2347AAB66477}"/>
                    </a:ext>
                  </a:extLst>
                </p:cNvPr>
                <p:cNvSpPr/>
                <p:nvPr/>
              </p:nvSpPr>
              <p:spPr>
                <a:xfrm>
                  <a:off x="3740488" y="5018749"/>
                  <a:ext cx="11900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ko-KR" altLang="en-US" i="1" smtClean="0">
                                <a:solidFill>
                                  <a:srgbClr val="FF0000"/>
                                </a:solidFill>
                                <a:latin typeface="Cambria Math" panose="02040503050406030204" pitchFamily="18" charset="0"/>
                              </a:rPr>
                            </m:ctrlPr>
                          </m:dPr>
                          <m:e>
                            <m:r>
                              <m:rPr>
                                <m:sty m:val="p"/>
                              </m:rPr>
                              <a:rPr lang="ko-KR" altLang="en-US">
                                <a:solidFill>
                                  <a:srgbClr val="FF0000"/>
                                </a:solidFill>
                                <a:latin typeface="Cambria Math" panose="02040503050406030204" pitchFamily="18" charset="0"/>
                              </a:rPr>
                              <m:t>G</m:t>
                            </m:r>
                            <m:r>
                              <a:rPr lang="ko-KR" altLang="en-US" i="0">
                                <a:solidFill>
                                  <a:srgbClr val="FF0000"/>
                                </a:solidFill>
                                <a:latin typeface="Cambria Math" panose="02040503050406030204" pitchFamily="18" charset="0"/>
                              </a:rPr>
                              <m:t>(</m:t>
                            </m:r>
                            <m:sSub>
                              <m:sSubPr>
                                <m:ctrlPr>
                                  <a:rPr lang="ko-KR" altLang="en-US" i="1">
                                    <a:solidFill>
                                      <a:srgbClr val="FF0000"/>
                                    </a:solidFill>
                                    <a:latin typeface="Cambria Math" panose="02040503050406030204" pitchFamily="18" charset="0"/>
                                  </a:rPr>
                                </m:ctrlPr>
                              </m:sSubPr>
                              <m:e>
                                <m:r>
                                  <a:rPr lang="ko-KR" altLang="en-US" i="1">
                                    <a:solidFill>
                                      <a:srgbClr val="FF0000"/>
                                    </a:solidFill>
                                    <a:latin typeface="Cambria Math" panose="02040503050406030204" pitchFamily="18" charset="0"/>
                                  </a:rPr>
                                  <m:t>𝐺</m:t>
                                </m:r>
                              </m:e>
                              <m:sub>
                                <m:r>
                                  <a:rPr lang="ko-KR" altLang="en-US" i="1">
                                    <a:solidFill>
                                      <a:srgbClr val="FF0000"/>
                                    </a:solidFill>
                                    <a:latin typeface="Cambria Math" panose="02040503050406030204" pitchFamily="18" charset="0"/>
                                  </a:rPr>
                                  <m:t>𝑥</m:t>
                                </m:r>
                              </m:sub>
                            </m:sSub>
                            <m:r>
                              <a:rPr lang="ko-KR" altLang="en-US" i="0">
                                <a:solidFill>
                                  <a:srgbClr val="FF0000"/>
                                </a:solidFill>
                                <a:latin typeface="Cambria Math" panose="02040503050406030204" pitchFamily="18" charset="0"/>
                              </a:rPr>
                              <m:t>,</m:t>
                            </m:r>
                            <m:sSub>
                              <m:sSubPr>
                                <m:ctrlPr>
                                  <a:rPr lang="ko-KR" altLang="en-US" i="1">
                                    <a:solidFill>
                                      <a:srgbClr val="FF0000"/>
                                    </a:solidFill>
                                    <a:latin typeface="Cambria Math" panose="02040503050406030204" pitchFamily="18" charset="0"/>
                                  </a:rPr>
                                </m:ctrlPr>
                              </m:sSubPr>
                              <m:e>
                                <m:r>
                                  <a:rPr lang="ko-KR" altLang="en-US" i="1">
                                    <a:solidFill>
                                      <a:srgbClr val="FF0000"/>
                                    </a:solidFill>
                                    <a:latin typeface="Cambria Math" panose="02040503050406030204" pitchFamily="18" charset="0"/>
                                  </a:rPr>
                                  <m:t>𝐺</m:t>
                                </m:r>
                              </m:e>
                              <m:sub>
                                <m:r>
                                  <a:rPr lang="ko-KR" altLang="en-US" i="1">
                                    <a:solidFill>
                                      <a:srgbClr val="FF0000"/>
                                    </a:solidFill>
                                    <a:latin typeface="Cambria Math" panose="02040503050406030204" pitchFamily="18" charset="0"/>
                                  </a:rPr>
                                  <m:t>𝑌</m:t>
                                </m:r>
                              </m:sub>
                            </m:sSub>
                          </m:e>
                        </m:d>
                      </m:oMath>
                    </m:oMathPara>
                  </a14:m>
                  <a:endParaRPr lang="ko-KR" altLang="en-US" dirty="0"/>
                </a:p>
              </p:txBody>
            </p:sp>
          </mc:Choice>
          <mc:Fallback xmlns="">
            <p:sp>
              <p:nvSpPr>
                <p:cNvPr id="101" name="직사각형 100">
                  <a:extLst>
                    <a:ext uri="{FF2B5EF4-FFF2-40B4-BE49-F238E27FC236}">
                      <a16:creationId xmlns:a16="http://schemas.microsoft.com/office/drawing/2014/main" id="{B69F00FC-23B7-4D5D-8E58-2347AAB66477}"/>
                    </a:ext>
                  </a:extLst>
                </p:cNvPr>
                <p:cNvSpPr>
                  <a:spLocks noRot="1" noChangeAspect="1" noMove="1" noResize="1" noEditPoints="1" noAdjustHandles="1" noChangeArrowheads="1" noChangeShapeType="1" noTextEdit="1"/>
                </p:cNvSpPr>
                <p:nvPr/>
              </p:nvSpPr>
              <p:spPr>
                <a:xfrm>
                  <a:off x="3740488" y="5018749"/>
                  <a:ext cx="1190006" cy="369332"/>
                </a:xfrm>
                <a:prstGeom prst="rect">
                  <a:avLst/>
                </a:prstGeom>
                <a:blipFill>
                  <a:blip r:embed="rId38"/>
                  <a:stretch>
                    <a:fillRect t="-118333" r="-41538" b="-191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직사각형 5">
                  <a:extLst>
                    <a:ext uri="{FF2B5EF4-FFF2-40B4-BE49-F238E27FC236}">
                      <a16:creationId xmlns:a16="http://schemas.microsoft.com/office/drawing/2014/main" id="{EA0B12BF-5987-4C9F-92C3-021FF670FF4E}"/>
                    </a:ext>
                  </a:extLst>
                </p:cNvPr>
                <p:cNvSpPr/>
                <p:nvPr/>
              </p:nvSpPr>
              <p:spPr>
                <a:xfrm>
                  <a:off x="3408477" y="3809951"/>
                  <a:ext cx="5143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ko-KR" altLang="en-US" i="1">
                                <a:latin typeface="Cambria Math" panose="02040503050406030204" pitchFamily="18" charset="0"/>
                              </a:rPr>
                            </m:ctrlPr>
                          </m:sSubPr>
                          <m:e>
                            <m:r>
                              <a:rPr lang="ko-KR" altLang="en-US" i="1">
                                <a:latin typeface="Cambria Math" panose="02040503050406030204" pitchFamily="18" charset="0"/>
                              </a:rPr>
                              <m:t>𝑙</m:t>
                            </m:r>
                          </m:e>
                          <m:sub>
                            <m:r>
                              <a:rPr lang="ko-KR" altLang="en-US" i="0">
                                <a:latin typeface="Cambria Math" panose="02040503050406030204" pitchFamily="18" charset="0"/>
                              </a:rPr>
                              <m:t>1  </m:t>
                            </m:r>
                          </m:sub>
                        </m:sSub>
                      </m:oMath>
                    </m:oMathPara>
                  </a14:m>
                  <a:endParaRPr lang="ko-KR" altLang="en-US" dirty="0"/>
                </a:p>
              </p:txBody>
            </p:sp>
          </mc:Choice>
          <mc:Fallback xmlns="">
            <p:sp>
              <p:nvSpPr>
                <p:cNvPr id="6" name="직사각형 5">
                  <a:extLst>
                    <a:ext uri="{FF2B5EF4-FFF2-40B4-BE49-F238E27FC236}">
                      <a16:creationId xmlns:a16="http://schemas.microsoft.com/office/drawing/2014/main" id="{EA0B12BF-5987-4C9F-92C3-021FF670FF4E}"/>
                    </a:ext>
                  </a:extLst>
                </p:cNvPr>
                <p:cNvSpPr>
                  <a:spLocks noRot="1" noChangeAspect="1" noMove="1" noResize="1" noEditPoints="1" noAdjustHandles="1" noChangeArrowheads="1" noChangeShapeType="1" noTextEdit="1"/>
                </p:cNvSpPr>
                <p:nvPr/>
              </p:nvSpPr>
              <p:spPr>
                <a:xfrm>
                  <a:off x="3408477" y="3809951"/>
                  <a:ext cx="514307" cy="369332"/>
                </a:xfrm>
                <a:prstGeom prst="rect">
                  <a:avLst/>
                </a:prstGeom>
                <a:blipFill>
                  <a:blip r:embed="rId39"/>
                  <a:stretch>
                    <a:fillRect b="-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직사각형 15">
                  <a:extLst>
                    <a:ext uri="{FF2B5EF4-FFF2-40B4-BE49-F238E27FC236}">
                      <a16:creationId xmlns:a16="http://schemas.microsoft.com/office/drawing/2014/main" id="{328C840F-870A-4803-9870-224350282987}"/>
                    </a:ext>
                  </a:extLst>
                </p:cNvPr>
                <p:cNvSpPr/>
                <p:nvPr/>
              </p:nvSpPr>
              <p:spPr>
                <a:xfrm>
                  <a:off x="3835184" y="4685431"/>
                  <a:ext cx="5196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ko-KR" altLang="en-US" i="1">
                                <a:latin typeface="Cambria Math" panose="02040503050406030204" pitchFamily="18" charset="0"/>
                              </a:rPr>
                            </m:ctrlPr>
                          </m:sSubPr>
                          <m:e>
                            <m:r>
                              <a:rPr lang="ko-KR" altLang="en-US" i="1">
                                <a:latin typeface="Cambria Math" panose="02040503050406030204" pitchFamily="18" charset="0"/>
                              </a:rPr>
                              <m:t>𝑙</m:t>
                            </m:r>
                          </m:e>
                          <m:sub>
                            <m:r>
                              <a:rPr lang="ko-KR" altLang="en-US" i="0">
                                <a:latin typeface="Cambria Math" panose="02040503050406030204" pitchFamily="18" charset="0"/>
                              </a:rPr>
                              <m:t>2  </m:t>
                            </m:r>
                          </m:sub>
                        </m:sSub>
                      </m:oMath>
                    </m:oMathPara>
                  </a14:m>
                  <a:endParaRPr lang="ko-KR" altLang="en-US" dirty="0"/>
                </a:p>
              </p:txBody>
            </p:sp>
          </mc:Choice>
          <mc:Fallback xmlns="">
            <p:sp>
              <p:nvSpPr>
                <p:cNvPr id="16" name="직사각형 15">
                  <a:extLst>
                    <a:ext uri="{FF2B5EF4-FFF2-40B4-BE49-F238E27FC236}">
                      <a16:creationId xmlns:a16="http://schemas.microsoft.com/office/drawing/2014/main" id="{328C840F-870A-4803-9870-224350282987}"/>
                    </a:ext>
                  </a:extLst>
                </p:cNvPr>
                <p:cNvSpPr>
                  <a:spLocks noRot="1" noChangeAspect="1" noMove="1" noResize="1" noEditPoints="1" noAdjustHandles="1" noChangeArrowheads="1" noChangeShapeType="1" noTextEdit="1"/>
                </p:cNvSpPr>
                <p:nvPr/>
              </p:nvSpPr>
              <p:spPr>
                <a:xfrm>
                  <a:off x="3835184" y="4685431"/>
                  <a:ext cx="519629" cy="369332"/>
                </a:xfrm>
                <a:prstGeom prst="rect">
                  <a:avLst/>
                </a:prstGeom>
                <a:blipFill>
                  <a:blip r:embed="rId40"/>
                  <a:stretch>
                    <a:fillRect b="-1639"/>
                  </a:stretch>
                </a:blipFill>
              </p:spPr>
              <p:txBody>
                <a:bodyPr/>
                <a:lstStyle/>
                <a:p>
                  <a:r>
                    <a:rPr lang="ko-KR" altLang="en-US">
                      <a:noFill/>
                    </a:rPr>
                    <a:t> </a:t>
                  </a:r>
                </a:p>
              </p:txBody>
            </p:sp>
          </mc:Fallback>
        </mc:AlternateContent>
        <p:sp>
          <p:nvSpPr>
            <p:cNvPr id="76" name="원호 75">
              <a:extLst>
                <a:ext uri="{FF2B5EF4-FFF2-40B4-BE49-F238E27FC236}">
                  <a16:creationId xmlns:a16="http://schemas.microsoft.com/office/drawing/2014/main" id="{E9EE1AC0-721B-45ED-9CF7-BE2786AD56D2}"/>
                </a:ext>
              </a:extLst>
            </p:cNvPr>
            <p:cNvSpPr/>
            <p:nvPr/>
          </p:nvSpPr>
          <p:spPr>
            <a:xfrm rot="6171182">
              <a:off x="3716922" y="3857520"/>
              <a:ext cx="875819" cy="842925"/>
            </a:xfrm>
            <a:prstGeom prst="arc">
              <a:avLst>
                <a:gd name="adj1" fmla="val 303578"/>
                <a:gd name="adj2" fmla="val 522982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18" name="직사각형 17">
                  <a:extLst>
                    <a:ext uri="{FF2B5EF4-FFF2-40B4-BE49-F238E27FC236}">
                      <a16:creationId xmlns:a16="http://schemas.microsoft.com/office/drawing/2014/main" id="{8D182D62-6DD4-4F5A-ADEF-D17C8A2EFA76}"/>
                    </a:ext>
                  </a:extLst>
                </p:cNvPr>
                <p:cNvSpPr/>
                <p:nvPr/>
              </p:nvSpPr>
              <p:spPr>
                <a:xfrm>
                  <a:off x="3469313" y="4373555"/>
                  <a:ext cx="4074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ko-KR" altLang="en-US" b="1" i="1">
                            <a:solidFill>
                              <a:schemeClr val="accent4">
                                <a:lumMod val="50000"/>
                              </a:schemeClr>
                            </a:solidFill>
                            <a:latin typeface="Cambria Math" panose="02040503050406030204" pitchFamily="18" charset="0"/>
                          </a:rPr>
                          <m:t>𝛃</m:t>
                        </m:r>
                      </m:oMath>
                    </m:oMathPara>
                  </a14:m>
                  <a:endParaRPr lang="ko-KR" altLang="en-US" b="1" dirty="0">
                    <a:solidFill>
                      <a:schemeClr val="accent4">
                        <a:lumMod val="50000"/>
                      </a:schemeClr>
                    </a:solidFill>
                  </a:endParaRPr>
                </a:p>
              </p:txBody>
            </p:sp>
          </mc:Choice>
          <mc:Fallback xmlns="">
            <p:sp>
              <p:nvSpPr>
                <p:cNvPr id="18" name="직사각형 17">
                  <a:extLst>
                    <a:ext uri="{FF2B5EF4-FFF2-40B4-BE49-F238E27FC236}">
                      <a16:creationId xmlns:a16="http://schemas.microsoft.com/office/drawing/2014/main" id="{8D182D62-6DD4-4F5A-ADEF-D17C8A2EFA76}"/>
                    </a:ext>
                  </a:extLst>
                </p:cNvPr>
                <p:cNvSpPr>
                  <a:spLocks noRot="1" noChangeAspect="1" noMove="1" noResize="1" noEditPoints="1" noAdjustHandles="1" noChangeArrowheads="1" noChangeShapeType="1" noTextEdit="1"/>
                </p:cNvSpPr>
                <p:nvPr/>
              </p:nvSpPr>
              <p:spPr>
                <a:xfrm>
                  <a:off x="3469313" y="4373555"/>
                  <a:ext cx="407484" cy="369332"/>
                </a:xfrm>
                <a:prstGeom prst="rect">
                  <a:avLst/>
                </a:prstGeom>
                <a:blipFill>
                  <a:blip r:embed="rId41"/>
                  <a:stretch>
                    <a:fillRect b="-16393"/>
                  </a:stretch>
                </a:blipFill>
              </p:spPr>
              <p:txBody>
                <a:bodyPr/>
                <a:lstStyle/>
                <a:p>
                  <a:r>
                    <a:rPr lang="ko-KR" altLang="en-US">
                      <a:noFill/>
                    </a:rPr>
                    <a:t> </a:t>
                  </a:r>
                </a:p>
              </p:txBody>
            </p:sp>
          </mc:Fallback>
        </mc:AlternateContent>
        <p:sp>
          <p:nvSpPr>
            <p:cNvPr id="64" name="TextBox 63">
              <a:extLst>
                <a:ext uri="{FF2B5EF4-FFF2-40B4-BE49-F238E27FC236}">
                  <a16:creationId xmlns:a16="http://schemas.microsoft.com/office/drawing/2014/main" id="{5923EB70-9E16-473D-A46B-7D22A4ABB52A}"/>
                </a:ext>
              </a:extLst>
            </p:cNvPr>
            <p:cNvSpPr txBox="1"/>
            <p:nvPr/>
          </p:nvSpPr>
          <p:spPr>
            <a:xfrm>
              <a:off x="3044103" y="4808193"/>
              <a:ext cx="279699" cy="369332"/>
            </a:xfrm>
            <a:prstGeom prst="rect">
              <a:avLst/>
            </a:prstGeom>
            <a:noFill/>
          </p:spPr>
          <p:txBody>
            <a:bodyPr wrap="square" rtlCol="0">
              <a:spAutoFit/>
            </a:bodyPr>
            <a:lstStyle/>
            <a:p>
              <a:r>
                <a:rPr lang="en-US" altLang="ko-KR" i="1" dirty="0">
                  <a:solidFill>
                    <a:srgbClr val="ED7D31"/>
                  </a:solidFill>
                </a:rPr>
                <a:t>d</a:t>
              </a:r>
              <a:endParaRPr lang="ko-KR" altLang="en-US" i="1" dirty="0">
                <a:solidFill>
                  <a:srgbClr val="ED7D31"/>
                </a:solidFill>
              </a:endParaRPr>
            </a:p>
          </p:txBody>
        </p:sp>
        <mc:AlternateContent xmlns:mc="http://schemas.openxmlformats.org/markup-compatibility/2006" xmlns:a14="http://schemas.microsoft.com/office/drawing/2010/main">
          <mc:Choice Requires="a14">
            <p:sp>
              <p:nvSpPr>
                <p:cNvPr id="83" name="직사각형 82">
                  <a:extLst>
                    <a:ext uri="{FF2B5EF4-FFF2-40B4-BE49-F238E27FC236}">
                      <a16:creationId xmlns:a16="http://schemas.microsoft.com/office/drawing/2014/main" id="{6B19E22D-681E-4B63-8ADD-A8CEA73246E0}"/>
                    </a:ext>
                  </a:extLst>
                </p:cNvPr>
                <p:cNvSpPr/>
                <p:nvPr/>
              </p:nvSpPr>
              <p:spPr>
                <a:xfrm>
                  <a:off x="2544899" y="3202784"/>
                  <a:ext cx="6238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ko-KR" altLang="en-US" i="1" smtClean="0">
                                <a:latin typeface="Cambria Math" panose="02040503050406030204" pitchFamily="18" charset="0"/>
                              </a:rPr>
                            </m:ctrlPr>
                          </m:sSubPr>
                          <m:e>
                            <m:r>
                              <a:rPr lang="en-US" altLang="ko-KR" b="0" i="1" smtClean="0">
                                <a:latin typeface="Cambria Math" panose="02040503050406030204" pitchFamily="18" charset="0"/>
                              </a:rPr>
                              <m:t>h</m:t>
                            </m:r>
                          </m:e>
                          <m:sub>
                            <m:r>
                              <m:rPr>
                                <m:sty m:val="p"/>
                              </m:rPr>
                              <a:rPr lang="en-US" altLang="ko-KR" b="0" i="0" smtClean="0">
                                <a:latin typeface="Cambria Math" panose="02040503050406030204" pitchFamily="18" charset="0"/>
                              </a:rPr>
                              <m:t>w</m:t>
                            </m:r>
                            <m:r>
                              <a:rPr lang="ko-KR" altLang="en-US" i="0">
                                <a:latin typeface="Cambria Math" panose="02040503050406030204" pitchFamily="18" charset="0"/>
                              </a:rPr>
                              <m:t>  </m:t>
                            </m:r>
                          </m:sub>
                        </m:sSub>
                      </m:oMath>
                    </m:oMathPara>
                  </a14:m>
                  <a:endParaRPr lang="ko-KR" altLang="en-US" dirty="0"/>
                </a:p>
              </p:txBody>
            </p:sp>
          </mc:Choice>
          <mc:Fallback xmlns="">
            <p:sp>
              <p:nvSpPr>
                <p:cNvPr id="83" name="직사각형 82">
                  <a:extLst>
                    <a:ext uri="{FF2B5EF4-FFF2-40B4-BE49-F238E27FC236}">
                      <a16:creationId xmlns:a16="http://schemas.microsoft.com/office/drawing/2014/main" id="{6B19E22D-681E-4B63-8ADD-A8CEA73246E0}"/>
                    </a:ext>
                  </a:extLst>
                </p:cNvPr>
                <p:cNvSpPr>
                  <a:spLocks noRot="1" noChangeAspect="1" noMove="1" noResize="1" noEditPoints="1" noAdjustHandles="1" noChangeArrowheads="1" noChangeShapeType="1" noTextEdit="1"/>
                </p:cNvSpPr>
                <p:nvPr/>
              </p:nvSpPr>
              <p:spPr>
                <a:xfrm>
                  <a:off x="2544899" y="3202784"/>
                  <a:ext cx="623824" cy="369332"/>
                </a:xfrm>
                <a:prstGeom prst="rect">
                  <a:avLst/>
                </a:prstGeom>
                <a:blipFill>
                  <a:blip r:embed="rId4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C7EAC82-1083-4D68-8E2A-E736881F2587}"/>
                    </a:ext>
                  </a:extLst>
                </p:cNvPr>
                <p:cNvSpPr txBox="1"/>
                <p:nvPr/>
              </p:nvSpPr>
              <p:spPr>
                <a:xfrm>
                  <a:off x="570253" y="3421497"/>
                  <a:ext cx="1822916" cy="369332"/>
                </a:xfrm>
                <a:prstGeom prst="rect">
                  <a:avLst/>
                </a:prstGeom>
                <a:noFill/>
              </p:spPr>
              <p:txBody>
                <a:bodyPr wrap="square" rtlCol="0">
                  <a:spAutoFit/>
                </a:bodyPr>
                <a:lstStyle/>
                <a:p>
                  <a14:m>
                    <m:oMath xmlns:m="http://schemas.openxmlformats.org/officeDocument/2006/math">
                      <m:r>
                        <a:rPr lang="en-US" altLang="ko-KR" b="1" i="1" smtClean="0">
                          <a:solidFill>
                            <a:srgbClr val="A0178B"/>
                          </a:solidFill>
                          <a:latin typeface="Cambria Math" panose="02040503050406030204" pitchFamily="18" charset="0"/>
                        </a:rPr>
                        <m:t>𝑷</m:t>
                      </m:r>
                      <m:r>
                        <a:rPr lang="en-US" altLang="ko-KR" b="1" i="0" smtClean="0">
                          <a:solidFill>
                            <a:srgbClr val="A0178B"/>
                          </a:solidFill>
                          <a:latin typeface="Cambria Math" panose="02040503050406030204" pitchFamily="18" charset="0"/>
                        </a:rPr>
                        <m:t>(</m:t>
                      </m:r>
                      <m:sSub>
                        <m:sSubPr>
                          <m:ctrlPr>
                            <a:rPr lang="ko-KR" altLang="en-US" i="1" smtClean="0">
                              <a:solidFill>
                                <a:srgbClr val="A0178B"/>
                              </a:solidFill>
                              <a:latin typeface="Cambria Math" panose="02040503050406030204" pitchFamily="18" charset="0"/>
                            </a:rPr>
                          </m:ctrlPr>
                        </m:sSubPr>
                        <m:e>
                          <m:r>
                            <a:rPr lang="en-US" altLang="ko-KR" b="0" i="1" smtClean="0">
                              <a:solidFill>
                                <a:srgbClr val="A0178B"/>
                              </a:solidFill>
                              <a:latin typeface="Cambria Math" panose="02040503050406030204" pitchFamily="18" charset="0"/>
                            </a:rPr>
                            <m:t>𝑂</m:t>
                          </m:r>
                        </m:e>
                        <m:sub>
                          <m:r>
                            <a:rPr lang="en-US" altLang="ko-KR" b="0" i="1" smtClean="0">
                              <a:solidFill>
                                <a:srgbClr val="A0178B"/>
                              </a:solidFill>
                              <a:latin typeface="Cambria Math" panose="02040503050406030204" pitchFamily="18" charset="0"/>
                            </a:rPr>
                            <m:t>𝑟𝑋</m:t>
                          </m:r>
                        </m:sub>
                      </m:sSub>
                      <m:r>
                        <a:rPr lang="ko-KR" altLang="en-US">
                          <a:solidFill>
                            <a:srgbClr val="A0178B"/>
                          </a:solidFill>
                          <a:latin typeface="Cambria Math" panose="02040503050406030204" pitchFamily="18" charset="0"/>
                        </a:rPr>
                        <m:t>,</m:t>
                      </m:r>
                      <m:sSub>
                        <m:sSubPr>
                          <m:ctrlPr>
                            <a:rPr lang="ko-KR" altLang="en-US" i="1">
                              <a:solidFill>
                                <a:srgbClr val="A0178B"/>
                              </a:solidFill>
                              <a:latin typeface="Cambria Math" panose="02040503050406030204" pitchFamily="18" charset="0"/>
                            </a:rPr>
                          </m:ctrlPr>
                        </m:sSubPr>
                        <m:e>
                          <m:r>
                            <a:rPr lang="en-US" altLang="ko-KR" b="0" i="1" smtClean="0">
                              <a:solidFill>
                                <a:srgbClr val="A0178B"/>
                              </a:solidFill>
                              <a:latin typeface="Cambria Math" panose="02040503050406030204" pitchFamily="18" charset="0"/>
                            </a:rPr>
                            <m:t>𝑂</m:t>
                          </m:r>
                        </m:e>
                        <m:sub>
                          <m:r>
                            <a:rPr lang="en-US" altLang="ko-KR" b="0" i="1" smtClean="0">
                              <a:solidFill>
                                <a:srgbClr val="A0178B"/>
                              </a:solidFill>
                              <a:latin typeface="Cambria Math" panose="02040503050406030204" pitchFamily="18" charset="0"/>
                            </a:rPr>
                            <m:t>𝑟</m:t>
                          </m:r>
                          <m:r>
                            <a:rPr lang="ko-KR" altLang="en-US" i="1">
                              <a:solidFill>
                                <a:srgbClr val="A0178B"/>
                              </a:solidFill>
                              <a:latin typeface="Cambria Math" panose="02040503050406030204" pitchFamily="18" charset="0"/>
                            </a:rPr>
                            <m:t>𝑌</m:t>
                          </m:r>
                        </m:sub>
                      </m:sSub>
                    </m:oMath>
                  </a14:m>
                  <a:r>
                    <a:rPr lang="en-US" altLang="ko-KR" b="1" dirty="0">
                      <a:solidFill>
                        <a:srgbClr val="A0178B"/>
                      </a:solidFill>
                    </a:rPr>
                    <a:t>-</a:t>
                  </a:r>
                  <a:r>
                    <a:rPr lang="ko-KR" altLang="en-US" dirty="0">
                      <a:solidFill>
                        <a:srgbClr val="A0178B"/>
                      </a:solidFill>
                    </a:rPr>
                    <a:t> </a:t>
                  </a:r>
                  <a14:m>
                    <m:oMath xmlns:m="http://schemas.openxmlformats.org/officeDocument/2006/math">
                      <m:sSub>
                        <m:sSubPr>
                          <m:ctrlPr>
                            <a:rPr lang="ko-KR" altLang="en-US" i="1">
                              <a:solidFill>
                                <a:srgbClr val="A0178B"/>
                              </a:solidFill>
                              <a:latin typeface="Cambria Math" panose="02040503050406030204" pitchFamily="18" charset="0"/>
                            </a:rPr>
                          </m:ctrlPr>
                        </m:sSubPr>
                        <m:e>
                          <m:r>
                            <a:rPr lang="en-US" altLang="ko-KR" i="1">
                              <a:solidFill>
                                <a:srgbClr val="A0178B"/>
                              </a:solidFill>
                              <a:latin typeface="Cambria Math" panose="02040503050406030204" pitchFamily="18" charset="0"/>
                            </a:rPr>
                            <m:t>h</m:t>
                          </m:r>
                        </m:e>
                        <m:sub>
                          <m:r>
                            <m:rPr>
                              <m:sty m:val="p"/>
                            </m:rPr>
                            <a:rPr lang="en-US" altLang="ko-KR">
                              <a:solidFill>
                                <a:srgbClr val="A0178B"/>
                              </a:solidFill>
                              <a:latin typeface="Cambria Math" panose="02040503050406030204" pitchFamily="18" charset="0"/>
                            </a:rPr>
                            <m:t>w</m:t>
                          </m:r>
                          <m:r>
                            <a:rPr lang="ko-KR" altLang="en-US">
                              <a:solidFill>
                                <a:srgbClr val="A0178B"/>
                              </a:solidFill>
                              <a:latin typeface="Cambria Math" panose="02040503050406030204" pitchFamily="18" charset="0"/>
                            </a:rPr>
                            <m:t>  </m:t>
                          </m:r>
                        </m:sub>
                      </m:sSub>
                    </m:oMath>
                  </a14:m>
                  <a:r>
                    <a:rPr lang="en-US" altLang="ko-KR" b="1" dirty="0">
                      <a:solidFill>
                        <a:srgbClr val="A0178B"/>
                      </a:solidFill>
                    </a:rPr>
                    <a:t>)</a:t>
                  </a:r>
                  <a:endParaRPr lang="ko-KR" altLang="en-US" b="1" dirty="0">
                    <a:solidFill>
                      <a:srgbClr val="A0178B"/>
                    </a:solidFill>
                  </a:endParaRPr>
                </a:p>
              </p:txBody>
            </p:sp>
          </mc:Choice>
          <mc:Fallback xmlns="">
            <p:sp>
              <p:nvSpPr>
                <p:cNvPr id="85" name="TextBox 84">
                  <a:extLst>
                    <a:ext uri="{FF2B5EF4-FFF2-40B4-BE49-F238E27FC236}">
                      <a16:creationId xmlns:a16="http://schemas.microsoft.com/office/drawing/2014/main" id="{4C7EAC82-1083-4D68-8E2A-E736881F2587}"/>
                    </a:ext>
                  </a:extLst>
                </p:cNvPr>
                <p:cNvSpPr txBox="1">
                  <a:spLocks noRot="1" noChangeAspect="1" noMove="1" noResize="1" noEditPoints="1" noAdjustHandles="1" noChangeArrowheads="1" noChangeShapeType="1" noTextEdit="1"/>
                </p:cNvSpPr>
                <p:nvPr/>
              </p:nvSpPr>
              <p:spPr>
                <a:xfrm>
                  <a:off x="570253" y="3421497"/>
                  <a:ext cx="1822916" cy="369332"/>
                </a:xfrm>
                <a:prstGeom prst="rect">
                  <a:avLst/>
                </a:prstGeom>
                <a:blipFill>
                  <a:blip r:embed="rId43"/>
                  <a:stretch>
                    <a:fillRect t="-10000" r="-7358" b="-26667"/>
                  </a:stretch>
                </a:blipFill>
              </p:spPr>
              <p:txBody>
                <a:bodyPr/>
                <a:lstStyle/>
                <a:p>
                  <a:r>
                    <a:rPr lang="ko-KR" altLang="en-US">
                      <a:noFill/>
                    </a:rPr>
                    <a:t> </a:t>
                  </a:r>
                </a:p>
              </p:txBody>
            </p:sp>
          </mc:Fallback>
        </mc:AlternateContent>
        <p:sp>
          <p:nvSpPr>
            <p:cNvPr id="87" name="타원 86">
              <a:extLst>
                <a:ext uri="{FF2B5EF4-FFF2-40B4-BE49-F238E27FC236}">
                  <a16:creationId xmlns:a16="http://schemas.microsoft.com/office/drawing/2014/main" id="{7AEC127A-EFDC-4F2C-BC69-ABE30DF6605B}"/>
                </a:ext>
              </a:extLst>
            </p:cNvPr>
            <p:cNvSpPr/>
            <p:nvPr/>
          </p:nvSpPr>
          <p:spPr>
            <a:xfrm>
              <a:off x="2376946" y="3618090"/>
              <a:ext cx="192985" cy="1864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원호 87">
              <a:extLst>
                <a:ext uri="{FF2B5EF4-FFF2-40B4-BE49-F238E27FC236}">
                  <a16:creationId xmlns:a16="http://schemas.microsoft.com/office/drawing/2014/main" id="{7B04A8AB-9DC5-4AA4-AD5B-0E50AC4DFE58}"/>
                </a:ext>
              </a:extLst>
            </p:cNvPr>
            <p:cNvSpPr/>
            <p:nvPr/>
          </p:nvSpPr>
          <p:spPr>
            <a:xfrm rot="20294968">
              <a:off x="2055996" y="2974547"/>
              <a:ext cx="900111" cy="1213138"/>
            </a:xfrm>
            <a:prstGeom prst="arc">
              <a:avLst>
                <a:gd name="adj1" fmla="val 3283859"/>
                <a:gd name="adj2" fmla="val 5229821"/>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5" name="TextBox 64">
              <a:extLst>
                <a:ext uri="{FF2B5EF4-FFF2-40B4-BE49-F238E27FC236}">
                  <a16:creationId xmlns:a16="http://schemas.microsoft.com/office/drawing/2014/main" id="{35AC5330-0DF0-4F80-8FD8-EDA1B7CB3A79}"/>
                </a:ext>
              </a:extLst>
            </p:cNvPr>
            <p:cNvSpPr txBox="1"/>
            <p:nvPr/>
          </p:nvSpPr>
          <p:spPr>
            <a:xfrm>
              <a:off x="2807185" y="3848543"/>
              <a:ext cx="268942" cy="461665"/>
            </a:xfrm>
            <a:prstGeom prst="rect">
              <a:avLst/>
            </a:prstGeom>
            <a:noFill/>
          </p:spPr>
          <p:txBody>
            <a:bodyPr wrap="square" rtlCol="0">
              <a:spAutoFit/>
            </a:bodyPr>
            <a:lstStyle/>
            <a:p>
              <a:r>
                <a:rPr lang="en-US" altLang="ko-KR" sz="2400" i="1" dirty="0">
                  <a:solidFill>
                    <a:srgbClr val="00B050"/>
                  </a:solidFill>
                  <a:latin typeface="Calibri" panose="020F0502020204030204" pitchFamily="34" charset="0"/>
                </a:rPr>
                <a:t>c</a:t>
              </a:r>
              <a:endParaRPr lang="ko-KR" altLang="en-US" sz="2400" i="1" dirty="0">
                <a:solidFill>
                  <a:srgbClr val="00B050"/>
                </a:solidFill>
                <a:latin typeface="Calibri" panose="020F0502020204030204" pitchFamily="34" charset="0"/>
              </a:endParaRPr>
            </a:p>
          </p:txBody>
        </p:sp>
        <p:sp>
          <p:nvSpPr>
            <p:cNvPr id="90" name="TextBox 89">
              <a:extLst>
                <a:ext uri="{FF2B5EF4-FFF2-40B4-BE49-F238E27FC236}">
                  <a16:creationId xmlns:a16="http://schemas.microsoft.com/office/drawing/2014/main" id="{113DF25E-632B-44EB-8A65-E1F1B9FB3091}"/>
                </a:ext>
              </a:extLst>
            </p:cNvPr>
            <p:cNvSpPr txBox="1"/>
            <p:nvPr/>
          </p:nvSpPr>
          <p:spPr>
            <a:xfrm>
              <a:off x="2988123" y="3633355"/>
              <a:ext cx="268942" cy="369332"/>
            </a:xfrm>
            <a:prstGeom prst="rect">
              <a:avLst/>
            </a:prstGeom>
            <a:noFill/>
          </p:spPr>
          <p:txBody>
            <a:bodyPr wrap="square" rtlCol="0">
              <a:spAutoFit/>
            </a:bodyPr>
            <a:lstStyle/>
            <a:p>
              <a:r>
                <a:rPr lang="en-US" altLang="ko-KR" b="1" i="1" dirty="0">
                  <a:solidFill>
                    <a:srgbClr val="F62EEC"/>
                  </a:solidFill>
                  <a:latin typeface="Cambria Math" panose="02040503050406030204" pitchFamily="18" charset="0"/>
                  <a:ea typeface="Cambria Math" panose="02040503050406030204" pitchFamily="18" charset="0"/>
                </a:rPr>
                <a:t>t</a:t>
              </a:r>
              <a:endParaRPr lang="ko-KR" altLang="en-US" i="1" dirty="0">
                <a:solidFill>
                  <a:srgbClr val="F62EEC"/>
                </a:solidFill>
                <a:latin typeface="Calibri" panose="020F0502020204030204" pitchFamily="34" charset="0"/>
              </a:endParaRPr>
            </a:p>
          </p:txBody>
        </p:sp>
        <p:sp>
          <p:nvSpPr>
            <p:cNvPr id="91" name="원호 90">
              <a:extLst>
                <a:ext uri="{FF2B5EF4-FFF2-40B4-BE49-F238E27FC236}">
                  <a16:creationId xmlns:a16="http://schemas.microsoft.com/office/drawing/2014/main" id="{16EBFD31-AC32-441F-AF16-6478BBF97F33}"/>
                </a:ext>
              </a:extLst>
            </p:cNvPr>
            <p:cNvSpPr/>
            <p:nvPr/>
          </p:nvSpPr>
          <p:spPr>
            <a:xfrm rot="18131855">
              <a:off x="2002389" y="3015922"/>
              <a:ext cx="875819" cy="1213138"/>
            </a:xfrm>
            <a:prstGeom prst="arc">
              <a:avLst>
                <a:gd name="adj1" fmla="val 3976638"/>
                <a:gd name="adj2" fmla="val 5229821"/>
              </a:avLst>
            </a:prstGeom>
            <a:ln w="28575">
              <a:solidFill>
                <a:srgbClr val="F62EE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2" name="타원 71">
              <a:extLst>
                <a:ext uri="{FF2B5EF4-FFF2-40B4-BE49-F238E27FC236}">
                  <a16:creationId xmlns:a16="http://schemas.microsoft.com/office/drawing/2014/main" id="{D9D620F1-78C3-43EF-A230-B89171101B23}"/>
                </a:ext>
              </a:extLst>
            </p:cNvPr>
            <p:cNvSpPr/>
            <p:nvPr/>
          </p:nvSpPr>
          <p:spPr>
            <a:xfrm>
              <a:off x="4014357" y="4234081"/>
              <a:ext cx="233196" cy="219074"/>
            </a:xfrm>
            <a:prstGeom prst="ellipse">
              <a:avLst/>
            </a:prstGeom>
            <a:solidFill>
              <a:srgbClr val="66FF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3" name="직선 연결선 102">
              <a:extLst>
                <a:ext uri="{FF2B5EF4-FFF2-40B4-BE49-F238E27FC236}">
                  <a16:creationId xmlns:a16="http://schemas.microsoft.com/office/drawing/2014/main" id="{C88EF4AB-23BB-4803-9538-86006A6FC796}"/>
                </a:ext>
              </a:extLst>
            </p:cNvPr>
            <p:cNvCxnSpPr>
              <a:cxnSpLocks/>
              <a:stCxn id="72" idx="6"/>
              <a:endCxn id="102" idx="1"/>
            </p:cNvCxnSpPr>
            <p:nvPr/>
          </p:nvCxnSpPr>
          <p:spPr>
            <a:xfrm flipV="1">
              <a:off x="4247553" y="4202570"/>
              <a:ext cx="964821" cy="141048"/>
            </a:xfrm>
            <a:prstGeom prst="line">
              <a:avLst/>
            </a:prstGeom>
            <a:ln w="38100">
              <a:solidFill>
                <a:srgbClr val="66FF66"/>
              </a:solidFill>
              <a:prstDash val="sysDot"/>
            </a:ln>
          </p:spPr>
          <p:style>
            <a:lnRef idx="1">
              <a:schemeClr val="accent1"/>
            </a:lnRef>
            <a:fillRef idx="0">
              <a:schemeClr val="accent1"/>
            </a:fillRef>
            <a:effectRef idx="0">
              <a:schemeClr val="accent1"/>
            </a:effectRef>
            <a:fontRef idx="minor">
              <a:schemeClr val="tx1"/>
            </a:fontRef>
          </p:style>
        </p:cxnSp>
        <p:sp>
          <p:nvSpPr>
            <p:cNvPr id="5" name="원호 4">
              <a:extLst>
                <a:ext uri="{FF2B5EF4-FFF2-40B4-BE49-F238E27FC236}">
                  <a16:creationId xmlns:a16="http://schemas.microsoft.com/office/drawing/2014/main" id="{B5CBE6CE-D095-493F-9166-5DD711238680}"/>
                </a:ext>
              </a:extLst>
            </p:cNvPr>
            <p:cNvSpPr/>
            <p:nvPr/>
          </p:nvSpPr>
          <p:spPr>
            <a:xfrm rot="2640328">
              <a:off x="1982569" y="3113749"/>
              <a:ext cx="624818" cy="628150"/>
            </a:xfrm>
            <a:prstGeom prst="arc">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pic>
        <p:nvPicPr>
          <p:cNvPr id="66" name="그림 65">
            <a:extLst>
              <a:ext uri="{FF2B5EF4-FFF2-40B4-BE49-F238E27FC236}">
                <a16:creationId xmlns:a16="http://schemas.microsoft.com/office/drawing/2014/main" id="{0CEB6DC7-031F-4215-A478-3E7DD708E0DA}"/>
              </a:ext>
            </a:extLst>
          </p:cNvPr>
          <p:cNvPicPr>
            <a:picLocks noChangeAspect="1"/>
          </p:cNvPicPr>
          <p:nvPr/>
        </p:nvPicPr>
        <p:blipFill>
          <a:blip r:embed="rId44">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943637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그룹 10">
            <a:extLst>
              <a:ext uri="{FF2B5EF4-FFF2-40B4-BE49-F238E27FC236}">
                <a16:creationId xmlns:a16="http://schemas.microsoft.com/office/drawing/2014/main" id="{022DC221-1566-4471-BEDA-697C5C565AE1}"/>
              </a:ext>
            </a:extLst>
          </p:cNvPr>
          <p:cNvGrpSpPr/>
          <p:nvPr/>
        </p:nvGrpSpPr>
        <p:grpSpPr>
          <a:xfrm>
            <a:off x="378640" y="343932"/>
            <a:ext cx="4349546" cy="6250109"/>
            <a:chOff x="378640" y="343932"/>
            <a:chExt cx="4349546" cy="6250109"/>
          </a:xfrm>
        </p:grpSpPr>
        <p:sp>
          <p:nvSpPr>
            <p:cNvPr id="21" name="화살표: U자형 20">
              <a:extLst>
                <a:ext uri="{FF2B5EF4-FFF2-40B4-BE49-F238E27FC236}">
                  <a16:creationId xmlns:a16="http://schemas.microsoft.com/office/drawing/2014/main" id="{0DB881CB-3F8D-4462-8AB7-9A0DEC4E3680}"/>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14" name="직사각형 13">
              <a:extLst>
                <a:ext uri="{FF2B5EF4-FFF2-40B4-BE49-F238E27FC236}">
                  <a16:creationId xmlns:a16="http://schemas.microsoft.com/office/drawing/2014/main" id="{07FE346F-A5E8-40E4-BFBB-CEDB5365166E}"/>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15" name="설명선: 아래쪽 화살표 14">
              <a:extLst>
                <a:ext uri="{FF2B5EF4-FFF2-40B4-BE49-F238E27FC236}">
                  <a16:creationId xmlns:a16="http://schemas.microsoft.com/office/drawing/2014/main" id="{3ECC6DDD-A654-44B3-9AEA-D37E70E8341F}"/>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16" name="설명선: 아래쪽 화살표 15">
              <a:extLst>
                <a:ext uri="{FF2B5EF4-FFF2-40B4-BE49-F238E27FC236}">
                  <a16:creationId xmlns:a16="http://schemas.microsoft.com/office/drawing/2014/main" id="{CF14E066-2FD3-4CFB-8E49-0DEB13DC6040}"/>
                </a:ext>
              </a:extLst>
            </p:cNvPr>
            <p:cNvSpPr/>
            <p:nvPr/>
          </p:nvSpPr>
          <p:spPr>
            <a:xfrm>
              <a:off x="378642" y="2195203"/>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points(heel)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17" name="설명선: 아래쪽 화살표 16">
              <a:extLst>
                <a:ext uri="{FF2B5EF4-FFF2-40B4-BE49-F238E27FC236}">
                  <a16:creationId xmlns:a16="http://schemas.microsoft.com/office/drawing/2014/main" id="{0E0FD462-863A-4ADA-ADAE-7107DE0813E4}"/>
                </a:ext>
              </a:extLst>
            </p:cNvPr>
            <p:cNvSpPr/>
            <p:nvPr/>
          </p:nvSpPr>
          <p:spPr>
            <a:xfrm>
              <a:off x="378641" y="3151051"/>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18" name="설명선: 아래쪽 화살표 17">
              <a:extLst>
                <a:ext uri="{FF2B5EF4-FFF2-40B4-BE49-F238E27FC236}">
                  <a16:creationId xmlns:a16="http://schemas.microsoft.com/office/drawing/2014/main" id="{DD543615-A216-4346-9E03-BB77B232F397}"/>
                </a:ext>
              </a:extLst>
            </p:cNvPr>
            <p:cNvSpPr/>
            <p:nvPr/>
          </p:nvSpPr>
          <p:spPr>
            <a:xfrm>
              <a:off x="394313" y="5060297"/>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20" name="설명선: 오른쪽 화살표 19">
              <a:extLst>
                <a:ext uri="{FF2B5EF4-FFF2-40B4-BE49-F238E27FC236}">
                  <a16:creationId xmlns:a16="http://schemas.microsoft.com/office/drawing/2014/main" id="{0FCF0ADB-CB33-4C61-90B9-5559287E64B6}"/>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a:t>
              </a:r>
              <a:r>
                <a:rPr lang="en-US" altLang="ko-KR" dirty="0" err="1">
                  <a:solidFill>
                    <a:schemeClr val="tx1"/>
                  </a:solidFill>
                  <a:latin typeface="Calibri" panose="020F0502020204030204" pitchFamily="34" charset="0"/>
                </a:rPr>
                <a:t>postion</a:t>
              </a:r>
              <a:r>
                <a:rPr lang="en-US" altLang="ko-KR" dirty="0">
                  <a:solidFill>
                    <a:schemeClr val="tx1"/>
                  </a:solidFill>
                  <a:latin typeface="Calibri" panose="020F0502020204030204" pitchFamily="34" charset="0"/>
                </a:rPr>
                <a:t> of robots</a:t>
              </a:r>
              <a:endParaRPr lang="ko-KR" altLang="en-US" dirty="0">
                <a:solidFill>
                  <a:schemeClr val="tx1"/>
                </a:solidFill>
                <a:latin typeface="Calibri" panose="020F0502020204030204" pitchFamily="34" charset="0"/>
              </a:endParaRPr>
            </a:p>
          </p:txBody>
        </p:sp>
        <p:sp>
          <p:nvSpPr>
            <p:cNvPr id="22" name="설명선: 아래쪽 화살표 21">
              <a:extLst>
                <a:ext uri="{FF2B5EF4-FFF2-40B4-BE49-F238E27FC236}">
                  <a16:creationId xmlns:a16="http://schemas.microsoft.com/office/drawing/2014/main" id="{871814D2-2B58-4E1D-82F6-717E35CFC5E3}"/>
                </a:ext>
              </a:extLst>
            </p:cNvPr>
            <p:cNvSpPr/>
            <p:nvPr/>
          </p:nvSpPr>
          <p:spPr>
            <a:xfrm>
              <a:off x="378640" y="4088029"/>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23" name="TextBox 22">
            <a:extLst>
              <a:ext uri="{FF2B5EF4-FFF2-40B4-BE49-F238E27FC236}">
                <a16:creationId xmlns:a16="http://schemas.microsoft.com/office/drawing/2014/main" id="{21181350-D5DE-4F0C-9ADB-A1B085B19828}"/>
              </a:ext>
            </a:extLst>
          </p:cNvPr>
          <p:cNvSpPr txBox="1"/>
          <p:nvPr/>
        </p:nvSpPr>
        <p:spPr>
          <a:xfrm>
            <a:off x="4811457" y="6017447"/>
            <a:ext cx="3310434" cy="612000"/>
          </a:xfrm>
          <a:prstGeom prst="rect">
            <a:avLst/>
          </a:prstGeom>
          <a:solidFill>
            <a:srgbClr val="FF6600"/>
          </a:solidFill>
        </p:spPr>
        <p:txBody>
          <a:bodyPr wrap="none" tIns="108000" rtlCol="0">
            <a:noAutofit/>
          </a:bodyPr>
          <a:lstStyle/>
          <a:p>
            <a:pPr algn="ctr"/>
            <a:r>
              <a:rPr lang="en-US" altLang="ko-KR" dirty="0">
                <a:latin typeface="Calibri" panose="020F0502020204030204" pitchFamily="34" charset="0"/>
              </a:rPr>
              <a:t>Robot falls down and stops</a:t>
            </a:r>
          </a:p>
        </p:txBody>
      </p:sp>
      <p:sp>
        <p:nvSpPr>
          <p:cNvPr id="2" name="직사각형 1">
            <a:extLst>
              <a:ext uri="{FF2B5EF4-FFF2-40B4-BE49-F238E27FC236}">
                <a16:creationId xmlns:a16="http://schemas.microsoft.com/office/drawing/2014/main" id="{75631C7B-6C96-4CBF-906C-2FBA944CDC0A}"/>
              </a:ext>
            </a:extLst>
          </p:cNvPr>
          <p:cNvSpPr/>
          <p:nvPr/>
        </p:nvSpPr>
        <p:spPr>
          <a:xfrm>
            <a:off x="5640628" y="1359059"/>
            <a:ext cx="5591252" cy="1569660"/>
          </a:xfrm>
          <a:prstGeom prst="rect">
            <a:avLst/>
          </a:prstGeom>
        </p:spPr>
        <p:txBody>
          <a:bodyPr wrap="square">
            <a:spAutoFit/>
          </a:bodyPr>
          <a:lstStyle/>
          <a:p>
            <a:pPr algn="just"/>
            <a:r>
              <a:rPr lang="en-US" altLang="ko-KR" sz="2400" dirty="0">
                <a:latin typeface="Calibri" panose="020F0502020204030204" pitchFamily="34" charset="0"/>
              </a:rPr>
              <a:t>There is something to be checked before returning to the first stage of the algorithm.</a:t>
            </a:r>
            <a:endParaRPr lang="en-US" altLang="ko-KR" sz="2400" dirty="0">
              <a:solidFill>
                <a:srgbClr val="000000"/>
              </a:solidFill>
              <a:latin typeface="Calibri" panose="020F0502020204030204" pitchFamily="34" charset="0"/>
            </a:endParaRPr>
          </a:p>
          <a:p>
            <a:pPr algn="just"/>
            <a:r>
              <a:rPr lang="en-US" altLang="ko-KR" sz="2400" dirty="0">
                <a:solidFill>
                  <a:srgbClr val="000000"/>
                </a:solidFill>
                <a:latin typeface="Calibri" panose="020F0502020204030204" pitchFamily="34" charset="0"/>
              </a:rPr>
              <a:t>In some cases, the robot loses its balance while walking and falls.</a:t>
            </a:r>
            <a:endParaRPr lang="ko-KR" altLang="en-US" sz="2400" dirty="0">
              <a:latin typeface="Calibri" panose="020F0502020204030204" pitchFamily="34" charset="0"/>
            </a:endParaRPr>
          </a:p>
        </p:txBody>
      </p:sp>
      <p:pic>
        <p:nvPicPr>
          <p:cNvPr id="55" name="Picture 2" descr="user 2019ì ëí ì´ë¯¸ì§ ê²ìê²°ê³¼">
            <a:extLst>
              <a:ext uri="{FF2B5EF4-FFF2-40B4-BE49-F238E27FC236}">
                <a16:creationId xmlns:a16="http://schemas.microsoft.com/office/drawing/2014/main" id="{50087EB3-897D-4B2D-84F3-2B0244DA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9" name="그림 18">
            <a:extLst>
              <a:ext uri="{FF2B5EF4-FFF2-40B4-BE49-F238E27FC236}">
                <a16:creationId xmlns:a16="http://schemas.microsoft.com/office/drawing/2014/main" id="{E2C5750C-656E-4D79-A29D-C0202ADA30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24" name="직사각형 23">
            <a:extLst>
              <a:ext uri="{FF2B5EF4-FFF2-40B4-BE49-F238E27FC236}">
                <a16:creationId xmlns:a16="http://schemas.microsoft.com/office/drawing/2014/main" id="{8E865B98-B625-4A07-9012-BD79392B51C8}"/>
              </a:ext>
            </a:extLst>
          </p:cNvPr>
          <p:cNvSpPr/>
          <p:nvPr/>
        </p:nvSpPr>
        <p:spPr>
          <a:xfrm>
            <a:off x="4728186" y="3429000"/>
            <a:ext cx="3476977" cy="6992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13500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9EA19FC2-68F3-49C6-8199-7BF673398CED}"/>
              </a:ext>
            </a:extLst>
          </p:cNvPr>
          <p:cNvSpPr/>
          <p:nvPr/>
        </p:nvSpPr>
        <p:spPr>
          <a:xfrm>
            <a:off x="7013090" y="1233534"/>
            <a:ext cx="4702168" cy="36484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pic>
        <p:nvPicPr>
          <p:cNvPr id="2" name="Picture 2" descr="user 2019ì ëí ì´ë¯¸ì§ ê²ìê²°ê³¼">
            <a:extLst>
              <a:ext uri="{FF2B5EF4-FFF2-40B4-BE49-F238E27FC236}">
                <a16:creationId xmlns:a16="http://schemas.microsoft.com/office/drawing/2014/main" id="{31D22402-24F3-4ADA-8B6A-FBDA60D96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E3E2AC-25D4-419E-80FB-3A21746781F1}"/>
              </a:ext>
            </a:extLst>
          </p:cNvPr>
          <p:cNvSpPr txBox="1"/>
          <p:nvPr/>
        </p:nvSpPr>
        <p:spPr>
          <a:xfrm>
            <a:off x="838200" y="1204856"/>
            <a:ext cx="5960362" cy="2862322"/>
          </a:xfrm>
          <a:prstGeom prst="rect">
            <a:avLst/>
          </a:prstGeom>
          <a:noFill/>
        </p:spPr>
        <p:txBody>
          <a:bodyPr wrap="square" rtlCol="0">
            <a:spAutoFit/>
          </a:bodyPr>
          <a:lstStyle/>
          <a:p>
            <a:pPr marL="285750" indent="-285750" algn="just">
              <a:buFontTx/>
              <a:buChar char="-"/>
            </a:pPr>
            <a:r>
              <a:rPr lang="en-US" altLang="ko-KR" sz="2400" dirty="0">
                <a:latin typeface="Calibri" panose="020F0502020204030204" pitchFamily="34" charset="0"/>
              </a:rPr>
              <a:t>The possibilities can be assessed before the product is produced.</a:t>
            </a:r>
          </a:p>
          <a:p>
            <a:pPr marL="285750" indent="-285750" algn="just">
              <a:buFontTx/>
              <a:buChar char="-"/>
            </a:pPr>
            <a:r>
              <a:rPr lang="en-US" altLang="ko-KR" sz="2400" dirty="0">
                <a:latin typeface="Calibri" panose="020F0502020204030204" pitchFamily="34" charset="0"/>
              </a:rPr>
              <a:t>It can reduce trial and error when producing a product.</a:t>
            </a:r>
          </a:p>
          <a:p>
            <a:pPr marL="285750" indent="-285750" algn="just">
              <a:buFontTx/>
              <a:buChar char="-"/>
            </a:pPr>
            <a:r>
              <a:rPr lang="en-US" altLang="ko-KR" sz="2400" dirty="0">
                <a:latin typeface="Calibri" panose="020F0502020204030204" pitchFamily="34" charset="0"/>
              </a:rPr>
              <a:t>It can prevent accidents by simulating in advance.</a:t>
            </a:r>
            <a:endParaRPr lang="ko-KR" altLang="ko-KR" sz="2400" dirty="0">
              <a:latin typeface="Calibri" panose="020F0502020204030204" pitchFamily="34" charset="0"/>
            </a:endParaRPr>
          </a:p>
          <a:p>
            <a:pPr marL="285750" indent="-285750" algn="just">
              <a:buFontTx/>
              <a:buChar char="-"/>
            </a:pPr>
            <a:endParaRPr lang="ko-KR" altLang="en-US" sz="3600" dirty="0">
              <a:latin typeface="Calibri" panose="020F0502020204030204" pitchFamily="34" charset="0"/>
            </a:endParaRPr>
          </a:p>
        </p:txBody>
      </p:sp>
      <p:sp>
        <p:nvSpPr>
          <p:cNvPr id="4" name="제목 1">
            <a:extLst>
              <a:ext uri="{FF2B5EF4-FFF2-40B4-BE49-F238E27FC236}">
                <a16:creationId xmlns:a16="http://schemas.microsoft.com/office/drawing/2014/main" id="{64CB1C1B-C7CB-4807-BD1C-31D98D61F405}"/>
              </a:ext>
            </a:extLst>
          </p:cNvPr>
          <p:cNvSpPr txBox="1">
            <a:spLocks/>
          </p:cNvSpPr>
          <p:nvPr/>
        </p:nvSpPr>
        <p:spPr>
          <a:xfrm>
            <a:off x="838200" y="398033"/>
            <a:ext cx="10515600" cy="806823"/>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a:latin typeface="Calibri" panose="020F0502020204030204" pitchFamily="34" charset="0"/>
              </a:rPr>
              <a:t>Importance</a:t>
            </a:r>
            <a:r>
              <a:rPr lang="ko-KR" altLang="en-US" sz="3600" b="1" dirty="0">
                <a:latin typeface="Calibri" panose="020F0502020204030204" pitchFamily="34" charset="0"/>
              </a:rPr>
              <a:t> </a:t>
            </a:r>
            <a:r>
              <a:rPr lang="en-US" altLang="ko-KR" sz="3600" b="1" dirty="0">
                <a:latin typeface="Calibri" panose="020F0502020204030204" pitchFamily="34" charset="0"/>
              </a:rPr>
              <a:t>of</a:t>
            </a:r>
            <a:r>
              <a:rPr lang="ko-KR" altLang="en-US" sz="3600" b="1" dirty="0">
                <a:latin typeface="Calibri" panose="020F0502020204030204" pitchFamily="34" charset="0"/>
              </a:rPr>
              <a:t> </a:t>
            </a:r>
            <a:r>
              <a:rPr lang="en-US" altLang="ko-KR" sz="3600" b="1" dirty="0">
                <a:latin typeface="Calibri" panose="020F0502020204030204" pitchFamily="34" charset="0"/>
              </a:rPr>
              <a:t>physical simulation</a:t>
            </a:r>
            <a:endParaRPr lang="ko-KR" altLang="en-US" sz="3600" b="1" dirty="0">
              <a:latin typeface="Calibri" panose="020F0502020204030204" pitchFamily="34" charset="0"/>
            </a:endParaRPr>
          </a:p>
        </p:txBody>
      </p:sp>
      <p:sp>
        <p:nvSpPr>
          <p:cNvPr id="5" name="제목 1">
            <a:extLst>
              <a:ext uri="{FF2B5EF4-FFF2-40B4-BE49-F238E27FC236}">
                <a16:creationId xmlns:a16="http://schemas.microsoft.com/office/drawing/2014/main" id="{DFCA35DB-C4B5-45C9-9261-F8E7E98867B8}"/>
              </a:ext>
            </a:extLst>
          </p:cNvPr>
          <p:cNvSpPr txBox="1">
            <a:spLocks/>
          </p:cNvSpPr>
          <p:nvPr/>
        </p:nvSpPr>
        <p:spPr>
          <a:xfrm>
            <a:off x="838200" y="3497930"/>
            <a:ext cx="10515600" cy="806823"/>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a:latin typeface="Calibri" panose="020F0502020204030204" pitchFamily="34" charset="0"/>
              </a:rPr>
              <a:t>Why R?</a:t>
            </a:r>
            <a:endParaRPr lang="ko-KR" altLang="en-US" sz="3600" b="1" dirty="0">
              <a:latin typeface="Calibri" panose="020F0502020204030204" pitchFamily="34" charset="0"/>
            </a:endParaRPr>
          </a:p>
        </p:txBody>
      </p:sp>
      <p:sp>
        <p:nvSpPr>
          <p:cNvPr id="6" name="TextBox 5">
            <a:extLst>
              <a:ext uri="{FF2B5EF4-FFF2-40B4-BE49-F238E27FC236}">
                <a16:creationId xmlns:a16="http://schemas.microsoft.com/office/drawing/2014/main" id="{1F8C5041-9768-44EB-85B8-8E27FADAD9F2}"/>
              </a:ext>
            </a:extLst>
          </p:cNvPr>
          <p:cNvSpPr txBox="1"/>
          <p:nvPr/>
        </p:nvSpPr>
        <p:spPr>
          <a:xfrm>
            <a:off x="838200" y="4295697"/>
            <a:ext cx="8499438" cy="1815882"/>
          </a:xfrm>
          <a:prstGeom prst="rect">
            <a:avLst/>
          </a:prstGeom>
          <a:noFill/>
        </p:spPr>
        <p:txBody>
          <a:bodyPr wrap="square" rtlCol="0">
            <a:spAutoFit/>
          </a:bodyPr>
          <a:lstStyle/>
          <a:p>
            <a:pPr marL="285750" indent="-285750">
              <a:buFontTx/>
              <a:buChar char="-"/>
            </a:pPr>
            <a:r>
              <a:rPr lang="en-US" altLang="ko-KR" sz="2800" dirty="0">
                <a:latin typeface="Calibri" panose="020F0502020204030204" pitchFamily="34" charset="0"/>
              </a:rPr>
              <a:t>free</a:t>
            </a:r>
          </a:p>
          <a:p>
            <a:pPr marL="285750" indent="-285750">
              <a:buFontTx/>
              <a:buChar char="-"/>
            </a:pPr>
            <a:r>
              <a:rPr lang="en-US" altLang="ko-KR" sz="2800" dirty="0">
                <a:latin typeface="Calibri" panose="020F0502020204030204" pitchFamily="34" charset="0"/>
              </a:rPr>
              <a:t>open source (many packages)</a:t>
            </a:r>
          </a:p>
          <a:p>
            <a:r>
              <a:rPr lang="en-US" altLang="ko-KR" sz="2800" dirty="0">
                <a:latin typeface="Calibri" panose="020F0502020204030204" pitchFamily="34" charset="0"/>
                <a:sym typeface="Wingdings" panose="05000000000000000000" pitchFamily="2" charset="2"/>
              </a:rPr>
              <a:t> Easy to apply many </a:t>
            </a:r>
            <a:r>
              <a:rPr lang="en-US" altLang="ko-KR" sz="2800" b="1" dirty="0">
                <a:solidFill>
                  <a:srgbClr val="A0178B"/>
                </a:solidFill>
                <a:effectLst>
                  <a:outerShdw blurRad="38100" dist="38100" dir="2700000" algn="tl">
                    <a:srgbClr val="000000">
                      <a:alpha val="43137"/>
                    </a:srgbClr>
                  </a:outerShdw>
                </a:effectLst>
                <a:latin typeface="Calibri" panose="020F0502020204030204" pitchFamily="34" charset="0"/>
                <a:sym typeface="Wingdings" panose="05000000000000000000" pitchFamily="2" charset="2"/>
              </a:rPr>
              <a:t>Machine learning </a:t>
            </a:r>
            <a:r>
              <a:rPr lang="en-US" altLang="ko-KR" sz="2800" dirty="0">
                <a:latin typeface="Calibri" panose="020F0502020204030204" pitchFamily="34" charset="0"/>
                <a:sym typeface="Wingdings" panose="05000000000000000000" pitchFamily="2" charset="2"/>
              </a:rPr>
              <a:t>algorithms  </a:t>
            </a:r>
            <a:endParaRPr lang="en-US" altLang="ko-KR" sz="2800" dirty="0">
              <a:latin typeface="Calibri" panose="020F0502020204030204" pitchFamily="34" charset="0"/>
            </a:endParaRPr>
          </a:p>
          <a:p>
            <a:pPr marL="285750" indent="-285750">
              <a:buFontTx/>
              <a:buChar char="-"/>
            </a:pPr>
            <a:endParaRPr lang="ko-KR" altLang="en-US" sz="2800" dirty="0">
              <a:latin typeface="Calibri" panose="020F0502020204030204" pitchFamily="34" charset="0"/>
            </a:endParaRPr>
          </a:p>
        </p:txBody>
      </p:sp>
      <p:pic>
        <p:nvPicPr>
          <p:cNvPr id="3076" name="Picture 4" descr="ê´ë ¨ ì´ë¯¸ì§">
            <a:extLst>
              <a:ext uri="{FF2B5EF4-FFF2-40B4-BE49-F238E27FC236}">
                <a16:creationId xmlns:a16="http://schemas.microsoft.com/office/drawing/2014/main" id="{0F051CCB-3F00-416D-BF11-9B4E8EA54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420" y="1891207"/>
            <a:ext cx="2275316" cy="17939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zebo physicsì ëí ì´ë¯¸ì§ ê²ìê²°ê³¼">
            <a:extLst>
              <a:ext uri="{FF2B5EF4-FFF2-40B4-BE49-F238E27FC236}">
                <a16:creationId xmlns:a16="http://schemas.microsoft.com/office/drawing/2014/main" id="{089F55E1-277F-413C-B392-9DF2BF7A4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7594" y="1889783"/>
            <a:ext cx="1245701" cy="1789742"/>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a:extLst>
              <a:ext uri="{FF2B5EF4-FFF2-40B4-BE49-F238E27FC236}">
                <a16:creationId xmlns:a16="http://schemas.microsoft.com/office/drawing/2014/main" id="{EAF4ADBF-C353-4F92-8A9D-6AD874B0566F}"/>
              </a:ext>
            </a:extLst>
          </p:cNvPr>
          <p:cNvSpPr/>
          <p:nvPr/>
        </p:nvSpPr>
        <p:spPr>
          <a:xfrm>
            <a:off x="8168535" y="1243249"/>
            <a:ext cx="2542811" cy="400110"/>
          </a:xfrm>
          <a:prstGeom prst="rect">
            <a:avLst/>
          </a:prstGeom>
        </p:spPr>
        <p:txBody>
          <a:bodyPr wrap="none">
            <a:spAutoFit/>
          </a:bodyPr>
          <a:lstStyle/>
          <a:p>
            <a:pPr algn="ctr"/>
            <a:r>
              <a:rPr lang="en-US" altLang="ko-KR" sz="2000" dirty="0">
                <a:solidFill>
                  <a:srgbClr val="000000"/>
                </a:solidFill>
                <a:latin typeface="Calibri" panose="020F0502020204030204" pitchFamily="34" charset="0"/>
              </a:rPr>
              <a:t>&lt;&lt;popular software&gt;&gt;</a:t>
            </a:r>
            <a:endParaRPr lang="ko-KR" altLang="en-US" sz="2000" dirty="0">
              <a:latin typeface="Calibri" panose="020F0502020204030204" pitchFamily="34" charset="0"/>
            </a:endParaRPr>
          </a:p>
        </p:txBody>
      </p:sp>
      <p:sp>
        <p:nvSpPr>
          <p:cNvPr id="8" name="TextBox 7">
            <a:extLst>
              <a:ext uri="{FF2B5EF4-FFF2-40B4-BE49-F238E27FC236}">
                <a16:creationId xmlns:a16="http://schemas.microsoft.com/office/drawing/2014/main" id="{5D78C4B2-271D-46C1-BD8D-986834C56E86}"/>
              </a:ext>
            </a:extLst>
          </p:cNvPr>
          <p:cNvSpPr txBox="1"/>
          <p:nvPr/>
        </p:nvSpPr>
        <p:spPr>
          <a:xfrm>
            <a:off x="7339997" y="3831004"/>
            <a:ext cx="2105739" cy="646331"/>
          </a:xfrm>
          <a:prstGeom prst="rect">
            <a:avLst/>
          </a:prstGeom>
          <a:noFill/>
        </p:spPr>
        <p:txBody>
          <a:bodyPr wrap="square" rtlCol="0">
            <a:spAutoFit/>
          </a:bodyPr>
          <a:lstStyle/>
          <a:p>
            <a:r>
              <a:rPr lang="en-US" altLang="ko-KR" dirty="0">
                <a:latin typeface="Calibri" panose="020F0502020204030204" pitchFamily="34" charset="0"/>
              </a:rPr>
              <a:t>Most popular , but It’s not free </a:t>
            </a:r>
            <a:endParaRPr lang="ko-KR" altLang="en-US" dirty="0">
              <a:latin typeface="Calibri" panose="020F0502020204030204" pitchFamily="34" charset="0"/>
            </a:endParaRPr>
          </a:p>
        </p:txBody>
      </p:sp>
      <p:sp>
        <p:nvSpPr>
          <p:cNvPr id="11" name="TextBox 10">
            <a:extLst>
              <a:ext uri="{FF2B5EF4-FFF2-40B4-BE49-F238E27FC236}">
                <a16:creationId xmlns:a16="http://schemas.microsoft.com/office/drawing/2014/main" id="{C192A118-F28C-4AA7-BC66-FEDC80BBA61B}"/>
              </a:ext>
            </a:extLst>
          </p:cNvPr>
          <p:cNvSpPr txBox="1"/>
          <p:nvPr/>
        </p:nvSpPr>
        <p:spPr>
          <a:xfrm>
            <a:off x="9439942" y="3831004"/>
            <a:ext cx="2105740" cy="923330"/>
          </a:xfrm>
          <a:prstGeom prst="rect">
            <a:avLst/>
          </a:prstGeom>
          <a:noFill/>
        </p:spPr>
        <p:txBody>
          <a:bodyPr wrap="square" rtlCol="0">
            <a:spAutoFit/>
          </a:bodyPr>
          <a:lstStyle/>
          <a:p>
            <a:r>
              <a:rPr lang="en-US" altLang="ko-KR" dirty="0">
                <a:latin typeface="Calibri" panose="020F0502020204030204" pitchFamily="34" charset="0"/>
              </a:rPr>
              <a:t>Based on Ubuntu.  </a:t>
            </a:r>
          </a:p>
          <a:p>
            <a:r>
              <a:rPr lang="en-US" altLang="ko-KR" dirty="0">
                <a:latin typeface="Calibri" panose="020F0502020204030204" pitchFamily="34" charset="0"/>
                <a:sym typeface="Wingdings" panose="05000000000000000000" pitchFamily="2" charset="2"/>
              </a:rPr>
              <a:t> difficult</a:t>
            </a:r>
            <a:r>
              <a:rPr lang="en-US" altLang="ko-KR" dirty="0">
                <a:latin typeface="Calibri" panose="020F0502020204030204" pitchFamily="34" charset="0"/>
              </a:rPr>
              <a:t> to install in windows</a:t>
            </a:r>
            <a:endParaRPr lang="ko-KR" altLang="en-US" dirty="0">
              <a:latin typeface="Calibri" panose="020F0502020204030204" pitchFamily="34" charset="0"/>
            </a:endParaRPr>
          </a:p>
        </p:txBody>
      </p:sp>
      <p:pic>
        <p:nvPicPr>
          <p:cNvPr id="13" name="그림 12">
            <a:extLst>
              <a:ext uri="{FF2B5EF4-FFF2-40B4-BE49-F238E27FC236}">
                <a16:creationId xmlns:a16="http://schemas.microsoft.com/office/drawing/2014/main" id="{FD065C84-03B0-412D-8395-F770865EF8B8}"/>
              </a:ext>
            </a:extLst>
          </p:cNvPr>
          <p:cNvPicPr>
            <a:picLocks noChangeAspect="1"/>
          </p:cNvPicPr>
          <p:nvPr/>
        </p:nvPicPr>
        <p:blipFill>
          <a:blip r:embed="rId6"/>
          <a:stretch>
            <a:fillRect/>
          </a:stretch>
        </p:blipFill>
        <p:spPr>
          <a:xfrm>
            <a:off x="9517088" y="68755"/>
            <a:ext cx="2598800" cy="338334"/>
          </a:xfrm>
          <a:prstGeom prst="rect">
            <a:avLst/>
          </a:prstGeom>
        </p:spPr>
      </p:pic>
    </p:spTree>
    <p:extLst>
      <p:ext uri="{BB962C8B-B14F-4D97-AF65-F5344CB8AC3E}">
        <p14:creationId xmlns:p14="http://schemas.microsoft.com/office/powerpoint/2010/main" val="2001487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ser 2019ì ëí ì´ë¯¸ì§ ê²ìê²°ê³¼">
            <a:extLst>
              <a:ext uri="{FF2B5EF4-FFF2-40B4-BE49-F238E27FC236}">
                <a16:creationId xmlns:a16="http://schemas.microsoft.com/office/drawing/2014/main" id="{BAF3F95C-C064-4B7D-8E2B-580366D56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직사각형 2">
                <a:extLst>
                  <a:ext uri="{FF2B5EF4-FFF2-40B4-BE49-F238E27FC236}">
                    <a16:creationId xmlns:a16="http://schemas.microsoft.com/office/drawing/2014/main" id="{71D64D05-F3A0-46CC-B887-A9BF0FD4A357}"/>
                  </a:ext>
                </a:extLst>
              </p:cNvPr>
              <p:cNvSpPr/>
              <p:nvPr/>
            </p:nvSpPr>
            <p:spPr>
              <a:xfrm>
                <a:off x="1081636" y="555277"/>
                <a:ext cx="9848133"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If the angle of sight (</a:t>
                </a:r>
                <a14:m>
                  <m:oMath xmlns:m="http://schemas.openxmlformats.org/officeDocument/2006/math">
                    <m:r>
                      <a:rPr lang="en-US" altLang="ko-KR" sz="2400" b="0" i="0" smtClean="0">
                        <a:latin typeface="Cambria Math" panose="02040503050406030204" pitchFamily="18" charset="0"/>
                      </a:rPr>
                      <m:t>|</m:t>
                    </m:r>
                    <m:r>
                      <m:rPr>
                        <m:sty m:val="p"/>
                      </m:rPr>
                      <a:rPr lang="ko-KR" altLang="en-US" sz="2400">
                        <a:latin typeface="Cambria Math" panose="02040503050406030204" pitchFamily="18" charset="0"/>
                      </a:rPr>
                      <m:t>θ</m:t>
                    </m:r>
                    <m:r>
                      <a:rPr lang="en-US" altLang="ko-KR" sz="2400" b="0" i="0" smtClean="0">
                        <a:latin typeface="Cambria Math" panose="02040503050406030204" pitchFamily="18" charset="0"/>
                      </a:rPr>
                      <m:t>|</m:t>
                    </m:r>
                  </m:oMath>
                </a14:m>
                <a:r>
                  <a:rPr lang="en-US" altLang="ko-KR" sz="2400" dirty="0">
                    <a:solidFill>
                      <a:srgbClr val="000000"/>
                    </a:solidFill>
                    <a:latin typeface="Calibri" panose="020F0502020204030204" pitchFamily="34" charset="0"/>
                  </a:rPr>
                  <a:t>) is over </a:t>
                </a:r>
                <a:r>
                  <a:rPr lang="en-US" altLang="ko-KR" sz="2400" dirty="0">
                    <a:latin typeface="Calibri" panose="020F0502020204030204" pitchFamily="34" charset="0"/>
                  </a:rPr>
                  <a:t>45° (|</a:t>
                </a:r>
                <a14:m>
                  <m:oMath xmlns:m="http://schemas.openxmlformats.org/officeDocument/2006/math">
                    <m:r>
                      <m:rPr>
                        <m:sty m:val="p"/>
                      </m:rPr>
                      <a:rPr lang="ko-KR" altLang="en-US" sz="2400">
                        <a:latin typeface="Cambria Math" panose="02040503050406030204" pitchFamily="18" charset="0"/>
                      </a:rPr>
                      <m:t>θ</m:t>
                    </m:r>
                    <m:r>
                      <a:rPr lang="en-US" altLang="ko-KR" sz="2400" b="0" i="0" smtClean="0">
                        <a:latin typeface="Cambria Math" panose="02040503050406030204" pitchFamily="18" charset="0"/>
                      </a:rPr>
                      <m:t>|</m:t>
                    </m:r>
                  </m:oMath>
                </a14:m>
                <a:r>
                  <a:rPr lang="en-US" altLang="ko-KR" sz="2400" dirty="0">
                    <a:latin typeface="Calibri" panose="020F0502020204030204" pitchFamily="34" charset="0"/>
                  </a:rPr>
                  <a:t>&gt;45°)</a:t>
                </a:r>
                <a:r>
                  <a:rPr lang="en-US" altLang="ko-KR" sz="2400" dirty="0">
                    <a:solidFill>
                      <a:srgbClr val="000000"/>
                    </a:solidFill>
                    <a:latin typeface="Calibri" panose="020F0502020204030204" pitchFamily="34" charset="0"/>
                  </a:rPr>
                  <a:t>, </a:t>
                </a:r>
                <a:r>
                  <a:rPr lang="en-US" altLang="ko-KR" sz="2400" dirty="0">
                    <a:latin typeface="Calibri" panose="020F0502020204030204" pitchFamily="34" charset="0"/>
                  </a:rPr>
                  <a:t>the robot leans heavily. So we</a:t>
                </a:r>
                <a:r>
                  <a:rPr lang="en-US" altLang="ko-KR" sz="2400" dirty="0">
                    <a:solidFill>
                      <a:srgbClr val="000000"/>
                    </a:solidFill>
                    <a:latin typeface="Calibri" panose="020F0502020204030204" pitchFamily="34" charset="0"/>
                  </a:rPr>
                  <a:t> assumed that the robot has fallen and stopped the simulation.</a:t>
                </a:r>
                <a:endParaRPr lang="ko-KR" altLang="en-US" sz="2400" dirty="0">
                  <a:latin typeface="Calibri" panose="020F0502020204030204" pitchFamily="34" charset="0"/>
                </a:endParaRPr>
              </a:p>
            </p:txBody>
          </p:sp>
        </mc:Choice>
        <mc:Fallback xmlns="">
          <p:sp>
            <p:nvSpPr>
              <p:cNvPr id="3" name="직사각형 2">
                <a:extLst>
                  <a:ext uri="{FF2B5EF4-FFF2-40B4-BE49-F238E27FC236}">
                    <a16:creationId xmlns:a16="http://schemas.microsoft.com/office/drawing/2014/main" id="{71D64D05-F3A0-46CC-B887-A9BF0FD4A357}"/>
                  </a:ext>
                </a:extLst>
              </p:cNvPr>
              <p:cNvSpPr>
                <a:spLocks noRot="1" noChangeAspect="1" noMove="1" noResize="1" noEditPoints="1" noAdjustHandles="1" noChangeArrowheads="1" noChangeShapeType="1" noTextEdit="1"/>
              </p:cNvSpPr>
              <p:nvPr/>
            </p:nvSpPr>
            <p:spPr>
              <a:xfrm>
                <a:off x="1081636" y="555277"/>
                <a:ext cx="9848133" cy="830997"/>
              </a:xfrm>
              <a:prstGeom prst="rect">
                <a:avLst/>
              </a:prstGeom>
              <a:blipFill>
                <a:blip r:embed="rId4"/>
                <a:stretch>
                  <a:fillRect l="-928" t="-7353" r="-928" b="-16176"/>
                </a:stretch>
              </a:blipFill>
            </p:spPr>
            <p:txBody>
              <a:bodyPr/>
              <a:lstStyle/>
              <a:p>
                <a:r>
                  <a:rPr lang="ko-KR" altLang="en-US">
                    <a:noFill/>
                  </a:rPr>
                  <a:t> </a:t>
                </a:r>
              </a:p>
            </p:txBody>
          </p:sp>
        </mc:Fallback>
      </mc:AlternateContent>
      <p:grpSp>
        <p:nvGrpSpPr>
          <p:cNvPr id="45" name="그룹 44">
            <a:extLst>
              <a:ext uri="{FF2B5EF4-FFF2-40B4-BE49-F238E27FC236}">
                <a16:creationId xmlns:a16="http://schemas.microsoft.com/office/drawing/2014/main" id="{3DD4025E-B5C2-4EE4-8AFF-A917DAFC2424}"/>
              </a:ext>
            </a:extLst>
          </p:cNvPr>
          <p:cNvGrpSpPr/>
          <p:nvPr/>
        </p:nvGrpSpPr>
        <p:grpSpPr>
          <a:xfrm>
            <a:off x="2778662" y="1882625"/>
            <a:ext cx="3912593" cy="3775897"/>
            <a:chOff x="627134" y="2269901"/>
            <a:chExt cx="3235108" cy="3222092"/>
          </a:xfrm>
        </p:grpSpPr>
        <p:grpSp>
          <p:nvGrpSpPr>
            <p:cNvPr id="8" name="그룹 7">
              <a:extLst>
                <a:ext uri="{FF2B5EF4-FFF2-40B4-BE49-F238E27FC236}">
                  <a16:creationId xmlns:a16="http://schemas.microsoft.com/office/drawing/2014/main" id="{27549E73-0972-4D7E-812A-F54435B3D572}"/>
                </a:ext>
              </a:extLst>
            </p:cNvPr>
            <p:cNvGrpSpPr/>
            <p:nvPr/>
          </p:nvGrpSpPr>
          <p:grpSpPr>
            <a:xfrm>
              <a:off x="935857" y="5311993"/>
              <a:ext cx="2665278" cy="180000"/>
              <a:chOff x="2895546" y="4962525"/>
              <a:chExt cx="4514904" cy="282880"/>
            </a:xfrm>
          </p:grpSpPr>
          <p:sp>
            <p:nvSpPr>
              <p:cNvPr id="35" name="직사각형 34">
                <a:extLst>
                  <a:ext uri="{FF2B5EF4-FFF2-40B4-BE49-F238E27FC236}">
                    <a16:creationId xmlns:a16="http://schemas.microsoft.com/office/drawing/2014/main" id="{2BCAF4E5-2357-44CF-AA00-840165106384}"/>
                  </a:ext>
                </a:extLst>
              </p:cNvPr>
              <p:cNvSpPr/>
              <p:nvPr/>
            </p:nvSpPr>
            <p:spPr>
              <a:xfrm>
                <a:off x="2895546" y="4962525"/>
                <a:ext cx="4514904" cy="282880"/>
              </a:xfrm>
              <a:prstGeom prst="rect">
                <a:avLst/>
              </a:prstGeom>
              <a:pattFill prst="wdUp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6" name="직선 연결선 35">
                <a:extLst>
                  <a:ext uri="{FF2B5EF4-FFF2-40B4-BE49-F238E27FC236}">
                    <a16:creationId xmlns:a16="http://schemas.microsoft.com/office/drawing/2014/main" id="{86E924D0-146D-40B7-956E-D01623A0B306}"/>
                  </a:ext>
                </a:extLst>
              </p:cNvPr>
              <p:cNvCxnSpPr/>
              <p:nvPr/>
            </p:nvCxnSpPr>
            <p:spPr>
              <a:xfrm>
                <a:off x="2905125" y="4962525"/>
                <a:ext cx="4505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직선 화살표 연결선 8">
              <a:extLst>
                <a:ext uri="{FF2B5EF4-FFF2-40B4-BE49-F238E27FC236}">
                  <a16:creationId xmlns:a16="http://schemas.microsoft.com/office/drawing/2014/main" id="{AA31FF51-7114-4D75-B5CF-63D1737A4C30}"/>
                </a:ext>
              </a:extLst>
            </p:cNvPr>
            <p:cNvCxnSpPr/>
            <p:nvPr/>
          </p:nvCxnSpPr>
          <p:spPr>
            <a:xfrm>
              <a:off x="1081636" y="5311996"/>
              <a:ext cx="644859" cy="0"/>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CA5CCA82-1AB4-49F4-82D9-18045DEBD253}"/>
                </a:ext>
              </a:extLst>
            </p:cNvPr>
            <p:cNvCxnSpPr/>
            <p:nvPr/>
          </p:nvCxnSpPr>
          <p:spPr>
            <a:xfrm flipV="1">
              <a:off x="1081636" y="4655217"/>
              <a:ext cx="1" cy="644859"/>
            </a:xfrm>
            <a:prstGeom prst="straightConnector1">
              <a:avLst/>
            </a:prstGeom>
            <a:ln w="254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46DC79E-0BEF-4E52-9B29-C5D805DBD59A}"/>
                    </a:ext>
                  </a:extLst>
                </p:cNvPr>
                <p:cNvSpPr txBox="1"/>
                <p:nvPr/>
              </p:nvSpPr>
              <p:spPr>
                <a:xfrm>
                  <a:off x="1456917" y="4964084"/>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11" name="TextBox 10">
                  <a:extLst>
                    <a:ext uri="{FF2B5EF4-FFF2-40B4-BE49-F238E27FC236}">
                      <a16:creationId xmlns:a16="http://schemas.microsoft.com/office/drawing/2014/main" id="{746DC79E-0BEF-4E52-9B29-C5D805DBD59A}"/>
                    </a:ext>
                  </a:extLst>
                </p:cNvPr>
                <p:cNvSpPr txBox="1">
                  <a:spLocks noRot="1" noChangeAspect="1" noMove="1" noResize="1" noEditPoints="1" noAdjustHandles="1" noChangeArrowheads="1" noChangeShapeType="1" noTextEdit="1"/>
                </p:cNvSpPr>
                <p:nvPr/>
              </p:nvSpPr>
              <p:spPr>
                <a:xfrm>
                  <a:off x="1456917" y="4964084"/>
                  <a:ext cx="539156" cy="330788"/>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7B30B6-38E2-4CA7-B585-D04F832D45EA}"/>
                    </a:ext>
                  </a:extLst>
                </p:cNvPr>
                <p:cNvSpPr txBox="1"/>
                <p:nvPr/>
              </p:nvSpPr>
              <p:spPr>
                <a:xfrm>
                  <a:off x="812058" y="4322018"/>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12" name="TextBox 11">
                  <a:extLst>
                    <a:ext uri="{FF2B5EF4-FFF2-40B4-BE49-F238E27FC236}">
                      <a16:creationId xmlns:a16="http://schemas.microsoft.com/office/drawing/2014/main" id="{8C7B30B6-38E2-4CA7-B585-D04F832D45EA}"/>
                    </a:ext>
                  </a:extLst>
                </p:cNvPr>
                <p:cNvSpPr txBox="1">
                  <a:spLocks noRot="1" noChangeAspect="1" noMove="1" noResize="1" noEditPoints="1" noAdjustHandles="1" noChangeArrowheads="1" noChangeShapeType="1" noTextEdit="1"/>
                </p:cNvSpPr>
                <p:nvPr/>
              </p:nvSpPr>
              <p:spPr>
                <a:xfrm>
                  <a:off x="812058" y="4322018"/>
                  <a:ext cx="539156" cy="330788"/>
                </a:xfrm>
                <a:prstGeom prst="rect">
                  <a:avLst/>
                </a:prstGeom>
                <a:blipFill>
                  <a:blip r:embed="rId6"/>
                  <a:stretch>
                    <a:fillRect b="-222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E1B1F7D-12A8-46A0-AD31-620111FF3506}"/>
                    </a:ext>
                  </a:extLst>
                </p:cNvPr>
                <p:cNvSpPr txBox="1"/>
                <p:nvPr/>
              </p:nvSpPr>
              <p:spPr>
                <a:xfrm>
                  <a:off x="627134" y="4977646"/>
                  <a:ext cx="5391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1" i="1" smtClean="0">
                            <a:latin typeface="Cambria Math" panose="02040503050406030204" pitchFamily="18" charset="0"/>
                          </a:rPr>
                          <m:t>𝑶</m:t>
                        </m:r>
                      </m:oMath>
                    </m:oMathPara>
                  </a14:m>
                  <a:endParaRPr lang="ko-KR" altLang="en-US" b="1" dirty="0"/>
                </a:p>
              </p:txBody>
            </p:sp>
          </mc:Choice>
          <mc:Fallback xmlns="">
            <p:sp>
              <p:nvSpPr>
                <p:cNvPr id="13" name="TextBox 12">
                  <a:extLst>
                    <a:ext uri="{FF2B5EF4-FFF2-40B4-BE49-F238E27FC236}">
                      <a16:creationId xmlns:a16="http://schemas.microsoft.com/office/drawing/2014/main" id="{BE1B1F7D-12A8-46A0-AD31-620111FF3506}"/>
                    </a:ext>
                  </a:extLst>
                </p:cNvPr>
                <p:cNvSpPr txBox="1">
                  <a:spLocks noRot="1" noChangeAspect="1" noMove="1" noResize="1" noEditPoints="1" noAdjustHandles="1" noChangeArrowheads="1" noChangeShapeType="1" noTextEdit="1"/>
                </p:cNvSpPr>
                <p:nvPr/>
              </p:nvSpPr>
              <p:spPr>
                <a:xfrm>
                  <a:off x="627134" y="4977646"/>
                  <a:ext cx="539156" cy="369332"/>
                </a:xfrm>
                <a:prstGeom prst="rect">
                  <a:avLst/>
                </a:prstGeom>
                <a:blipFill>
                  <a:blip r:embed="rId7"/>
                  <a:stretch>
                    <a:fillRect/>
                  </a:stretch>
                </a:blipFill>
              </p:spPr>
              <p:txBody>
                <a:bodyPr/>
                <a:lstStyle/>
                <a:p>
                  <a:r>
                    <a:rPr lang="ko-KR" altLang="en-US">
                      <a:noFill/>
                    </a:rPr>
                    <a:t> </a:t>
                  </a:r>
                </a:p>
              </p:txBody>
            </p:sp>
          </mc:Fallback>
        </mc:AlternateContent>
        <p:grpSp>
          <p:nvGrpSpPr>
            <p:cNvPr id="42" name="그룹 41">
              <a:extLst>
                <a:ext uri="{FF2B5EF4-FFF2-40B4-BE49-F238E27FC236}">
                  <a16:creationId xmlns:a16="http://schemas.microsoft.com/office/drawing/2014/main" id="{E7611B11-C1B2-446B-BEB0-6783B914CFDD}"/>
                </a:ext>
              </a:extLst>
            </p:cNvPr>
            <p:cNvGrpSpPr/>
            <p:nvPr/>
          </p:nvGrpSpPr>
          <p:grpSpPr>
            <a:xfrm rot="21127571">
              <a:off x="1258955" y="2269901"/>
              <a:ext cx="2603287" cy="2924602"/>
              <a:chOff x="1258955" y="2269901"/>
              <a:chExt cx="2603287" cy="292460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6AD226-909D-4BC4-997C-51D96AED3017}"/>
                      </a:ext>
                    </a:extLst>
                  </p:cNvPr>
                  <p:cNvSpPr txBox="1"/>
                  <p:nvPr/>
                </p:nvSpPr>
                <p:spPr>
                  <a:xfrm rot="648182">
                    <a:off x="2324860" y="2685196"/>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𝑥</m:t>
                          </m:r>
                        </m:oMath>
                      </m:oMathPara>
                    </a14:m>
                    <a:endParaRPr lang="ko-KR" altLang="en-US" dirty="0"/>
                  </a:p>
                </p:txBody>
              </p:sp>
            </mc:Choice>
            <mc:Fallback xmlns="">
              <p:sp>
                <p:nvSpPr>
                  <p:cNvPr id="5" name="TextBox 4">
                    <a:extLst>
                      <a:ext uri="{FF2B5EF4-FFF2-40B4-BE49-F238E27FC236}">
                        <a16:creationId xmlns:a16="http://schemas.microsoft.com/office/drawing/2014/main" id="{346AD226-909D-4BC4-997C-51D96AED3017}"/>
                      </a:ext>
                    </a:extLst>
                  </p:cNvPr>
                  <p:cNvSpPr txBox="1">
                    <a:spLocks noRot="1" noChangeAspect="1" noMove="1" noResize="1" noEditPoints="1" noAdjustHandles="1" noChangeArrowheads="1" noChangeShapeType="1" noTextEdit="1"/>
                  </p:cNvSpPr>
                  <p:nvPr/>
                </p:nvSpPr>
                <p:spPr>
                  <a:xfrm rot="648182">
                    <a:off x="2324860" y="2685196"/>
                    <a:ext cx="539156" cy="330788"/>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3D61DB0-6462-4568-9A8D-CCCA72E2256E}"/>
                      </a:ext>
                    </a:extLst>
                  </p:cNvPr>
                  <p:cNvSpPr txBox="1"/>
                  <p:nvPr/>
                </p:nvSpPr>
                <p:spPr>
                  <a:xfrm rot="472429">
                    <a:off x="1258955" y="2269901"/>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𝑦</m:t>
                          </m:r>
                        </m:oMath>
                      </m:oMathPara>
                    </a14:m>
                    <a:endParaRPr lang="ko-KR" altLang="en-US" dirty="0"/>
                  </a:p>
                </p:txBody>
              </p:sp>
            </mc:Choice>
            <mc:Fallback xmlns="">
              <p:sp>
                <p:nvSpPr>
                  <p:cNvPr id="6" name="TextBox 5">
                    <a:extLst>
                      <a:ext uri="{FF2B5EF4-FFF2-40B4-BE49-F238E27FC236}">
                        <a16:creationId xmlns:a16="http://schemas.microsoft.com/office/drawing/2014/main" id="{23D61DB0-6462-4568-9A8D-CCCA72E2256E}"/>
                      </a:ext>
                    </a:extLst>
                  </p:cNvPr>
                  <p:cNvSpPr txBox="1">
                    <a:spLocks noRot="1" noChangeAspect="1" noMove="1" noResize="1" noEditPoints="1" noAdjustHandles="1" noChangeArrowheads="1" noChangeShapeType="1" noTextEdit="1"/>
                  </p:cNvSpPr>
                  <p:nvPr/>
                </p:nvSpPr>
                <p:spPr>
                  <a:xfrm rot="472429">
                    <a:off x="1258955" y="2269901"/>
                    <a:ext cx="539156" cy="330788"/>
                  </a:xfrm>
                  <a:prstGeom prst="rect">
                    <a:avLst/>
                  </a:prstGeom>
                  <a:blipFill>
                    <a:blip r:embed="rId9"/>
                    <a:stretch>
                      <a:fillRect b="-468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8D8D64-A51E-4FFB-AA33-6AB0FF14DCAA}"/>
                      </a:ext>
                    </a:extLst>
                  </p:cNvPr>
                  <p:cNvSpPr txBox="1"/>
                  <p:nvPr/>
                </p:nvSpPr>
                <p:spPr>
                  <a:xfrm>
                    <a:off x="1277785" y="2890825"/>
                    <a:ext cx="539156" cy="33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b="1" i="1" smtClean="0">
                                  <a:latin typeface="Cambria Math" panose="02040503050406030204" pitchFamily="18" charset="0"/>
                                </a:rPr>
                              </m:ctrlPr>
                            </m:sSubPr>
                            <m:e>
                              <m:r>
                                <a:rPr lang="en-US" altLang="ko-KR" b="1" i="1" smtClean="0">
                                  <a:latin typeface="Cambria Math" panose="02040503050406030204" pitchFamily="18" charset="0"/>
                                </a:rPr>
                                <m:t>𝑶</m:t>
                              </m:r>
                            </m:e>
                            <m:sub>
                              <m:r>
                                <a:rPr lang="en-US" altLang="ko-KR" b="1" i="1" smtClean="0">
                                  <a:latin typeface="Cambria Math" panose="02040503050406030204" pitchFamily="18" charset="0"/>
                                </a:rPr>
                                <m:t>𝒓</m:t>
                              </m:r>
                            </m:sub>
                          </m:sSub>
                        </m:oMath>
                      </m:oMathPara>
                    </a14:m>
                    <a:endParaRPr lang="ko-KR" altLang="en-US" b="1" dirty="0"/>
                  </a:p>
                </p:txBody>
              </p:sp>
            </mc:Choice>
            <mc:Fallback xmlns="">
              <p:sp>
                <p:nvSpPr>
                  <p:cNvPr id="7" name="TextBox 6">
                    <a:extLst>
                      <a:ext uri="{FF2B5EF4-FFF2-40B4-BE49-F238E27FC236}">
                        <a16:creationId xmlns:a16="http://schemas.microsoft.com/office/drawing/2014/main" id="{488D8D64-A51E-4FFB-AA33-6AB0FF14DCAA}"/>
                      </a:ext>
                    </a:extLst>
                  </p:cNvPr>
                  <p:cNvSpPr txBox="1">
                    <a:spLocks noRot="1" noChangeAspect="1" noMove="1" noResize="1" noEditPoints="1" noAdjustHandles="1" noChangeArrowheads="1" noChangeShapeType="1" noTextEdit="1"/>
                  </p:cNvSpPr>
                  <p:nvPr/>
                </p:nvSpPr>
                <p:spPr>
                  <a:xfrm>
                    <a:off x="1277785" y="2890825"/>
                    <a:ext cx="539156" cy="330788"/>
                  </a:xfrm>
                  <a:prstGeom prst="rect">
                    <a:avLst/>
                  </a:prstGeom>
                  <a:blipFill>
                    <a:blip r:embed="rId10"/>
                    <a:stretch>
                      <a:fillRect b="-2985"/>
                    </a:stretch>
                  </a:blipFill>
                </p:spPr>
                <p:txBody>
                  <a:bodyPr/>
                  <a:lstStyle/>
                  <a:p>
                    <a:r>
                      <a:rPr lang="ko-KR" altLang="en-US">
                        <a:noFill/>
                      </a:rPr>
                      <a:t> </a:t>
                    </a:r>
                  </a:p>
                </p:txBody>
              </p:sp>
            </mc:Fallback>
          </mc:AlternateContent>
          <p:grpSp>
            <p:nvGrpSpPr>
              <p:cNvPr id="14" name="그룹 13">
                <a:extLst>
                  <a:ext uri="{FF2B5EF4-FFF2-40B4-BE49-F238E27FC236}">
                    <a16:creationId xmlns:a16="http://schemas.microsoft.com/office/drawing/2014/main" id="{4BEAF3D4-216F-47CD-927E-6530FE6D689F}"/>
                  </a:ext>
                </a:extLst>
              </p:cNvPr>
              <p:cNvGrpSpPr/>
              <p:nvPr/>
            </p:nvGrpSpPr>
            <p:grpSpPr>
              <a:xfrm>
                <a:off x="1728313" y="2588539"/>
                <a:ext cx="2133929" cy="2605964"/>
                <a:chOff x="3507755" y="1522667"/>
                <a:chExt cx="2133929" cy="2605964"/>
              </a:xfrm>
            </p:grpSpPr>
            <p:cxnSp>
              <p:nvCxnSpPr>
                <p:cNvPr id="26" name="직선 연결선 25">
                  <a:extLst>
                    <a:ext uri="{FF2B5EF4-FFF2-40B4-BE49-F238E27FC236}">
                      <a16:creationId xmlns:a16="http://schemas.microsoft.com/office/drawing/2014/main" id="{672E7469-7CBD-4958-BE6F-DB6E765A2BFB}"/>
                    </a:ext>
                  </a:extLst>
                </p:cNvPr>
                <p:cNvCxnSpPr/>
                <p:nvPr/>
              </p:nvCxnSpPr>
              <p:spPr>
                <a:xfrm>
                  <a:off x="3906630" y="2716128"/>
                  <a:ext cx="817902" cy="519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518D76AB-F252-42D7-9D7E-30D539AE646D}"/>
                    </a:ext>
                  </a:extLst>
                </p:cNvPr>
                <p:cNvCxnSpPr/>
                <p:nvPr/>
              </p:nvCxnSpPr>
              <p:spPr>
                <a:xfrm flipV="1">
                  <a:off x="4373880" y="3226990"/>
                  <a:ext cx="350652" cy="90164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직선 연결선 27">
                  <a:extLst>
                    <a:ext uri="{FF2B5EF4-FFF2-40B4-BE49-F238E27FC236}">
                      <a16:creationId xmlns:a16="http://schemas.microsoft.com/office/drawing/2014/main" id="{95EC1724-2307-4CB6-A525-E6981DDAF718}"/>
                    </a:ext>
                  </a:extLst>
                </p:cNvPr>
                <p:cNvCxnSpPr/>
                <p:nvPr/>
              </p:nvCxnSpPr>
              <p:spPr>
                <a:xfrm rot="20123720">
                  <a:off x="4144091" y="4072116"/>
                  <a:ext cx="756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D6CB5FF2-3BAC-4AA0-813D-1547D5E1175E}"/>
                    </a:ext>
                  </a:extLst>
                </p:cNvPr>
                <p:cNvCxnSpPr/>
                <p:nvPr/>
              </p:nvCxnSpPr>
              <p:spPr>
                <a:xfrm rot="20123720">
                  <a:off x="3617687" y="2014843"/>
                  <a:ext cx="6448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직선 화살표 연결선 29">
                  <a:extLst>
                    <a:ext uri="{FF2B5EF4-FFF2-40B4-BE49-F238E27FC236}">
                      <a16:creationId xmlns:a16="http://schemas.microsoft.com/office/drawing/2014/main" id="{6649A98B-B442-4256-8CE0-8A7DF369EA7C}"/>
                    </a:ext>
                  </a:extLst>
                </p:cNvPr>
                <p:cNvCxnSpPr/>
                <p:nvPr/>
              </p:nvCxnSpPr>
              <p:spPr>
                <a:xfrm rot="20123720" flipV="1">
                  <a:off x="3507755" y="1522667"/>
                  <a:ext cx="1" cy="6448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연결선 30">
                  <a:extLst>
                    <a:ext uri="{FF2B5EF4-FFF2-40B4-BE49-F238E27FC236}">
                      <a16:creationId xmlns:a16="http://schemas.microsoft.com/office/drawing/2014/main" id="{D869BD5C-C032-4241-A5C9-E6E9AC73E021}"/>
                    </a:ext>
                  </a:extLst>
                </p:cNvPr>
                <p:cNvCxnSpPr>
                  <a:stCxn id="23" idx="4"/>
                </p:cNvCxnSpPr>
                <p:nvPr/>
              </p:nvCxnSpPr>
              <p:spPr>
                <a:xfrm rot="20123720">
                  <a:off x="3800554" y="2229716"/>
                  <a:ext cx="0" cy="5095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00B4481C-9D50-4DFE-94CC-FC58AF693B5A}"/>
                    </a:ext>
                  </a:extLst>
                </p:cNvPr>
                <p:cNvCxnSpPr/>
                <p:nvPr/>
              </p:nvCxnSpPr>
              <p:spPr>
                <a:xfrm flipV="1">
                  <a:off x="3912399" y="2586298"/>
                  <a:ext cx="1137657" cy="127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직선 연결선 32">
                  <a:extLst>
                    <a:ext uri="{FF2B5EF4-FFF2-40B4-BE49-F238E27FC236}">
                      <a16:creationId xmlns:a16="http://schemas.microsoft.com/office/drawing/2014/main" id="{94542736-46D0-4044-B73E-01FA19469FC6}"/>
                    </a:ext>
                  </a:extLst>
                </p:cNvPr>
                <p:cNvCxnSpPr/>
                <p:nvPr/>
              </p:nvCxnSpPr>
              <p:spPr>
                <a:xfrm flipH="1" flipV="1">
                  <a:off x="5046838" y="2586299"/>
                  <a:ext cx="49823" cy="931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a:extLst>
                    <a:ext uri="{FF2B5EF4-FFF2-40B4-BE49-F238E27FC236}">
                      <a16:creationId xmlns:a16="http://schemas.microsoft.com/office/drawing/2014/main" id="{1FAE3BBE-D7E6-4C58-B25B-2581DFC8E74E}"/>
                    </a:ext>
                  </a:extLst>
                </p:cNvPr>
                <p:cNvCxnSpPr/>
                <p:nvPr/>
              </p:nvCxnSpPr>
              <p:spPr>
                <a:xfrm rot="20123720">
                  <a:off x="4885678" y="3451712"/>
                  <a:ext cx="75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그룹 14">
                <a:extLst>
                  <a:ext uri="{FF2B5EF4-FFF2-40B4-BE49-F238E27FC236}">
                    <a16:creationId xmlns:a16="http://schemas.microsoft.com/office/drawing/2014/main" id="{39B61AB3-A355-4DF2-8ED1-5D73BF696013}"/>
                  </a:ext>
                </a:extLst>
              </p:cNvPr>
              <p:cNvGrpSpPr/>
              <p:nvPr/>
            </p:nvGrpSpPr>
            <p:grpSpPr>
              <a:xfrm>
                <a:off x="1769667" y="3112371"/>
                <a:ext cx="249428" cy="253337"/>
                <a:chOff x="5886449" y="1917058"/>
                <a:chExt cx="747769" cy="759487"/>
              </a:xfrm>
            </p:grpSpPr>
            <p:sp>
              <p:nvSpPr>
                <p:cNvPr id="23" name="타원 22">
                  <a:extLst>
                    <a:ext uri="{FF2B5EF4-FFF2-40B4-BE49-F238E27FC236}">
                      <a16:creationId xmlns:a16="http://schemas.microsoft.com/office/drawing/2014/main" id="{BAD952AF-1D85-44A5-BCCE-B82D3C7F4477}"/>
                    </a:ext>
                  </a:extLst>
                </p:cNvPr>
                <p:cNvSpPr/>
                <p:nvPr/>
              </p:nvSpPr>
              <p:spPr>
                <a:xfrm>
                  <a:off x="5886449" y="1917058"/>
                  <a:ext cx="720000" cy="720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원형 22">
                  <a:extLst>
                    <a:ext uri="{FF2B5EF4-FFF2-40B4-BE49-F238E27FC236}">
                      <a16:creationId xmlns:a16="http://schemas.microsoft.com/office/drawing/2014/main" id="{80A9DB63-9A22-441A-8D44-EA52F67EC5F8}"/>
                    </a:ext>
                  </a:extLst>
                </p:cNvPr>
                <p:cNvSpPr/>
                <p:nvPr/>
              </p:nvSpPr>
              <p:spPr>
                <a:xfrm rot="247184">
                  <a:off x="5886449" y="1917058"/>
                  <a:ext cx="720000" cy="720000"/>
                </a:xfrm>
                <a:prstGeom prst="pie">
                  <a:avLst>
                    <a:gd name="adj1" fmla="val 10755217"/>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5" name="원형 23">
                  <a:extLst>
                    <a:ext uri="{FF2B5EF4-FFF2-40B4-BE49-F238E27FC236}">
                      <a16:creationId xmlns:a16="http://schemas.microsoft.com/office/drawing/2014/main" id="{73264904-27EB-4081-B6A7-81E5D98AD84A}"/>
                    </a:ext>
                  </a:extLst>
                </p:cNvPr>
                <p:cNvSpPr/>
                <p:nvPr/>
              </p:nvSpPr>
              <p:spPr>
                <a:xfrm rot="244534">
                  <a:off x="5914218" y="1956548"/>
                  <a:ext cx="720000" cy="719997"/>
                </a:xfrm>
                <a:prstGeom prst="pie">
                  <a:avLst>
                    <a:gd name="adj1" fmla="val 12853"/>
                    <a:gd name="adj2" fmla="val 54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cxnSp>
            <p:nvCxnSpPr>
              <p:cNvPr id="38" name="직선 화살표 연결선 37">
                <a:extLst>
                  <a:ext uri="{FF2B5EF4-FFF2-40B4-BE49-F238E27FC236}">
                    <a16:creationId xmlns:a16="http://schemas.microsoft.com/office/drawing/2014/main" id="{698F2181-D72C-4C1A-9474-BD1649738BFD}"/>
                  </a:ext>
                </a:extLst>
              </p:cNvPr>
              <p:cNvCxnSpPr>
                <a:cxnSpLocks/>
              </p:cNvCxnSpPr>
              <p:nvPr/>
            </p:nvCxnSpPr>
            <p:spPr>
              <a:xfrm rot="472429" flipV="1">
                <a:off x="1914623" y="3264822"/>
                <a:ext cx="625870" cy="14556"/>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직사각형 38">
                    <a:extLst>
                      <a:ext uri="{FF2B5EF4-FFF2-40B4-BE49-F238E27FC236}">
                        <a16:creationId xmlns:a16="http://schemas.microsoft.com/office/drawing/2014/main" id="{AC2C100E-0641-4EA7-8E5D-AC5EDB18C780}"/>
                      </a:ext>
                    </a:extLst>
                  </p:cNvPr>
                  <p:cNvSpPr/>
                  <p:nvPr/>
                </p:nvSpPr>
                <p:spPr>
                  <a:xfrm>
                    <a:off x="2241437" y="2920126"/>
                    <a:ext cx="3930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ko-KR" altLang="en-US">
                              <a:latin typeface="Cambria Math" panose="02040503050406030204" pitchFamily="18" charset="0"/>
                            </a:rPr>
                            <m:t>θ</m:t>
                          </m:r>
                        </m:oMath>
                      </m:oMathPara>
                    </a14:m>
                    <a:endParaRPr lang="ko-KR" altLang="en-US" dirty="0"/>
                  </a:p>
                </p:txBody>
              </p:sp>
            </mc:Choice>
            <mc:Fallback xmlns="">
              <p:sp>
                <p:nvSpPr>
                  <p:cNvPr id="39" name="직사각형 38">
                    <a:extLst>
                      <a:ext uri="{FF2B5EF4-FFF2-40B4-BE49-F238E27FC236}">
                        <a16:creationId xmlns:a16="http://schemas.microsoft.com/office/drawing/2014/main" id="{AC2C100E-0641-4EA7-8E5D-AC5EDB18C780}"/>
                      </a:ext>
                    </a:extLst>
                  </p:cNvPr>
                  <p:cNvSpPr>
                    <a:spLocks noRot="1" noChangeAspect="1" noMove="1" noResize="1" noEditPoints="1" noAdjustHandles="1" noChangeArrowheads="1" noChangeShapeType="1" noTextEdit="1"/>
                  </p:cNvSpPr>
                  <p:nvPr/>
                </p:nvSpPr>
                <p:spPr>
                  <a:xfrm>
                    <a:off x="2241437" y="2920126"/>
                    <a:ext cx="393056" cy="369332"/>
                  </a:xfrm>
                  <a:prstGeom prst="rect">
                    <a:avLst/>
                  </a:prstGeom>
                  <a:blipFill>
                    <a:blip r:embed="rId11"/>
                    <a:stretch>
                      <a:fillRect/>
                    </a:stretch>
                  </a:blipFill>
                </p:spPr>
                <p:txBody>
                  <a:bodyPr/>
                  <a:lstStyle/>
                  <a:p>
                    <a:r>
                      <a:rPr lang="ko-KR" altLang="en-US">
                        <a:noFill/>
                      </a:rPr>
                      <a:t> </a:t>
                    </a:r>
                  </a:p>
                </p:txBody>
              </p:sp>
            </mc:Fallback>
          </mc:AlternateContent>
          <p:sp>
            <p:nvSpPr>
              <p:cNvPr id="40" name="원호 39">
                <a:extLst>
                  <a:ext uri="{FF2B5EF4-FFF2-40B4-BE49-F238E27FC236}">
                    <a16:creationId xmlns:a16="http://schemas.microsoft.com/office/drawing/2014/main" id="{3DA25C24-F19D-4DB2-B724-BABB7F5A729C}"/>
                  </a:ext>
                </a:extLst>
              </p:cNvPr>
              <p:cNvSpPr/>
              <p:nvPr/>
            </p:nvSpPr>
            <p:spPr>
              <a:xfrm>
                <a:off x="2198481" y="3049750"/>
                <a:ext cx="103728" cy="441239"/>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pic>
        <p:nvPicPr>
          <p:cNvPr id="37" name="그림 36">
            <a:extLst>
              <a:ext uri="{FF2B5EF4-FFF2-40B4-BE49-F238E27FC236}">
                <a16:creationId xmlns:a16="http://schemas.microsoft.com/office/drawing/2014/main" id="{78B34FE6-2046-44FD-A046-184BAA16BDA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623653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ser 2019ì ëí ì´ë¯¸ì§ ê²ìê²°ê³¼">
            <a:extLst>
              <a:ext uri="{FF2B5EF4-FFF2-40B4-BE49-F238E27FC236}">
                <a16:creationId xmlns:a16="http://schemas.microsoft.com/office/drawing/2014/main" id="{5ACADCAB-4848-4253-952F-68BC7A201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a:extLst>
              <a:ext uri="{FF2B5EF4-FFF2-40B4-BE49-F238E27FC236}">
                <a16:creationId xmlns:a16="http://schemas.microsoft.com/office/drawing/2014/main" id="{022DC221-1566-4471-BEDA-697C5C565AE1}"/>
              </a:ext>
            </a:extLst>
          </p:cNvPr>
          <p:cNvGrpSpPr/>
          <p:nvPr/>
        </p:nvGrpSpPr>
        <p:grpSpPr>
          <a:xfrm>
            <a:off x="378640" y="343932"/>
            <a:ext cx="7826522" cy="6250109"/>
            <a:chOff x="378640" y="343932"/>
            <a:chExt cx="7826522" cy="6250109"/>
          </a:xfrm>
        </p:grpSpPr>
        <p:sp>
          <p:nvSpPr>
            <p:cNvPr id="21" name="화살표: U자형 20">
              <a:extLst>
                <a:ext uri="{FF2B5EF4-FFF2-40B4-BE49-F238E27FC236}">
                  <a16:creationId xmlns:a16="http://schemas.microsoft.com/office/drawing/2014/main" id="{0DB881CB-3F8D-4462-8AB7-9A0DEC4E3680}"/>
                </a:ext>
              </a:extLst>
            </p:cNvPr>
            <p:cNvSpPr/>
            <p:nvPr/>
          </p:nvSpPr>
          <p:spPr>
            <a:xfrm rot="16200000" flipV="1">
              <a:off x="1596777" y="3474453"/>
              <a:ext cx="4883971" cy="753570"/>
            </a:xfrm>
            <a:prstGeom prst="uturnArrow">
              <a:avLst>
                <a:gd name="adj1" fmla="val 25000"/>
                <a:gd name="adj2" fmla="val 25000"/>
                <a:gd name="adj3" fmla="val 34993"/>
                <a:gd name="adj4" fmla="val 43750"/>
                <a:gd name="adj5" fmla="val 75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sp>
          <p:nvSpPr>
            <p:cNvPr id="14" name="직사각형 13">
              <a:extLst>
                <a:ext uri="{FF2B5EF4-FFF2-40B4-BE49-F238E27FC236}">
                  <a16:creationId xmlns:a16="http://schemas.microsoft.com/office/drawing/2014/main" id="{07FE346F-A5E8-40E4-BFBB-CEDB5365166E}"/>
                </a:ext>
              </a:extLst>
            </p:cNvPr>
            <p:cNvSpPr/>
            <p:nvPr/>
          </p:nvSpPr>
          <p:spPr>
            <a:xfrm>
              <a:off x="520782" y="343932"/>
              <a:ext cx="2650854" cy="584775"/>
            </a:xfrm>
            <a:prstGeom prst="rect">
              <a:avLst/>
            </a:prstGeom>
          </p:spPr>
          <p:txBody>
            <a:bodyPr wrap="none">
              <a:spAutoFit/>
            </a:bodyPr>
            <a:lstStyle/>
            <a:p>
              <a:r>
                <a:rPr lang="en-US" altLang="ko-KR" sz="3200" b="1" dirty="0">
                  <a:latin typeface="Calibri" panose="020F0502020204030204" pitchFamily="34" charset="0"/>
                  <a:ea typeface="HY견고딕" panose="02030600000101010101" pitchFamily="18" charset="-127"/>
                </a:rPr>
                <a:t>1-3) </a:t>
              </a:r>
              <a:r>
                <a:rPr lang="en-US" altLang="ko-KR" sz="3200" b="1" dirty="0">
                  <a:latin typeface="Calibri" panose="020F0502020204030204" pitchFamily="34" charset="0"/>
                </a:rPr>
                <a:t>Algorithm</a:t>
              </a:r>
              <a:endParaRPr lang="ko-KR" altLang="en-US" sz="3200" b="1" dirty="0">
                <a:latin typeface="Calibri" panose="020F0502020204030204" pitchFamily="34" charset="0"/>
                <a:ea typeface="HY견고딕" panose="02030600000101010101" pitchFamily="18" charset="-127"/>
              </a:endParaRPr>
            </a:p>
          </p:txBody>
        </p:sp>
        <p:sp>
          <p:nvSpPr>
            <p:cNvPr id="15" name="설명선: 아래쪽 화살표 14">
              <a:extLst>
                <a:ext uri="{FF2B5EF4-FFF2-40B4-BE49-F238E27FC236}">
                  <a16:creationId xmlns:a16="http://schemas.microsoft.com/office/drawing/2014/main" id="{3ECC6DDD-A654-44B3-9AEA-D37E70E8341F}"/>
                </a:ext>
              </a:extLst>
            </p:cNvPr>
            <p:cNvSpPr/>
            <p:nvPr/>
          </p:nvSpPr>
          <p:spPr>
            <a:xfrm>
              <a:off x="378643" y="1258225"/>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position of feet</a:t>
              </a:r>
              <a:endParaRPr lang="ko-KR" altLang="en-US" dirty="0">
                <a:solidFill>
                  <a:schemeClr val="tx1"/>
                </a:solidFill>
                <a:latin typeface="Calibri" panose="020F0502020204030204" pitchFamily="34" charset="0"/>
              </a:endParaRPr>
            </a:p>
          </p:txBody>
        </p:sp>
        <p:sp>
          <p:nvSpPr>
            <p:cNvPr id="16" name="설명선: 아래쪽 화살표 15">
              <a:extLst>
                <a:ext uri="{FF2B5EF4-FFF2-40B4-BE49-F238E27FC236}">
                  <a16:creationId xmlns:a16="http://schemas.microsoft.com/office/drawing/2014/main" id="{CF14E066-2FD3-4CFB-8E49-0DEB13DC6040}"/>
                </a:ext>
              </a:extLst>
            </p:cNvPr>
            <p:cNvSpPr/>
            <p:nvPr/>
          </p:nvSpPr>
          <p:spPr>
            <a:xfrm>
              <a:off x="378642" y="2195203"/>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How many points touch</a:t>
              </a:r>
            </a:p>
            <a:p>
              <a:pPr algn="ctr"/>
              <a:r>
                <a:rPr lang="en-US" altLang="ko-KR" dirty="0">
                  <a:solidFill>
                    <a:schemeClr val="tx1"/>
                  </a:solidFill>
                  <a:latin typeface="Calibri" panose="020F0502020204030204" pitchFamily="34" charset="0"/>
                </a:rPr>
                <a:t>The ground?</a:t>
              </a:r>
              <a:endParaRPr lang="ko-KR" altLang="en-US" dirty="0">
                <a:solidFill>
                  <a:schemeClr val="tx1"/>
                </a:solidFill>
                <a:latin typeface="Calibri" panose="020F0502020204030204" pitchFamily="34" charset="0"/>
              </a:endParaRPr>
            </a:p>
          </p:txBody>
        </p:sp>
        <p:sp>
          <p:nvSpPr>
            <p:cNvPr id="17" name="설명선: 아래쪽 화살표 16">
              <a:extLst>
                <a:ext uri="{FF2B5EF4-FFF2-40B4-BE49-F238E27FC236}">
                  <a16:creationId xmlns:a16="http://schemas.microsoft.com/office/drawing/2014/main" id="{0E0FD462-863A-4ADA-ADAE-7107DE0813E4}"/>
                </a:ext>
              </a:extLst>
            </p:cNvPr>
            <p:cNvSpPr/>
            <p:nvPr/>
          </p:nvSpPr>
          <p:spPr>
            <a:xfrm>
              <a:off x="378641" y="3151051"/>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Obtain force </a:t>
              </a:r>
            </a:p>
            <a:p>
              <a:pPr algn="ctr"/>
              <a:r>
                <a:rPr lang="en-US" altLang="ko-KR" dirty="0">
                  <a:solidFill>
                    <a:schemeClr val="tx1"/>
                  </a:solidFill>
                  <a:latin typeface="Calibri" panose="020F0502020204030204" pitchFamily="34" charset="0"/>
                </a:rPr>
                <a:t>according  the case</a:t>
              </a:r>
              <a:endParaRPr lang="ko-KR" altLang="en-US" dirty="0">
                <a:solidFill>
                  <a:schemeClr val="tx1"/>
                </a:solidFill>
                <a:latin typeface="Calibri" panose="020F0502020204030204" pitchFamily="34" charset="0"/>
              </a:endParaRPr>
            </a:p>
          </p:txBody>
        </p:sp>
        <p:sp>
          <p:nvSpPr>
            <p:cNvPr id="18" name="설명선: 아래쪽 화살표 17">
              <a:extLst>
                <a:ext uri="{FF2B5EF4-FFF2-40B4-BE49-F238E27FC236}">
                  <a16:creationId xmlns:a16="http://schemas.microsoft.com/office/drawing/2014/main" id="{DD543615-A216-4346-9E03-BB77B232F397}"/>
                </a:ext>
              </a:extLst>
            </p:cNvPr>
            <p:cNvSpPr/>
            <p:nvPr/>
          </p:nvSpPr>
          <p:spPr>
            <a:xfrm>
              <a:off x="394313" y="5060297"/>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Numerical integration to obtain</a:t>
              </a:r>
            </a:p>
            <a:p>
              <a:pPr algn="ctr"/>
              <a:r>
                <a:rPr lang="en-US" altLang="ko-KR" dirty="0">
                  <a:solidFill>
                    <a:schemeClr val="tx1"/>
                  </a:solidFill>
                  <a:latin typeface="Calibri" panose="020F0502020204030204" pitchFamily="34" charset="0"/>
                </a:rPr>
                <a:t>following position of mass</a:t>
              </a:r>
              <a:endParaRPr lang="ko-KR" altLang="en-US" dirty="0">
                <a:solidFill>
                  <a:schemeClr val="tx1"/>
                </a:solidFill>
                <a:latin typeface="Calibri" panose="020F0502020204030204" pitchFamily="34" charset="0"/>
              </a:endParaRPr>
            </a:p>
          </p:txBody>
        </p:sp>
        <p:sp>
          <p:nvSpPr>
            <p:cNvPr id="19" name="직사각형 18">
              <a:extLst>
                <a:ext uri="{FF2B5EF4-FFF2-40B4-BE49-F238E27FC236}">
                  <a16:creationId xmlns:a16="http://schemas.microsoft.com/office/drawing/2014/main" id="{CD3860BF-4636-435D-8CD2-FC2E15BC7976}"/>
                </a:ext>
              </a:extLst>
            </p:cNvPr>
            <p:cNvSpPr/>
            <p:nvPr/>
          </p:nvSpPr>
          <p:spPr>
            <a:xfrm>
              <a:off x="4728185" y="3429000"/>
              <a:ext cx="3476977" cy="69924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Save the position at </a:t>
              </a:r>
              <a:r>
                <a:rPr lang="en-US" altLang="ko-KR" dirty="0" err="1">
                  <a:solidFill>
                    <a:schemeClr val="tx1"/>
                  </a:solidFill>
                  <a:latin typeface="Calibri" panose="020F0502020204030204" pitchFamily="34" charset="0"/>
                </a:rPr>
                <a:t>i</a:t>
              </a:r>
              <a:r>
                <a:rPr lang="en-US" altLang="ko-KR" baseline="30000" dirty="0" err="1">
                  <a:solidFill>
                    <a:schemeClr val="tx1"/>
                  </a:solidFill>
                  <a:latin typeface="Calibri" panose="020F0502020204030204" pitchFamily="34" charset="0"/>
                </a:rPr>
                <a:t>th</a:t>
              </a:r>
              <a:r>
                <a:rPr lang="en-US" altLang="ko-KR" baseline="30000" dirty="0">
                  <a:solidFill>
                    <a:schemeClr val="tx1"/>
                  </a:solidFill>
                  <a:latin typeface="Calibri" panose="020F0502020204030204" pitchFamily="34" charset="0"/>
                </a:rPr>
                <a:t> </a:t>
              </a:r>
              <a:r>
                <a:rPr lang="en-US" altLang="ko-KR" dirty="0">
                  <a:solidFill>
                    <a:schemeClr val="tx1"/>
                  </a:solidFill>
                  <a:latin typeface="Calibri" panose="020F0502020204030204" pitchFamily="34" charset="0"/>
                </a:rPr>
                <a:t>time</a:t>
              </a:r>
              <a:endParaRPr lang="ko-KR" altLang="en-US" dirty="0">
                <a:solidFill>
                  <a:schemeClr val="tx1"/>
                </a:solidFill>
                <a:latin typeface="Calibri" panose="020F0502020204030204" pitchFamily="34" charset="0"/>
              </a:endParaRPr>
            </a:p>
          </p:txBody>
        </p:sp>
        <p:sp>
          <p:nvSpPr>
            <p:cNvPr id="20" name="설명선: 오른쪽 화살표 19">
              <a:extLst>
                <a:ext uri="{FF2B5EF4-FFF2-40B4-BE49-F238E27FC236}">
                  <a16:creationId xmlns:a16="http://schemas.microsoft.com/office/drawing/2014/main" id="{0FCF0ADB-CB33-4C61-90B9-5559287E64B6}"/>
                </a:ext>
              </a:extLst>
            </p:cNvPr>
            <p:cNvSpPr/>
            <p:nvPr/>
          </p:nvSpPr>
          <p:spPr>
            <a:xfrm>
              <a:off x="394313" y="5980855"/>
              <a:ext cx="4333873" cy="613186"/>
            </a:xfrm>
            <a:prstGeom prst="rightArrowCallout">
              <a:avLst>
                <a:gd name="adj1" fmla="val 25000"/>
                <a:gd name="adj2" fmla="val 32017"/>
                <a:gd name="adj3" fmla="val 35526"/>
                <a:gd name="adj4" fmla="val 8014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Get </a:t>
              </a:r>
              <a:r>
                <a:rPr lang="en-US" altLang="ko-KR" dirty="0" err="1">
                  <a:solidFill>
                    <a:schemeClr val="tx1"/>
                  </a:solidFill>
                  <a:latin typeface="Calibri" panose="020F0502020204030204" pitchFamily="34" charset="0"/>
                </a:rPr>
                <a:t>postion</a:t>
              </a:r>
              <a:r>
                <a:rPr lang="en-US" altLang="ko-KR" dirty="0">
                  <a:solidFill>
                    <a:schemeClr val="tx1"/>
                  </a:solidFill>
                  <a:latin typeface="Calibri" panose="020F0502020204030204" pitchFamily="34" charset="0"/>
                </a:rPr>
                <a:t> of robots</a:t>
              </a:r>
              <a:endParaRPr lang="ko-KR" altLang="en-US" dirty="0">
                <a:solidFill>
                  <a:schemeClr val="tx1"/>
                </a:solidFill>
                <a:latin typeface="Calibri" panose="020F0502020204030204" pitchFamily="34" charset="0"/>
              </a:endParaRPr>
            </a:p>
          </p:txBody>
        </p:sp>
        <p:sp>
          <p:nvSpPr>
            <p:cNvPr id="22" name="설명선: 아래쪽 화살표 21">
              <a:extLst>
                <a:ext uri="{FF2B5EF4-FFF2-40B4-BE49-F238E27FC236}">
                  <a16:creationId xmlns:a16="http://schemas.microsoft.com/office/drawing/2014/main" id="{871814D2-2B58-4E1D-82F6-717E35CFC5E3}"/>
                </a:ext>
              </a:extLst>
            </p:cNvPr>
            <p:cNvSpPr/>
            <p:nvPr/>
          </p:nvSpPr>
          <p:spPr>
            <a:xfrm>
              <a:off x="378640" y="4088029"/>
              <a:ext cx="3476977" cy="936978"/>
            </a:xfrm>
            <a:prstGeom prst="downArrow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tx1"/>
                  </a:solidFill>
                  <a:latin typeface="Calibri" panose="020F0502020204030204" pitchFamily="34" charset="0"/>
                </a:rPr>
                <a:t>Position &amp; Velocity constraint</a:t>
              </a:r>
              <a:endParaRPr lang="ko-KR" altLang="en-US" dirty="0">
                <a:solidFill>
                  <a:schemeClr val="tx1"/>
                </a:solidFill>
                <a:latin typeface="Calibri" panose="020F0502020204030204" pitchFamily="34" charset="0"/>
              </a:endParaRPr>
            </a:p>
          </p:txBody>
        </p:sp>
      </p:grpSp>
      <p:sp>
        <p:nvSpPr>
          <p:cNvPr id="23" name="TextBox 22">
            <a:extLst>
              <a:ext uri="{FF2B5EF4-FFF2-40B4-BE49-F238E27FC236}">
                <a16:creationId xmlns:a16="http://schemas.microsoft.com/office/drawing/2014/main" id="{21181350-D5DE-4F0C-9ADB-A1B085B19828}"/>
              </a:ext>
            </a:extLst>
          </p:cNvPr>
          <p:cNvSpPr txBox="1"/>
          <p:nvPr/>
        </p:nvSpPr>
        <p:spPr>
          <a:xfrm>
            <a:off x="4811457" y="6017447"/>
            <a:ext cx="3310434" cy="612000"/>
          </a:xfrm>
          <a:prstGeom prst="rect">
            <a:avLst/>
          </a:prstGeom>
          <a:solidFill>
            <a:schemeClr val="accent6">
              <a:lumMod val="60000"/>
              <a:lumOff val="40000"/>
            </a:schemeClr>
          </a:solidFill>
        </p:spPr>
        <p:txBody>
          <a:bodyPr wrap="none" tIns="108000" rtlCol="0">
            <a:noAutofit/>
          </a:bodyPr>
          <a:lstStyle/>
          <a:p>
            <a:pPr algn="ctr"/>
            <a:r>
              <a:rPr lang="en-US" altLang="ko-KR" dirty="0">
                <a:solidFill>
                  <a:srgbClr val="FF0000"/>
                </a:solidFill>
                <a:latin typeface="Calibri" panose="020F0502020204030204" pitchFamily="34" charset="0"/>
              </a:rPr>
              <a:t>Robot falls down and stops</a:t>
            </a:r>
          </a:p>
        </p:txBody>
      </p:sp>
      <p:sp>
        <p:nvSpPr>
          <p:cNvPr id="2" name="직사각형 1">
            <a:extLst>
              <a:ext uri="{FF2B5EF4-FFF2-40B4-BE49-F238E27FC236}">
                <a16:creationId xmlns:a16="http://schemas.microsoft.com/office/drawing/2014/main" id="{800784AD-DC26-4F8A-99BB-9B9F4375063D}"/>
              </a:ext>
            </a:extLst>
          </p:cNvPr>
          <p:cNvSpPr/>
          <p:nvPr/>
        </p:nvSpPr>
        <p:spPr>
          <a:xfrm>
            <a:off x="5517472" y="1258225"/>
            <a:ext cx="6025483" cy="1569660"/>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Store and image robot’s position </a:t>
            </a:r>
            <a:r>
              <a:rPr lang="en-US" altLang="ko-KR" sz="2400" dirty="0">
                <a:latin typeface="Calibri" panose="020F0502020204030204" pitchFamily="34" charset="0"/>
              </a:rPr>
              <a:t>while returning to the first stage of the algorithm</a:t>
            </a:r>
            <a:r>
              <a:rPr lang="en-US" altLang="ko-KR" sz="2400" dirty="0">
                <a:solidFill>
                  <a:srgbClr val="000000"/>
                </a:solidFill>
                <a:latin typeface="Calibri" panose="020F0502020204030204" pitchFamily="34" charset="0"/>
              </a:rPr>
              <a:t>. And if the robot doesn’t fall, repeat this 500 times.</a:t>
            </a:r>
            <a:endParaRPr lang="ko-KR" altLang="en-US" sz="2400" dirty="0">
              <a:latin typeface="Calibri" panose="020F0502020204030204" pitchFamily="34" charset="0"/>
            </a:endParaRPr>
          </a:p>
        </p:txBody>
      </p:sp>
      <p:pic>
        <p:nvPicPr>
          <p:cNvPr id="24" name="그림 23">
            <a:extLst>
              <a:ext uri="{FF2B5EF4-FFF2-40B4-BE49-F238E27FC236}">
                <a16:creationId xmlns:a16="http://schemas.microsoft.com/office/drawing/2014/main" id="{027F1B9F-DAC4-4376-9326-21E9AFA64D1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027839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4FA4A3AF-AB9D-4301-A21E-6241228E42D5}"/>
              </a:ext>
            </a:extLst>
          </p:cNvPr>
          <p:cNvPicPr>
            <a:picLocks noChangeAspect="1"/>
          </p:cNvPicPr>
          <p:nvPr/>
        </p:nvPicPr>
        <p:blipFill>
          <a:blip r:embed="rId3"/>
          <a:stretch>
            <a:fillRect/>
          </a:stretch>
        </p:blipFill>
        <p:spPr>
          <a:xfrm>
            <a:off x="830892" y="1392919"/>
            <a:ext cx="10389643" cy="5349671"/>
          </a:xfrm>
          <a:prstGeom prst="rect">
            <a:avLst/>
          </a:prstGeom>
        </p:spPr>
      </p:pic>
      <p:sp>
        <p:nvSpPr>
          <p:cNvPr id="5" name="직사각형 4">
            <a:extLst>
              <a:ext uri="{FF2B5EF4-FFF2-40B4-BE49-F238E27FC236}">
                <a16:creationId xmlns:a16="http://schemas.microsoft.com/office/drawing/2014/main" id="{232407DA-60CB-4215-92BA-C7B5F0F03E26}"/>
              </a:ext>
            </a:extLst>
          </p:cNvPr>
          <p:cNvSpPr/>
          <p:nvPr/>
        </p:nvSpPr>
        <p:spPr>
          <a:xfrm>
            <a:off x="1573281" y="357722"/>
            <a:ext cx="9281185"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Imaging on the plot. </a:t>
            </a:r>
            <a:r>
              <a:rPr lang="en-US" altLang="ko-KR" sz="2400" dirty="0">
                <a:latin typeface="Calibri" panose="020F0502020204030204" pitchFamily="34" charset="0"/>
              </a:rPr>
              <a:t>The picture shows the robot’s position when first iteration (t=0.01,starting point).</a:t>
            </a:r>
            <a:r>
              <a:rPr lang="en-US" altLang="ko-KR" sz="2400" dirty="0">
                <a:solidFill>
                  <a:srgbClr val="000000"/>
                </a:solidFill>
                <a:latin typeface="Calibri" panose="020F0502020204030204" pitchFamily="34" charset="0"/>
              </a:rPr>
              <a:t> </a:t>
            </a:r>
            <a:endParaRPr lang="ko-KR" altLang="en-US" sz="2400" dirty="0">
              <a:latin typeface="Calibri" panose="020F0502020204030204" pitchFamily="34" charset="0"/>
            </a:endParaRPr>
          </a:p>
        </p:txBody>
      </p:sp>
      <p:pic>
        <p:nvPicPr>
          <p:cNvPr id="6" name="Picture 2" descr="user 2019ì ëí ì´ë¯¸ì§ ê²ìê²°ê³¼">
            <a:extLst>
              <a:ext uri="{FF2B5EF4-FFF2-40B4-BE49-F238E27FC236}">
                <a16:creationId xmlns:a16="http://schemas.microsoft.com/office/drawing/2014/main" id="{5CCD3C96-DB59-4FA6-B14E-71E5B78E1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a:extLst>
              <a:ext uri="{FF2B5EF4-FFF2-40B4-BE49-F238E27FC236}">
                <a16:creationId xmlns:a16="http://schemas.microsoft.com/office/drawing/2014/main" id="{8B793415-0E74-472B-B5B6-7A7D135743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9" name="직사각형 8">
            <a:extLst>
              <a:ext uri="{FF2B5EF4-FFF2-40B4-BE49-F238E27FC236}">
                <a16:creationId xmlns:a16="http://schemas.microsoft.com/office/drawing/2014/main" id="{BECDFE77-D93B-498F-B845-BAE44147955C}"/>
              </a:ext>
            </a:extLst>
          </p:cNvPr>
          <p:cNvSpPr/>
          <p:nvPr/>
        </p:nvSpPr>
        <p:spPr>
          <a:xfrm>
            <a:off x="1616082" y="1795426"/>
            <a:ext cx="9986821" cy="307777"/>
          </a:xfrm>
          <a:prstGeom prst="rect">
            <a:avLst/>
          </a:prstGeom>
        </p:spPr>
        <p:txBody>
          <a:bodyPr wrap="square">
            <a:spAutoFit/>
          </a:bodyPr>
          <a:lstStyle/>
          <a:p>
            <a:r>
              <a:rPr lang="en-US" altLang="ko-KR" sz="1400" dirty="0"/>
              <a:t>T</a:t>
            </a:r>
            <a:r>
              <a:rPr lang="en-US" altLang="ko-KR" sz="1400" dirty="0">
                <a:latin typeface="Arial" panose="020B0604020202020204" pitchFamily="34" charset="0"/>
                <a:ea typeface="나눔고딕"/>
                <a:cs typeface="Times New Roman" panose="02020603050405020304" pitchFamily="18" charset="0"/>
              </a:rPr>
              <a:t> (gait cycle period) </a:t>
            </a:r>
            <a:r>
              <a:rPr lang="en-US" altLang="ko-KR" sz="1400" dirty="0"/>
              <a:t>=0.9</a:t>
            </a:r>
            <a:r>
              <a:rPr lang="ko-KR" altLang="en-US" sz="1400" dirty="0"/>
              <a:t>, </a:t>
            </a:r>
            <a:r>
              <a:rPr lang="en-US" altLang="ko-KR" sz="1400" dirty="0"/>
              <a:t>s</a:t>
            </a:r>
            <a:r>
              <a:rPr lang="en-US" altLang="ko-KR" sz="1400" dirty="0">
                <a:latin typeface="Arial" panose="020B0604020202020204" pitchFamily="34" charset="0"/>
                <a:ea typeface="나눔고딕"/>
                <a:cs typeface="Times New Roman" panose="02020603050405020304" pitchFamily="18" charset="0"/>
              </a:rPr>
              <a:t> (gait width) </a:t>
            </a:r>
            <a:r>
              <a:rPr lang="en-US" altLang="ko-KR" sz="1400" dirty="0"/>
              <a:t>=</a:t>
            </a:r>
            <a:r>
              <a:rPr lang="ko-KR" altLang="en-US" sz="1400" dirty="0"/>
              <a:t>0.1</a:t>
            </a:r>
            <a:r>
              <a:rPr lang="en-US" altLang="ko-KR" sz="1400" dirty="0"/>
              <a:t>5</a:t>
            </a:r>
            <a:r>
              <a:rPr lang="ko-KR" altLang="en-US" sz="1400" dirty="0"/>
              <a:t>, </a:t>
            </a:r>
            <a:r>
              <a:rPr lang="en-US" altLang="ko-KR" sz="1400" dirty="0"/>
              <a:t>H</a:t>
            </a:r>
            <a:r>
              <a:rPr lang="en-US" altLang="ko-KR" sz="1400" dirty="0">
                <a:latin typeface="Arial" panose="020B0604020202020204" pitchFamily="34" charset="0"/>
                <a:ea typeface="나눔고딕"/>
                <a:cs typeface="Times New Roman" panose="02020603050405020304" pitchFamily="18" charset="0"/>
              </a:rPr>
              <a:t>(gait height)</a:t>
            </a:r>
            <a:r>
              <a:rPr lang="en-US" altLang="ko-KR" sz="1400" dirty="0"/>
              <a:t>=</a:t>
            </a:r>
            <a:r>
              <a:rPr lang="ko-KR" altLang="en-US" sz="1400" dirty="0"/>
              <a:t>0.02, </a:t>
            </a:r>
            <a:r>
              <a:rPr lang="en-US" altLang="ko-KR" sz="1400" dirty="0"/>
              <a:t>h</a:t>
            </a:r>
            <a:r>
              <a:rPr lang="en-US" altLang="ko-KR" sz="1400" dirty="0">
                <a:latin typeface="Arial" panose="020B0604020202020204" pitchFamily="34" charset="0"/>
                <a:ea typeface="나눔고딕"/>
                <a:cs typeface="Times New Roman" panose="02020603050405020304" pitchFamily="18" charset="0"/>
              </a:rPr>
              <a:t>(pelvis height)</a:t>
            </a:r>
            <a:r>
              <a:rPr lang="en-US" altLang="ko-KR" sz="1400" dirty="0"/>
              <a:t>=</a:t>
            </a:r>
            <a:r>
              <a:rPr lang="ko-KR" altLang="en-US" sz="1400" dirty="0"/>
              <a:t>0.2</a:t>
            </a:r>
            <a:r>
              <a:rPr lang="en-US" altLang="ko-KR" sz="1400" dirty="0"/>
              <a:t>3</a:t>
            </a:r>
            <a:r>
              <a:rPr lang="ko-KR" altLang="en-US" sz="1400" dirty="0"/>
              <a:t>, </a:t>
            </a:r>
            <a:r>
              <a:rPr lang="en-US" altLang="ko-KR" sz="1400" dirty="0"/>
              <a:t>bias</a:t>
            </a:r>
            <a:r>
              <a:rPr lang="en-US" altLang="ko-KR" sz="1400" dirty="0">
                <a:latin typeface="Arial" panose="020B0604020202020204" pitchFamily="34" charset="0"/>
                <a:ea typeface="나눔고딕"/>
                <a:cs typeface="Times New Roman" panose="02020603050405020304" pitchFamily="18" charset="0"/>
              </a:rPr>
              <a:t> (gait-x bias) </a:t>
            </a:r>
            <a:r>
              <a:rPr lang="en-US" altLang="ko-KR" sz="1400" dirty="0"/>
              <a:t>=</a:t>
            </a:r>
            <a:r>
              <a:rPr lang="ko-KR" altLang="en-US" sz="1400" dirty="0"/>
              <a:t>-0.0</a:t>
            </a:r>
            <a:r>
              <a:rPr lang="en-US" altLang="ko-KR" sz="1400" dirty="0"/>
              <a:t>3</a:t>
            </a:r>
            <a:endParaRPr lang="ko-KR" altLang="en-US" sz="1400" dirty="0"/>
          </a:p>
        </p:txBody>
      </p:sp>
    </p:spTree>
    <p:extLst>
      <p:ext uri="{BB962C8B-B14F-4D97-AF65-F5344CB8AC3E}">
        <p14:creationId xmlns:p14="http://schemas.microsoft.com/office/powerpoint/2010/main" val="3858851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DDAD49D1-3BD7-4C31-A78D-2F765B2E7311}"/>
              </a:ext>
            </a:extLst>
          </p:cNvPr>
          <p:cNvPicPr>
            <a:picLocks noChangeAspect="1"/>
          </p:cNvPicPr>
          <p:nvPr/>
        </p:nvPicPr>
        <p:blipFill>
          <a:blip r:embed="rId3"/>
          <a:stretch>
            <a:fillRect/>
          </a:stretch>
        </p:blipFill>
        <p:spPr>
          <a:xfrm>
            <a:off x="1909284" y="587350"/>
            <a:ext cx="8373431" cy="6070738"/>
          </a:xfrm>
          <a:prstGeom prst="rect">
            <a:avLst/>
          </a:prstGeom>
        </p:spPr>
      </p:pic>
      <p:grpSp>
        <p:nvGrpSpPr>
          <p:cNvPr id="26" name="그룹 25">
            <a:extLst>
              <a:ext uri="{FF2B5EF4-FFF2-40B4-BE49-F238E27FC236}">
                <a16:creationId xmlns:a16="http://schemas.microsoft.com/office/drawing/2014/main" id="{68F85543-70F3-4AB6-9291-0636984AA032}"/>
              </a:ext>
            </a:extLst>
          </p:cNvPr>
          <p:cNvGrpSpPr/>
          <p:nvPr/>
        </p:nvGrpSpPr>
        <p:grpSpPr>
          <a:xfrm>
            <a:off x="3078479" y="845532"/>
            <a:ext cx="6035040" cy="5325551"/>
            <a:chOff x="3078479" y="845532"/>
            <a:chExt cx="6035040" cy="5325551"/>
          </a:xfrm>
        </p:grpSpPr>
        <p:cxnSp>
          <p:nvCxnSpPr>
            <p:cNvPr id="5" name="직선 화살표 연결선 4">
              <a:extLst>
                <a:ext uri="{FF2B5EF4-FFF2-40B4-BE49-F238E27FC236}">
                  <a16:creationId xmlns:a16="http://schemas.microsoft.com/office/drawing/2014/main" id="{5F8AD61D-EF63-4FEA-BFCD-09852C34DDD0}"/>
                </a:ext>
              </a:extLst>
            </p:cNvPr>
            <p:cNvCxnSpPr>
              <a:cxnSpLocks/>
            </p:cNvCxnSpPr>
            <p:nvPr/>
          </p:nvCxnSpPr>
          <p:spPr>
            <a:xfrm flipH="1">
              <a:off x="3078479" y="957430"/>
              <a:ext cx="6035040" cy="849855"/>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직선 화살표 연결선 3">
              <a:extLst>
                <a:ext uri="{FF2B5EF4-FFF2-40B4-BE49-F238E27FC236}">
                  <a16:creationId xmlns:a16="http://schemas.microsoft.com/office/drawing/2014/main" id="{4305046B-E527-4E21-88A7-AEEF7F786DC8}"/>
                </a:ext>
              </a:extLst>
            </p:cNvPr>
            <p:cNvCxnSpPr/>
            <p:nvPr/>
          </p:nvCxnSpPr>
          <p:spPr>
            <a:xfrm>
              <a:off x="3078479" y="845532"/>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3B2967E9-8D4B-4913-BAA9-8CD01879AEED}"/>
                </a:ext>
              </a:extLst>
            </p:cNvPr>
            <p:cNvCxnSpPr>
              <a:cxnSpLocks/>
            </p:cNvCxnSpPr>
            <p:nvPr/>
          </p:nvCxnSpPr>
          <p:spPr>
            <a:xfrm flipH="1">
              <a:off x="3078479" y="2067254"/>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F430A537-9199-4C6F-A32C-FDEA9A624D3E}"/>
                </a:ext>
              </a:extLst>
            </p:cNvPr>
            <p:cNvCxnSpPr/>
            <p:nvPr/>
          </p:nvCxnSpPr>
          <p:spPr>
            <a:xfrm>
              <a:off x="3078479" y="1944597"/>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0050C3B5-D601-4AFA-B3A7-2AE5313E2796}"/>
                </a:ext>
              </a:extLst>
            </p:cNvPr>
            <p:cNvCxnSpPr>
              <a:cxnSpLocks/>
            </p:cNvCxnSpPr>
            <p:nvPr/>
          </p:nvCxnSpPr>
          <p:spPr>
            <a:xfrm flipH="1">
              <a:off x="3078479" y="3123299"/>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EB62194C-8B9D-4D7C-97B9-3783441803D1}"/>
                </a:ext>
              </a:extLst>
            </p:cNvPr>
            <p:cNvCxnSpPr/>
            <p:nvPr/>
          </p:nvCxnSpPr>
          <p:spPr>
            <a:xfrm>
              <a:off x="3078479" y="3000642"/>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E52A8274-1D92-4334-B7DE-C2B26A55D6B9}"/>
                </a:ext>
              </a:extLst>
            </p:cNvPr>
            <p:cNvCxnSpPr>
              <a:cxnSpLocks/>
            </p:cNvCxnSpPr>
            <p:nvPr/>
          </p:nvCxnSpPr>
          <p:spPr>
            <a:xfrm flipH="1">
              <a:off x="3078479" y="4204963"/>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CAF78831-8ED3-41E5-A44A-83A852C20C85}"/>
                </a:ext>
              </a:extLst>
            </p:cNvPr>
            <p:cNvCxnSpPr/>
            <p:nvPr/>
          </p:nvCxnSpPr>
          <p:spPr>
            <a:xfrm>
              <a:off x="3078479" y="4082306"/>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23" name="그룹 22">
              <a:extLst>
                <a:ext uri="{FF2B5EF4-FFF2-40B4-BE49-F238E27FC236}">
                  <a16:creationId xmlns:a16="http://schemas.microsoft.com/office/drawing/2014/main" id="{ACEF507B-29DC-46F8-AF9C-0C41E2853B86}"/>
                </a:ext>
              </a:extLst>
            </p:cNvPr>
            <p:cNvGrpSpPr/>
            <p:nvPr/>
          </p:nvGrpSpPr>
          <p:grpSpPr>
            <a:xfrm>
              <a:off x="3078479" y="5132655"/>
              <a:ext cx="6035040" cy="927693"/>
              <a:chOff x="3307975" y="2096997"/>
              <a:chExt cx="6035040" cy="927693"/>
            </a:xfrm>
          </p:grpSpPr>
          <p:cxnSp>
            <p:nvCxnSpPr>
              <p:cNvPr id="21" name="직선 화살표 연결선 20">
                <a:extLst>
                  <a:ext uri="{FF2B5EF4-FFF2-40B4-BE49-F238E27FC236}">
                    <a16:creationId xmlns:a16="http://schemas.microsoft.com/office/drawing/2014/main" id="{3CD26679-9CFB-4A6F-8A1D-BD06514B8410}"/>
                  </a:ext>
                </a:extLst>
              </p:cNvPr>
              <p:cNvCxnSpPr>
                <a:cxnSpLocks/>
              </p:cNvCxnSpPr>
              <p:nvPr/>
            </p:nvCxnSpPr>
            <p:spPr>
              <a:xfrm flipH="1">
                <a:off x="3307975" y="2219654"/>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89BA6F29-D38A-4635-9DDA-A124EFD584F5}"/>
                  </a:ext>
                </a:extLst>
              </p:cNvPr>
              <p:cNvCxnSpPr/>
              <p:nvPr/>
            </p:nvCxnSpPr>
            <p:spPr>
              <a:xfrm>
                <a:off x="3307975" y="2096997"/>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직선 화살표 연결선 23">
              <a:extLst>
                <a:ext uri="{FF2B5EF4-FFF2-40B4-BE49-F238E27FC236}">
                  <a16:creationId xmlns:a16="http://schemas.microsoft.com/office/drawing/2014/main" id="{07FB0B8B-7310-4BAA-9E08-5439B8E77861}"/>
                </a:ext>
              </a:extLst>
            </p:cNvPr>
            <p:cNvCxnSpPr/>
            <p:nvPr/>
          </p:nvCxnSpPr>
          <p:spPr>
            <a:xfrm>
              <a:off x="3078479" y="6171083"/>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직사각형 26">
            <a:extLst>
              <a:ext uri="{FF2B5EF4-FFF2-40B4-BE49-F238E27FC236}">
                <a16:creationId xmlns:a16="http://schemas.microsoft.com/office/drawing/2014/main" id="{C726E148-2E4A-4669-88A5-2934AB55898C}"/>
              </a:ext>
            </a:extLst>
          </p:cNvPr>
          <p:cNvSpPr/>
          <p:nvPr/>
        </p:nvSpPr>
        <p:spPr>
          <a:xfrm>
            <a:off x="1909284" y="127695"/>
            <a:ext cx="9048276" cy="461665"/>
          </a:xfrm>
          <a:prstGeom prst="rect">
            <a:avLst/>
          </a:prstGeom>
        </p:spPr>
        <p:txBody>
          <a:bodyPr wrap="square">
            <a:spAutoFit/>
          </a:bodyPr>
          <a:lstStyle/>
          <a:p>
            <a:r>
              <a:rPr lang="en-US" altLang="ko-KR" sz="2400" dirty="0">
                <a:solidFill>
                  <a:srgbClr val="000000"/>
                </a:solidFill>
                <a:latin typeface="Calibri" panose="020F0502020204030204" pitchFamily="34" charset="0"/>
              </a:rPr>
              <a:t>As such, the algorithm is repeated to draw 500 images. </a:t>
            </a:r>
            <a:endParaRPr lang="ko-KR" altLang="en-US" sz="2400" dirty="0">
              <a:latin typeface="Calibri" panose="020F0502020204030204" pitchFamily="34" charset="0"/>
            </a:endParaRPr>
          </a:p>
        </p:txBody>
      </p:sp>
      <p:pic>
        <p:nvPicPr>
          <p:cNvPr id="28" name="Picture 2" descr="user 2019ì ëí ì´ë¯¸ì§ ê²ìê²°ê³¼">
            <a:extLst>
              <a:ext uri="{FF2B5EF4-FFF2-40B4-BE49-F238E27FC236}">
                <a16:creationId xmlns:a16="http://schemas.microsoft.com/office/drawing/2014/main" id="{21951707-D8B7-4961-85CF-B5C99772E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8" name="그림 17">
            <a:extLst>
              <a:ext uri="{FF2B5EF4-FFF2-40B4-BE49-F238E27FC236}">
                <a16:creationId xmlns:a16="http://schemas.microsoft.com/office/drawing/2014/main" id="{BBCADACF-2023-4A73-9C00-BD3F0001B5B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1598734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직선 화살표 연결선 19">
            <a:extLst>
              <a:ext uri="{FF2B5EF4-FFF2-40B4-BE49-F238E27FC236}">
                <a16:creationId xmlns:a16="http://schemas.microsoft.com/office/drawing/2014/main" id="{9FF6BD60-EA42-4CD3-87C5-F9FD886E3DB5}"/>
              </a:ext>
            </a:extLst>
          </p:cNvPr>
          <p:cNvCxnSpPr>
            <a:cxnSpLocks/>
            <a:endCxn id="18" idx="3"/>
          </p:cNvCxnSpPr>
          <p:nvPr/>
        </p:nvCxnSpPr>
        <p:spPr>
          <a:xfrm flipH="1">
            <a:off x="10282715" y="4463221"/>
            <a:ext cx="601434" cy="1288273"/>
          </a:xfrm>
          <a:prstGeom prst="straightConnector1">
            <a:avLst/>
          </a:prstGeom>
          <a:ln w="38100">
            <a:solidFill>
              <a:srgbClr val="FF0000">
                <a:alpha val="46000"/>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081480B-D109-4949-9639-3D7E82641EE5}"/>
              </a:ext>
            </a:extLst>
          </p:cNvPr>
          <p:cNvSpPr txBox="1"/>
          <p:nvPr/>
        </p:nvSpPr>
        <p:spPr>
          <a:xfrm>
            <a:off x="10816488" y="4042990"/>
            <a:ext cx="1260438" cy="646331"/>
          </a:xfrm>
          <a:prstGeom prst="rect">
            <a:avLst/>
          </a:prstGeom>
          <a:noFill/>
        </p:spPr>
        <p:txBody>
          <a:bodyPr wrap="square" rtlCol="0">
            <a:spAutoFit/>
          </a:bodyPr>
          <a:lstStyle/>
          <a:p>
            <a:pPr algn="ctr"/>
            <a:r>
              <a:rPr lang="en-US" altLang="ko-KR" dirty="0">
                <a:latin typeface="Calibri" panose="020F0502020204030204" pitchFamily="34" charset="0"/>
              </a:rPr>
              <a:t>Fall down</a:t>
            </a:r>
          </a:p>
          <a:p>
            <a:pPr algn="ctr"/>
            <a:r>
              <a:rPr lang="en-US" altLang="ko-KR" dirty="0">
                <a:latin typeface="Calibri" panose="020F0502020204030204" pitchFamily="34" charset="0"/>
              </a:rPr>
              <a:t>&amp; break</a:t>
            </a:r>
            <a:endParaRPr lang="ko-KR" altLang="en-US" dirty="0">
              <a:latin typeface="Calibri" panose="020F0502020204030204" pitchFamily="34" charset="0"/>
            </a:endParaRPr>
          </a:p>
        </p:txBody>
      </p:sp>
      <p:sp>
        <p:nvSpPr>
          <p:cNvPr id="22" name="직사각형 21">
            <a:extLst>
              <a:ext uri="{FF2B5EF4-FFF2-40B4-BE49-F238E27FC236}">
                <a16:creationId xmlns:a16="http://schemas.microsoft.com/office/drawing/2014/main" id="{99E3362D-6B0C-4CCD-8500-1229E20EFC93}"/>
              </a:ext>
            </a:extLst>
          </p:cNvPr>
          <p:cNvSpPr/>
          <p:nvPr/>
        </p:nvSpPr>
        <p:spPr>
          <a:xfrm>
            <a:off x="1985485" y="598802"/>
            <a:ext cx="6614247" cy="461665"/>
          </a:xfrm>
          <a:prstGeom prst="rect">
            <a:avLst/>
          </a:prstGeom>
        </p:spPr>
        <p:txBody>
          <a:bodyPr wrap="none">
            <a:spAutoFit/>
          </a:bodyPr>
          <a:lstStyle/>
          <a:p>
            <a:r>
              <a:rPr lang="en-US" altLang="ko-KR" sz="2400" dirty="0">
                <a:solidFill>
                  <a:srgbClr val="000000"/>
                </a:solidFill>
                <a:latin typeface="Calibri" panose="020F0502020204030204" pitchFamily="34" charset="0"/>
              </a:rPr>
              <a:t>In this case, the robot falls at 41th iteration(t=0.41).</a:t>
            </a:r>
            <a:endParaRPr lang="ko-KR" altLang="en-US" sz="2400" dirty="0">
              <a:latin typeface="Calibri" panose="020F0502020204030204" pitchFamily="34" charset="0"/>
            </a:endParaRPr>
          </a:p>
        </p:txBody>
      </p:sp>
      <p:pic>
        <p:nvPicPr>
          <p:cNvPr id="23" name="Picture 2" descr="user 2019ì ëí ì´ë¯¸ì§ ê²ìê²°ê³¼">
            <a:extLst>
              <a:ext uri="{FF2B5EF4-FFF2-40B4-BE49-F238E27FC236}">
                <a16:creationId xmlns:a16="http://schemas.microsoft.com/office/drawing/2014/main" id="{64D1D304-2056-493D-9791-D57E8B020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24" name="그림 23">
            <a:extLst>
              <a:ext uri="{FF2B5EF4-FFF2-40B4-BE49-F238E27FC236}">
                <a16:creationId xmlns:a16="http://schemas.microsoft.com/office/drawing/2014/main" id="{A71D8FF3-7153-459C-A164-45D8AA35A9C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grpSp>
        <p:nvGrpSpPr>
          <p:cNvPr id="27" name="그룹 26">
            <a:extLst>
              <a:ext uri="{FF2B5EF4-FFF2-40B4-BE49-F238E27FC236}">
                <a16:creationId xmlns:a16="http://schemas.microsoft.com/office/drawing/2014/main" id="{1F22E497-88B6-4E1E-9582-20F589B02F70}"/>
              </a:ext>
            </a:extLst>
          </p:cNvPr>
          <p:cNvGrpSpPr/>
          <p:nvPr/>
        </p:nvGrpSpPr>
        <p:grpSpPr>
          <a:xfrm>
            <a:off x="1818042" y="1222012"/>
            <a:ext cx="8464673" cy="5074242"/>
            <a:chOff x="1863663" y="617629"/>
            <a:chExt cx="8464673" cy="5074242"/>
          </a:xfrm>
        </p:grpSpPr>
        <p:pic>
          <p:nvPicPr>
            <p:cNvPr id="3" name="그림 2">
              <a:extLst>
                <a:ext uri="{FF2B5EF4-FFF2-40B4-BE49-F238E27FC236}">
                  <a16:creationId xmlns:a16="http://schemas.microsoft.com/office/drawing/2014/main" id="{3A8509D7-9AEC-4114-8460-01BF1B57DEFC}"/>
                </a:ext>
              </a:extLst>
            </p:cNvPr>
            <p:cNvPicPr>
              <a:picLocks noChangeAspect="1"/>
            </p:cNvPicPr>
            <p:nvPr/>
          </p:nvPicPr>
          <p:blipFill rotWithShape="1">
            <a:blip r:embed="rId5"/>
            <a:srcRect b="16736"/>
            <a:stretch/>
          </p:blipFill>
          <p:spPr>
            <a:xfrm>
              <a:off x="1863663" y="617629"/>
              <a:ext cx="8464673" cy="5074242"/>
            </a:xfrm>
            <a:prstGeom prst="rect">
              <a:avLst/>
            </a:prstGeom>
          </p:spPr>
        </p:pic>
        <p:pic>
          <p:nvPicPr>
            <p:cNvPr id="26" name="그림 25">
              <a:extLst>
                <a:ext uri="{FF2B5EF4-FFF2-40B4-BE49-F238E27FC236}">
                  <a16:creationId xmlns:a16="http://schemas.microsoft.com/office/drawing/2014/main" id="{9F0C5D54-2BA1-4A2E-A6DD-9F0E16D4AFB8}"/>
                </a:ext>
              </a:extLst>
            </p:cNvPr>
            <p:cNvPicPr>
              <a:picLocks noChangeAspect="1"/>
            </p:cNvPicPr>
            <p:nvPr/>
          </p:nvPicPr>
          <p:blipFill rotWithShape="1">
            <a:blip r:embed="rId5"/>
            <a:srcRect l="25513" t="82855"/>
            <a:stretch/>
          </p:blipFill>
          <p:spPr>
            <a:xfrm>
              <a:off x="3977640" y="4593265"/>
              <a:ext cx="6305075" cy="1044868"/>
            </a:xfrm>
            <a:prstGeom prst="rect">
              <a:avLst/>
            </a:prstGeom>
          </p:spPr>
        </p:pic>
      </p:grpSp>
      <p:grpSp>
        <p:nvGrpSpPr>
          <p:cNvPr id="5" name="그룹 4">
            <a:extLst>
              <a:ext uri="{FF2B5EF4-FFF2-40B4-BE49-F238E27FC236}">
                <a16:creationId xmlns:a16="http://schemas.microsoft.com/office/drawing/2014/main" id="{78111267-2AA7-41F9-B798-266E02294D23}"/>
              </a:ext>
            </a:extLst>
          </p:cNvPr>
          <p:cNvGrpSpPr/>
          <p:nvPr/>
        </p:nvGrpSpPr>
        <p:grpSpPr>
          <a:xfrm>
            <a:off x="2804160" y="1525331"/>
            <a:ext cx="6035040" cy="4226163"/>
            <a:chOff x="3078479" y="845532"/>
            <a:chExt cx="6035040" cy="4226163"/>
          </a:xfrm>
        </p:grpSpPr>
        <p:cxnSp>
          <p:nvCxnSpPr>
            <p:cNvPr id="6" name="직선 화살표 연결선 5">
              <a:extLst>
                <a:ext uri="{FF2B5EF4-FFF2-40B4-BE49-F238E27FC236}">
                  <a16:creationId xmlns:a16="http://schemas.microsoft.com/office/drawing/2014/main" id="{526EA2FD-A4D1-4479-A9F3-9A2B4FA88009}"/>
                </a:ext>
              </a:extLst>
            </p:cNvPr>
            <p:cNvCxnSpPr>
              <a:cxnSpLocks/>
            </p:cNvCxnSpPr>
            <p:nvPr/>
          </p:nvCxnSpPr>
          <p:spPr>
            <a:xfrm flipH="1">
              <a:off x="3078479" y="957430"/>
              <a:ext cx="6035040" cy="849855"/>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직선 화살표 연결선 6">
              <a:extLst>
                <a:ext uri="{FF2B5EF4-FFF2-40B4-BE49-F238E27FC236}">
                  <a16:creationId xmlns:a16="http://schemas.microsoft.com/office/drawing/2014/main" id="{45822D0E-FA16-4C40-ABB7-92732E59D3EA}"/>
                </a:ext>
              </a:extLst>
            </p:cNvPr>
            <p:cNvCxnSpPr/>
            <p:nvPr/>
          </p:nvCxnSpPr>
          <p:spPr>
            <a:xfrm>
              <a:off x="3078479" y="845532"/>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id="{61AD7A17-50E5-47A1-AB81-D2B2C444AF65}"/>
                </a:ext>
              </a:extLst>
            </p:cNvPr>
            <p:cNvCxnSpPr>
              <a:cxnSpLocks/>
            </p:cNvCxnSpPr>
            <p:nvPr/>
          </p:nvCxnSpPr>
          <p:spPr>
            <a:xfrm flipH="1">
              <a:off x="3078479" y="2067254"/>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id="{8B49A22F-9281-4548-8F9E-B48AE8B538ED}"/>
                </a:ext>
              </a:extLst>
            </p:cNvPr>
            <p:cNvCxnSpPr/>
            <p:nvPr/>
          </p:nvCxnSpPr>
          <p:spPr>
            <a:xfrm>
              <a:off x="3078479" y="1944597"/>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716425A6-0813-490C-A391-1D7B6F1BF649}"/>
                </a:ext>
              </a:extLst>
            </p:cNvPr>
            <p:cNvCxnSpPr>
              <a:cxnSpLocks/>
            </p:cNvCxnSpPr>
            <p:nvPr/>
          </p:nvCxnSpPr>
          <p:spPr>
            <a:xfrm flipH="1">
              <a:off x="3078479" y="3123299"/>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직선 화살표 연결선 10">
              <a:extLst>
                <a:ext uri="{FF2B5EF4-FFF2-40B4-BE49-F238E27FC236}">
                  <a16:creationId xmlns:a16="http://schemas.microsoft.com/office/drawing/2014/main" id="{D726A468-5F19-4032-98D4-6E9D77837C4A}"/>
                </a:ext>
              </a:extLst>
            </p:cNvPr>
            <p:cNvCxnSpPr/>
            <p:nvPr/>
          </p:nvCxnSpPr>
          <p:spPr>
            <a:xfrm>
              <a:off x="3078479" y="3000642"/>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4E4E5E45-2818-4695-9A34-39C44D7502AC}"/>
                </a:ext>
              </a:extLst>
            </p:cNvPr>
            <p:cNvCxnSpPr>
              <a:cxnSpLocks/>
            </p:cNvCxnSpPr>
            <p:nvPr/>
          </p:nvCxnSpPr>
          <p:spPr>
            <a:xfrm flipH="1">
              <a:off x="3078479" y="4204963"/>
              <a:ext cx="6035040" cy="805036"/>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62EA391C-5F07-48DC-84B9-933EA52101E9}"/>
                </a:ext>
              </a:extLst>
            </p:cNvPr>
            <p:cNvCxnSpPr/>
            <p:nvPr/>
          </p:nvCxnSpPr>
          <p:spPr>
            <a:xfrm>
              <a:off x="3078479" y="4082306"/>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a:extLst>
                <a:ext uri="{FF2B5EF4-FFF2-40B4-BE49-F238E27FC236}">
                  <a16:creationId xmlns:a16="http://schemas.microsoft.com/office/drawing/2014/main" id="{B2DA2A8B-2FC7-4CA7-9C3B-25CDF5EEB7E4}"/>
                </a:ext>
              </a:extLst>
            </p:cNvPr>
            <p:cNvCxnSpPr/>
            <p:nvPr/>
          </p:nvCxnSpPr>
          <p:spPr>
            <a:xfrm>
              <a:off x="3078479" y="5071695"/>
              <a:ext cx="6035040" cy="0"/>
            </a:xfrm>
            <a:prstGeom prst="straightConnector1">
              <a:avLst/>
            </a:prstGeom>
            <a:ln w="79375">
              <a:solidFill>
                <a:srgbClr val="66FF66">
                  <a:alpha val="78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직사각형 17">
            <a:extLst>
              <a:ext uri="{FF2B5EF4-FFF2-40B4-BE49-F238E27FC236}">
                <a16:creationId xmlns:a16="http://schemas.microsoft.com/office/drawing/2014/main" id="{A2A72E8E-7363-471F-BECF-67A339BCA781}"/>
              </a:ext>
            </a:extLst>
          </p:cNvPr>
          <p:cNvSpPr/>
          <p:nvPr/>
        </p:nvSpPr>
        <p:spPr>
          <a:xfrm>
            <a:off x="1772420" y="5229059"/>
            <a:ext cx="8510295" cy="1044869"/>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52592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4EEA822D-9E39-48E1-90E9-E768E297D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856306"/>
            <a:ext cx="9525000" cy="4762500"/>
          </a:xfrm>
          <a:prstGeom prst="rect">
            <a:avLst/>
          </a:prstGeom>
        </p:spPr>
      </p:pic>
      <p:sp>
        <p:nvSpPr>
          <p:cNvPr id="7" name="직사각형 6">
            <a:extLst>
              <a:ext uri="{FF2B5EF4-FFF2-40B4-BE49-F238E27FC236}">
                <a16:creationId xmlns:a16="http://schemas.microsoft.com/office/drawing/2014/main" id="{33B1042A-8CD2-4206-BAF0-559A6806886E}"/>
              </a:ext>
            </a:extLst>
          </p:cNvPr>
          <p:cNvSpPr/>
          <p:nvPr/>
        </p:nvSpPr>
        <p:spPr>
          <a:xfrm>
            <a:off x="1817046" y="529162"/>
            <a:ext cx="8645562" cy="830997"/>
          </a:xfrm>
          <a:prstGeom prst="rect">
            <a:avLst/>
          </a:prstGeom>
        </p:spPr>
        <p:txBody>
          <a:bodyPr wrap="square">
            <a:spAutoFit/>
          </a:bodyPr>
          <a:lstStyle/>
          <a:p>
            <a:pPr algn="just"/>
            <a:r>
              <a:rPr lang="en-US" altLang="ko-KR" sz="2400" dirty="0">
                <a:solidFill>
                  <a:srgbClr val="000000"/>
                </a:solidFill>
                <a:latin typeface="Calibri" panose="020F0502020204030204" pitchFamily="34" charset="0"/>
              </a:rPr>
              <a:t>Merge the 500 images at 0.01 second intervals using </a:t>
            </a:r>
            <a:r>
              <a:rPr lang="en-US" altLang="ko-KR" sz="2000" dirty="0">
                <a:solidFill>
                  <a:srgbClr val="000000"/>
                </a:solidFill>
                <a:latin typeface="Courier New" panose="02070309020205020404" pitchFamily="49" charset="0"/>
                <a:cs typeface="Courier New" panose="02070309020205020404" pitchFamily="49" charset="0"/>
              </a:rPr>
              <a:t>"animation" </a:t>
            </a:r>
            <a:r>
              <a:rPr lang="en-US" altLang="ko-KR" sz="2400" dirty="0">
                <a:solidFill>
                  <a:srgbClr val="000000"/>
                </a:solidFill>
                <a:latin typeface="Calibri" panose="020F0502020204030204" pitchFamily="34" charset="0"/>
              </a:rPr>
              <a:t>package. </a:t>
            </a:r>
            <a:r>
              <a:rPr lang="en-US" altLang="ko-KR" sz="2400" dirty="0">
                <a:latin typeface="Calibri" panose="020F0502020204030204" pitchFamily="34" charset="0"/>
              </a:rPr>
              <a:t>If the robot falls, it keeps stopped in the applicable state.</a:t>
            </a:r>
            <a:endParaRPr lang="ko-KR" altLang="en-US" sz="2400" dirty="0">
              <a:latin typeface="Calibri" panose="020F0502020204030204" pitchFamily="34" charset="0"/>
            </a:endParaRPr>
          </a:p>
        </p:txBody>
      </p:sp>
      <p:pic>
        <p:nvPicPr>
          <p:cNvPr id="8" name="Picture 2" descr="user 2019ì ëí ì´ë¯¸ì§ ê²ìê²°ê³¼">
            <a:extLst>
              <a:ext uri="{FF2B5EF4-FFF2-40B4-BE49-F238E27FC236}">
                <a16:creationId xmlns:a16="http://schemas.microsoft.com/office/drawing/2014/main" id="{3757D845-D310-4677-8A5E-BB956F51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a:extLst>
              <a:ext uri="{FF2B5EF4-FFF2-40B4-BE49-F238E27FC236}">
                <a16:creationId xmlns:a16="http://schemas.microsoft.com/office/drawing/2014/main" id="{CA96EBEC-04AD-401E-8D4A-C1D517CE12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1" name="직사각형 10">
            <a:extLst>
              <a:ext uri="{FF2B5EF4-FFF2-40B4-BE49-F238E27FC236}">
                <a16:creationId xmlns:a16="http://schemas.microsoft.com/office/drawing/2014/main" id="{8A20DB32-43D8-4BF9-9DB5-938D94D91DFF}"/>
              </a:ext>
            </a:extLst>
          </p:cNvPr>
          <p:cNvSpPr/>
          <p:nvPr/>
        </p:nvSpPr>
        <p:spPr>
          <a:xfrm>
            <a:off x="1817046" y="2056681"/>
            <a:ext cx="9986821" cy="300082"/>
          </a:xfrm>
          <a:prstGeom prst="rect">
            <a:avLst/>
          </a:prstGeom>
        </p:spPr>
        <p:txBody>
          <a:bodyPr wrap="square">
            <a:spAutoFit/>
          </a:bodyPr>
          <a:lstStyle/>
          <a:p>
            <a:r>
              <a:rPr lang="en-US" altLang="ko-KR" sz="1350" dirty="0"/>
              <a:t>T</a:t>
            </a:r>
            <a:r>
              <a:rPr lang="en-US" altLang="ko-KR" sz="1350" dirty="0">
                <a:latin typeface="Arial" panose="020B0604020202020204" pitchFamily="34" charset="0"/>
                <a:ea typeface="나눔고딕"/>
                <a:cs typeface="Times New Roman" panose="02020603050405020304" pitchFamily="18" charset="0"/>
              </a:rPr>
              <a:t> (gait cycle period) </a:t>
            </a:r>
            <a:r>
              <a:rPr lang="en-US" altLang="ko-KR" sz="1350" dirty="0"/>
              <a:t>=0.9</a:t>
            </a:r>
            <a:r>
              <a:rPr lang="ko-KR" altLang="en-US" sz="1350" dirty="0"/>
              <a:t>, </a:t>
            </a:r>
            <a:r>
              <a:rPr lang="en-US" altLang="ko-KR" sz="1350" dirty="0"/>
              <a:t>s</a:t>
            </a:r>
            <a:r>
              <a:rPr lang="en-US" altLang="ko-KR" sz="1350" dirty="0">
                <a:latin typeface="Arial" panose="020B0604020202020204" pitchFamily="34" charset="0"/>
                <a:ea typeface="나눔고딕"/>
                <a:cs typeface="Times New Roman" panose="02020603050405020304" pitchFamily="18" charset="0"/>
              </a:rPr>
              <a:t> (gait width) </a:t>
            </a:r>
            <a:r>
              <a:rPr lang="en-US" altLang="ko-KR" sz="1350" dirty="0"/>
              <a:t>=</a:t>
            </a:r>
            <a:r>
              <a:rPr lang="ko-KR" altLang="en-US" sz="1350" dirty="0"/>
              <a:t>0.1</a:t>
            </a:r>
            <a:r>
              <a:rPr lang="en-US" altLang="ko-KR" sz="1350" dirty="0"/>
              <a:t>5</a:t>
            </a:r>
            <a:r>
              <a:rPr lang="ko-KR" altLang="en-US" sz="1350" dirty="0"/>
              <a:t>, </a:t>
            </a:r>
            <a:r>
              <a:rPr lang="en-US" altLang="ko-KR" sz="1350" dirty="0"/>
              <a:t>H</a:t>
            </a:r>
            <a:r>
              <a:rPr lang="en-US" altLang="ko-KR" sz="1350" dirty="0">
                <a:latin typeface="Arial" panose="020B0604020202020204" pitchFamily="34" charset="0"/>
                <a:ea typeface="나눔고딕"/>
                <a:cs typeface="Times New Roman" panose="02020603050405020304" pitchFamily="18" charset="0"/>
              </a:rPr>
              <a:t>(gait height)</a:t>
            </a:r>
            <a:r>
              <a:rPr lang="en-US" altLang="ko-KR" sz="1350" dirty="0"/>
              <a:t>=</a:t>
            </a:r>
            <a:r>
              <a:rPr lang="ko-KR" altLang="en-US" sz="1350" dirty="0"/>
              <a:t>0.02, </a:t>
            </a:r>
            <a:r>
              <a:rPr lang="en-US" altLang="ko-KR" sz="1350" dirty="0"/>
              <a:t>h</a:t>
            </a:r>
            <a:r>
              <a:rPr lang="en-US" altLang="ko-KR" sz="1350" dirty="0">
                <a:latin typeface="Arial" panose="020B0604020202020204" pitchFamily="34" charset="0"/>
                <a:ea typeface="나눔고딕"/>
                <a:cs typeface="Times New Roman" panose="02020603050405020304" pitchFamily="18" charset="0"/>
              </a:rPr>
              <a:t>(pelvis height)</a:t>
            </a:r>
            <a:r>
              <a:rPr lang="en-US" altLang="ko-KR" sz="1350" dirty="0"/>
              <a:t>=</a:t>
            </a:r>
            <a:r>
              <a:rPr lang="ko-KR" altLang="en-US" sz="1350" dirty="0"/>
              <a:t>0.2</a:t>
            </a:r>
            <a:r>
              <a:rPr lang="en-US" altLang="ko-KR" sz="1350" dirty="0"/>
              <a:t>3</a:t>
            </a:r>
            <a:r>
              <a:rPr lang="ko-KR" altLang="en-US" sz="1350" dirty="0"/>
              <a:t>, </a:t>
            </a:r>
            <a:r>
              <a:rPr lang="en-US" altLang="ko-KR" sz="1350" dirty="0"/>
              <a:t>bias</a:t>
            </a:r>
            <a:r>
              <a:rPr lang="en-US" altLang="ko-KR" sz="1350" dirty="0">
                <a:latin typeface="Arial" panose="020B0604020202020204" pitchFamily="34" charset="0"/>
                <a:ea typeface="나눔고딕"/>
                <a:cs typeface="Times New Roman" panose="02020603050405020304" pitchFamily="18" charset="0"/>
              </a:rPr>
              <a:t> (gait-x bias) </a:t>
            </a:r>
            <a:r>
              <a:rPr lang="en-US" altLang="ko-KR" sz="1350" dirty="0"/>
              <a:t>=</a:t>
            </a:r>
            <a:r>
              <a:rPr lang="ko-KR" altLang="en-US" sz="1350" dirty="0"/>
              <a:t>-0.0</a:t>
            </a:r>
            <a:r>
              <a:rPr lang="en-US" altLang="ko-KR" sz="1350" dirty="0"/>
              <a:t>3</a:t>
            </a:r>
            <a:endParaRPr lang="ko-KR" altLang="en-US" sz="1350" dirty="0"/>
          </a:p>
        </p:txBody>
      </p:sp>
      <p:sp>
        <p:nvSpPr>
          <p:cNvPr id="16" name="사각형: 둥근 모서리 15">
            <a:extLst>
              <a:ext uri="{FF2B5EF4-FFF2-40B4-BE49-F238E27FC236}">
                <a16:creationId xmlns:a16="http://schemas.microsoft.com/office/drawing/2014/main" id="{94C164E3-22EC-42E5-BD88-3D7EF6602409}"/>
              </a:ext>
            </a:extLst>
          </p:cNvPr>
          <p:cNvSpPr/>
          <p:nvPr/>
        </p:nvSpPr>
        <p:spPr>
          <a:xfrm>
            <a:off x="9654128" y="2310310"/>
            <a:ext cx="1034980" cy="1072237"/>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7" name="직선 화살표 연결선 16">
            <a:extLst>
              <a:ext uri="{FF2B5EF4-FFF2-40B4-BE49-F238E27FC236}">
                <a16:creationId xmlns:a16="http://schemas.microsoft.com/office/drawing/2014/main" id="{E1B35DD6-B31A-4AC1-A768-89E2687D5446}"/>
              </a:ext>
            </a:extLst>
          </p:cNvPr>
          <p:cNvCxnSpPr>
            <a:cxnSpLocks/>
          </p:cNvCxnSpPr>
          <p:nvPr/>
        </p:nvCxnSpPr>
        <p:spPr>
          <a:xfrm flipH="1" flipV="1">
            <a:off x="10779055" y="3069201"/>
            <a:ext cx="667652" cy="937154"/>
          </a:xfrm>
          <a:prstGeom prst="straightConnector1">
            <a:avLst/>
          </a:prstGeom>
          <a:ln w="38100">
            <a:solidFill>
              <a:srgbClr val="FF0000">
                <a:alpha val="46000"/>
              </a:srgb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AAD16DE-329F-484F-9062-85474E246D15}"/>
              </a:ext>
            </a:extLst>
          </p:cNvPr>
          <p:cNvSpPr txBox="1"/>
          <p:nvPr/>
        </p:nvSpPr>
        <p:spPr>
          <a:xfrm>
            <a:off x="10816488" y="4042990"/>
            <a:ext cx="1260438" cy="646331"/>
          </a:xfrm>
          <a:prstGeom prst="rect">
            <a:avLst/>
          </a:prstGeom>
          <a:noFill/>
        </p:spPr>
        <p:txBody>
          <a:bodyPr wrap="square" rtlCol="0">
            <a:spAutoFit/>
          </a:bodyPr>
          <a:lstStyle/>
          <a:p>
            <a:pPr algn="ctr"/>
            <a:r>
              <a:rPr lang="en-US" altLang="ko-KR" dirty="0">
                <a:latin typeface="Calibri" panose="020F0502020204030204" pitchFamily="34" charset="0"/>
              </a:rPr>
              <a:t>Fall down</a:t>
            </a:r>
          </a:p>
          <a:p>
            <a:pPr algn="ctr"/>
            <a:r>
              <a:rPr lang="en-US" altLang="ko-KR" dirty="0">
                <a:latin typeface="Calibri" panose="020F0502020204030204" pitchFamily="34" charset="0"/>
              </a:rPr>
              <a:t>Time</a:t>
            </a:r>
          </a:p>
        </p:txBody>
      </p:sp>
    </p:spTree>
    <p:extLst>
      <p:ext uri="{BB962C8B-B14F-4D97-AF65-F5344CB8AC3E}">
        <p14:creationId xmlns:p14="http://schemas.microsoft.com/office/powerpoint/2010/main" val="2192918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4EEA822D-9E39-48E1-90E9-E768E297D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856306"/>
            <a:ext cx="9525000" cy="4762500"/>
          </a:xfrm>
          <a:prstGeom prst="rect">
            <a:avLst/>
          </a:prstGeom>
        </p:spPr>
      </p:pic>
      <p:sp>
        <p:nvSpPr>
          <p:cNvPr id="7" name="직사각형 6">
            <a:extLst>
              <a:ext uri="{FF2B5EF4-FFF2-40B4-BE49-F238E27FC236}">
                <a16:creationId xmlns:a16="http://schemas.microsoft.com/office/drawing/2014/main" id="{33B1042A-8CD2-4206-BAF0-559A6806886E}"/>
              </a:ext>
            </a:extLst>
          </p:cNvPr>
          <p:cNvSpPr/>
          <p:nvPr/>
        </p:nvSpPr>
        <p:spPr>
          <a:xfrm>
            <a:off x="1487156" y="900865"/>
            <a:ext cx="9371344" cy="461665"/>
          </a:xfrm>
          <a:prstGeom prst="rect">
            <a:avLst/>
          </a:prstGeom>
        </p:spPr>
        <p:txBody>
          <a:bodyPr wrap="square">
            <a:spAutoFit/>
          </a:bodyPr>
          <a:lstStyle/>
          <a:p>
            <a:pPr algn="just"/>
            <a:r>
              <a:rPr lang="en-US" altLang="ko-KR" sz="2400" dirty="0">
                <a:latin typeface="Calibri" panose="020F0502020204030204" pitchFamily="34" charset="0"/>
              </a:rPr>
              <a:t>And in the case below, maximum x-value of center of mass(head) is 0.297 </a:t>
            </a:r>
            <a:endParaRPr lang="ko-KR" altLang="en-US" sz="2400" dirty="0">
              <a:latin typeface="Calibri" panose="020F0502020204030204" pitchFamily="34" charset="0"/>
            </a:endParaRPr>
          </a:p>
        </p:txBody>
      </p:sp>
      <p:pic>
        <p:nvPicPr>
          <p:cNvPr id="8" name="Picture 2" descr="user 2019ì ëí ì´ë¯¸ì§ ê²ìê²°ê³¼">
            <a:extLst>
              <a:ext uri="{FF2B5EF4-FFF2-40B4-BE49-F238E27FC236}">
                <a16:creationId xmlns:a16="http://schemas.microsoft.com/office/drawing/2014/main" id="{3757D845-D310-4677-8A5E-BB956F51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a:extLst>
              <a:ext uri="{FF2B5EF4-FFF2-40B4-BE49-F238E27FC236}">
                <a16:creationId xmlns:a16="http://schemas.microsoft.com/office/drawing/2014/main" id="{9BEBEF33-4D64-448F-B70B-AA3D033908CA}"/>
              </a:ext>
            </a:extLst>
          </p:cNvPr>
          <p:cNvSpPr/>
          <p:nvPr/>
        </p:nvSpPr>
        <p:spPr>
          <a:xfrm>
            <a:off x="1817046" y="2056681"/>
            <a:ext cx="9986821" cy="300082"/>
          </a:xfrm>
          <a:prstGeom prst="rect">
            <a:avLst/>
          </a:prstGeom>
        </p:spPr>
        <p:txBody>
          <a:bodyPr wrap="square">
            <a:spAutoFit/>
          </a:bodyPr>
          <a:lstStyle/>
          <a:p>
            <a:r>
              <a:rPr lang="en-US" altLang="ko-KR" sz="1350" dirty="0"/>
              <a:t>T</a:t>
            </a:r>
            <a:r>
              <a:rPr lang="en-US" altLang="ko-KR" sz="1350" dirty="0">
                <a:latin typeface="Arial" panose="020B0604020202020204" pitchFamily="34" charset="0"/>
                <a:ea typeface="나눔고딕"/>
                <a:cs typeface="Times New Roman" panose="02020603050405020304" pitchFamily="18" charset="0"/>
              </a:rPr>
              <a:t> (gait cycle period) </a:t>
            </a:r>
            <a:r>
              <a:rPr lang="en-US" altLang="ko-KR" sz="1350" dirty="0"/>
              <a:t>=0.9</a:t>
            </a:r>
            <a:r>
              <a:rPr lang="ko-KR" altLang="en-US" sz="1350" dirty="0"/>
              <a:t>, </a:t>
            </a:r>
            <a:r>
              <a:rPr lang="en-US" altLang="ko-KR" sz="1350" dirty="0"/>
              <a:t>s</a:t>
            </a:r>
            <a:r>
              <a:rPr lang="en-US" altLang="ko-KR" sz="1350" dirty="0">
                <a:latin typeface="Arial" panose="020B0604020202020204" pitchFamily="34" charset="0"/>
                <a:ea typeface="나눔고딕"/>
                <a:cs typeface="Times New Roman" panose="02020603050405020304" pitchFamily="18" charset="0"/>
              </a:rPr>
              <a:t> (gait width) </a:t>
            </a:r>
            <a:r>
              <a:rPr lang="en-US" altLang="ko-KR" sz="1350" dirty="0"/>
              <a:t>=</a:t>
            </a:r>
            <a:r>
              <a:rPr lang="ko-KR" altLang="en-US" sz="1350" dirty="0"/>
              <a:t>0.1</a:t>
            </a:r>
            <a:r>
              <a:rPr lang="en-US" altLang="ko-KR" sz="1350" dirty="0"/>
              <a:t>5</a:t>
            </a:r>
            <a:r>
              <a:rPr lang="ko-KR" altLang="en-US" sz="1350" dirty="0"/>
              <a:t>, </a:t>
            </a:r>
            <a:r>
              <a:rPr lang="en-US" altLang="ko-KR" sz="1350" dirty="0"/>
              <a:t>H</a:t>
            </a:r>
            <a:r>
              <a:rPr lang="en-US" altLang="ko-KR" sz="1350" dirty="0">
                <a:latin typeface="Arial" panose="020B0604020202020204" pitchFamily="34" charset="0"/>
                <a:ea typeface="나눔고딕"/>
                <a:cs typeface="Times New Roman" panose="02020603050405020304" pitchFamily="18" charset="0"/>
              </a:rPr>
              <a:t>(gait height)</a:t>
            </a:r>
            <a:r>
              <a:rPr lang="en-US" altLang="ko-KR" sz="1350" dirty="0"/>
              <a:t>=</a:t>
            </a:r>
            <a:r>
              <a:rPr lang="ko-KR" altLang="en-US" sz="1350" dirty="0"/>
              <a:t>0.02, </a:t>
            </a:r>
            <a:r>
              <a:rPr lang="en-US" altLang="ko-KR" sz="1350" dirty="0"/>
              <a:t>h</a:t>
            </a:r>
            <a:r>
              <a:rPr lang="en-US" altLang="ko-KR" sz="1350" dirty="0">
                <a:latin typeface="Arial" panose="020B0604020202020204" pitchFamily="34" charset="0"/>
                <a:ea typeface="나눔고딕"/>
                <a:cs typeface="Times New Roman" panose="02020603050405020304" pitchFamily="18" charset="0"/>
              </a:rPr>
              <a:t>(pelvis height)</a:t>
            </a:r>
            <a:r>
              <a:rPr lang="en-US" altLang="ko-KR" sz="1350" dirty="0"/>
              <a:t>=</a:t>
            </a:r>
            <a:r>
              <a:rPr lang="ko-KR" altLang="en-US" sz="1350" dirty="0"/>
              <a:t>0.2</a:t>
            </a:r>
            <a:r>
              <a:rPr lang="en-US" altLang="ko-KR" sz="1350" dirty="0"/>
              <a:t>3</a:t>
            </a:r>
            <a:r>
              <a:rPr lang="ko-KR" altLang="en-US" sz="1350" dirty="0"/>
              <a:t>, </a:t>
            </a:r>
            <a:r>
              <a:rPr lang="en-US" altLang="ko-KR" sz="1350" dirty="0"/>
              <a:t>bias</a:t>
            </a:r>
            <a:r>
              <a:rPr lang="en-US" altLang="ko-KR" sz="1350" dirty="0">
                <a:latin typeface="Arial" panose="020B0604020202020204" pitchFamily="34" charset="0"/>
                <a:ea typeface="나눔고딕"/>
                <a:cs typeface="Times New Roman" panose="02020603050405020304" pitchFamily="18" charset="0"/>
              </a:rPr>
              <a:t> (gait-x bias) </a:t>
            </a:r>
            <a:r>
              <a:rPr lang="en-US" altLang="ko-KR" sz="1350" dirty="0"/>
              <a:t>=</a:t>
            </a:r>
            <a:r>
              <a:rPr lang="ko-KR" altLang="en-US" sz="1350" dirty="0"/>
              <a:t>-0.0</a:t>
            </a:r>
            <a:r>
              <a:rPr lang="en-US" altLang="ko-KR" sz="1350" dirty="0"/>
              <a:t>3</a:t>
            </a:r>
            <a:endParaRPr lang="ko-KR" altLang="en-US" sz="1350" dirty="0"/>
          </a:p>
        </p:txBody>
      </p:sp>
      <p:pic>
        <p:nvPicPr>
          <p:cNvPr id="10" name="그림 9">
            <a:extLst>
              <a:ext uri="{FF2B5EF4-FFF2-40B4-BE49-F238E27FC236}">
                <a16:creationId xmlns:a16="http://schemas.microsoft.com/office/drawing/2014/main" id="{CA96EBEC-04AD-401E-8D4A-C1D517CE12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cxnSp>
        <p:nvCxnSpPr>
          <p:cNvPr id="3" name="직선 연결선 2">
            <a:extLst>
              <a:ext uri="{FF2B5EF4-FFF2-40B4-BE49-F238E27FC236}">
                <a16:creationId xmlns:a16="http://schemas.microsoft.com/office/drawing/2014/main" id="{951F8AFE-D253-42BF-B1ED-7EEE73B1ED4F}"/>
              </a:ext>
            </a:extLst>
          </p:cNvPr>
          <p:cNvCxnSpPr/>
          <p:nvPr/>
        </p:nvCxnSpPr>
        <p:spPr>
          <a:xfrm flipV="1">
            <a:off x="3959051" y="3727938"/>
            <a:ext cx="0" cy="1165609"/>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744021-0ECF-4273-9022-AD36D73DBE9D}"/>
              </a:ext>
            </a:extLst>
          </p:cNvPr>
          <p:cNvSpPr txBox="1"/>
          <p:nvPr/>
        </p:nvSpPr>
        <p:spPr>
          <a:xfrm>
            <a:off x="3657598" y="3248130"/>
            <a:ext cx="894300" cy="369332"/>
          </a:xfrm>
          <a:prstGeom prst="rect">
            <a:avLst/>
          </a:prstGeom>
          <a:noFill/>
        </p:spPr>
        <p:txBody>
          <a:bodyPr wrap="square" rtlCol="0">
            <a:spAutoFit/>
          </a:bodyPr>
          <a:lstStyle/>
          <a:p>
            <a:r>
              <a:rPr lang="en-US" altLang="ko-KR" dirty="0">
                <a:solidFill>
                  <a:srgbClr val="00B050"/>
                </a:solidFill>
                <a:latin typeface="Calibri" panose="020F0502020204030204" pitchFamily="34" charset="0"/>
              </a:rPr>
              <a:t>0.297</a:t>
            </a:r>
            <a:endParaRPr lang="ko-KR" altLang="en-US" dirty="0">
              <a:solidFill>
                <a:srgbClr val="00B050"/>
              </a:solidFill>
              <a:latin typeface="Calibri" panose="020F0502020204030204" pitchFamily="34" charset="0"/>
            </a:endParaRPr>
          </a:p>
        </p:txBody>
      </p:sp>
      <p:sp>
        <p:nvSpPr>
          <p:cNvPr id="11" name="TextBox 10">
            <a:extLst>
              <a:ext uri="{FF2B5EF4-FFF2-40B4-BE49-F238E27FC236}">
                <a16:creationId xmlns:a16="http://schemas.microsoft.com/office/drawing/2014/main" id="{C814518E-561B-46EA-A61A-32A7B14672E3}"/>
              </a:ext>
            </a:extLst>
          </p:cNvPr>
          <p:cNvSpPr txBox="1"/>
          <p:nvPr/>
        </p:nvSpPr>
        <p:spPr>
          <a:xfrm>
            <a:off x="2733152" y="2739285"/>
            <a:ext cx="2572376" cy="646331"/>
          </a:xfrm>
          <a:prstGeom prst="rect">
            <a:avLst/>
          </a:prstGeom>
          <a:noFill/>
        </p:spPr>
        <p:txBody>
          <a:bodyPr wrap="square" rtlCol="0">
            <a:spAutoFit/>
          </a:bodyPr>
          <a:lstStyle/>
          <a:p>
            <a:pPr algn="ctr"/>
            <a:r>
              <a:rPr lang="en-US" altLang="ko-KR" dirty="0">
                <a:solidFill>
                  <a:schemeClr val="accent6">
                    <a:lumMod val="50000"/>
                  </a:schemeClr>
                </a:solidFill>
                <a:latin typeface="Calibri" panose="020F0502020204030204" pitchFamily="34" charset="0"/>
              </a:rPr>
              <a:t>Maximum x-value of center of mass</a:t>
            </a:r>
            <a:endParaRPr lang="ko-KR" altLang="en-US" dirty="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491887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871059" y="318378"/>
            <a:ext cx="4770408" cy="680827"/>
          </a:xfrm>
          <a:prstGeom prst="rect">
            <a:avLst/>
          </a:prstGeom>
        </p:spPr>
        <p:txBody>
          <a:bodyPr wrap="none">
            <a:spAutoFit/>
          </a:bodyPr>
          <a:lstStyle/>
          <a:p>
            <a:pPr lvl="0" algn="just">
              <a:lnSpc>
                <a:spcPct val="130000"/>
              </a:lnSpc>
              <a:spcAft>
                <a:spcPts val="1000"/>
              </a:spcAft>
            </a:pPr>
            <a:r>
              <a:rPr lang="en-US" altLang="ko-KR" sz="3200" b="1" dirty="0">
                <a:latin typeface="Calibri" panose="020F0502020204030204" pitchFamily="34" charset="0"/>
                <a:ea typeface="HY견고딕" panose="02030600000101010101" pitchFamily="18" charset="-127"/>
              </a:rPr>
              <a:t>2-1) </a:t>
            </a:r>
            <a:r>
              <a:rPr lang="en-US" altLang="ko-KR" sz="3200" b="1" dirty="0">
                <a:effectLst/>
                <a:latin typeface="Calibri" panose="020F0502020204030204" pitchFamily="34" charset="0"/>
                <a:ea typeface="HY견고딕" panose="02030600000101010101" pitchFamily="18" charset="-127"/>
                <a:cs typeface="Times New Roman" panose="02020603050405020304" pitchFamily="18" charset="0"/>
              </a:rPr>
              <a:t>Genetic algorithm(GA)</a:t>
            </a:r>
            <a:endParaRPr lang="ko-KR" altLang="ko-KR" sz="3200" b="1" dirty="0">
              <a:effectLst/>
              <a:latin typeface="Calibri" panose="020F0502020204030204" pitchFamily="34" charset="0"/>
              <a:ea typeface="HY견고딕" panose="02030600000101010101" pitchFamily="18" charset="-127"/>
              <a:cs typeface="Times New Roman" panose="02020603050405020304" pitchFamily="18" charset="0"/>
            </a:endParaRPr>
          </a:p>
        </p:txBody>
      </p:sp>
      <p:grpSp>
        <p:nvGrpSpPr>
          <p:cNvPr id="8" name="그룹 7">
            <a:extLst>
              <a:ext uri="{FF2B5EF4-FFF2-40B4-BE49-F238E27FC236}">
                <a16:creationId xmlns:a16="http://schemas.microsoft.com/office/drawing/2014/main" id="{611B6AA4-F078-4158-B736-D2CC9758643E}"/>
              </a:ext>
            </a:extLst>
          </p:cNvPr>
          <p:cNvGrpSpPr/>
          <p:nvPr/>
        </p:nvGrpSpPr>
        <p:grpSpPr>
          <a:xfrm>
            <a:off x="363642" y="5040413"/>
            <a:ext cx="10373489" cy="1648349"/>
            <a:chOff x="258125" y="3142314"/>
            <a:chExt cx="5419090" cy="2266475"/>
          </a:xfrm>
        </p:grpSpPr>
        <p:sp>
          <p:nvSpPr>
            <p:cNvPr id="6" name="직사각형 5">
              <a:extLst>
                <a:ext uri="{FF2B5EF4-FFF2-40B4-BE49-F238E27FC236}">
                  <a16:creationId xmlns:a16="http://schemas.microsoft.com/office/drawing/2014/main" id="{FA81FE15-28A5-4730-B3BD-576F5DFF6A4C}"/>
                </a:ext>
              </a:extLst>
            </p:cNvPr>
            <p:cNvSpPr/>
            <p:nvPr/>
          </p:nvSpPr>
          <p:spPr>
            <a:xfrm>
              <a:off x="591439" y="3527723"/>
              <a:ext cx="4809948" cy="188106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Aft>
                  <a:spcPts val="1000"/>
                </a:spcAft>
              </a:pPr>
              <a:r>
                <a:rPr lang="en-US" altLang="ko-KR" sz="2400" b="1" dirty="0">
                  <a:solidFill>
                    <a:schemeClr val="tx1"/>
                  </a:solidFill>
                  <a:latin typeface="Calibri" panose="020F0502020204030204" pitchFamily="34" charset="0"/>
                  <a:cs typeface="Times New Roman" panose="02020603050405020304" pitchFamily="18" charset="0"/>
                </a:rPr>
                <a:t>Goal:</a:t>
              </a:r>
              <a:r>
                <a:rPr lang="en-US" altLang="ko-KR" sz="2400" dirty="0">
                  <a:solidFill>
                    <a:schemeClr val="tx1"/>
                  </a:solidFill>
                  <a:latin typeface="Calibri" panose="020F0502020204030204" pitchFamily="34" charset="0"/>
                  <a:cs typeface="Times New Roman" panose="02020603050405020304" pitchFamily="18" charset="0"/>
                </a:rPr>
                <a:t>  Using GA,  find parameters which make global maximum of x-value of the center of mass(</a:t>
              </a:r>
              <a:r>
                <a:rPr lang="en-US" altLang="ko-KR" sz="2400" dirty="0">
                  <a:solidFill>
                    <a:schemeClr val="tx1"/>
                  </a:solidFill>
                  <a:latin typeface="Calibri" panose="020F0502020204030204" pitchFamily="34" charset="0"/>
                </a:rPr>
                <a:t>find parameters that keep the robot farthest</a:t>
              </a:r>
              <a:r>
                <a:rPr lang="en-US" altLang="ko-KR" sz="2400" dirty="0">
                  <a:solidFill>
                    <a:schemeClr val="tx1"/>
                  </a:solidFill>
                  <a:latin typeface="Calibri" panose="020F0502020204030204" pitchFamily="34" charset="0"/>
                  <a:cs typeface="Times New Roman" panose="02020603050405020304" pitchFamily="18" charset="0"/>
                </a:rPr>
                <a:t>).</a:t>
              </a:r>
            </a:p>
          </p:txBody>
        </p:sp>
        <p:sp>
          <p:nvSpPr>
            <p:cNvPr id="4" name="직사각형 3"/>
            <p:cNvSpPr/>
            <p:nvPr/>
          </p:nvSpPr>
          <p:spPr>
            <a:xfrm>
              <a:off x="258125" y="3142314"/>
              <a:ext cx="5419090" cy="806214"/>
            </a:xfrm>
            <a:prstGeom prst="rect">
              <a:avLst/>
            </a:prstGeom>
          </p:spPr>
          <p:txBody>
            <a:bodyPr wrap="square">
              <a:spAutoFit/>
            </a:bodyPr>
            <a:lstStyle/>
            <a:p>
              <a:pPr>
                <a:lnSpc>
                  <a:spcPct val="115000"/>
                </a:lnSpc>
                <a:spcAft>
                  <a:spcPts val="0"/>
                </a:spcAft>
              </a:pPr>
              <a:r>
                <a:rPr lang="en-US" altLang="ko-KR" sz="2400" dirty="0">
                  <a:effectLst/>
                  <a:latin typeface="Calibri" panose="020F0502020204030204" pitchFamily="34" charset="0"/>
                  <a:cs typeface="Times New Roman" panose="02020603050405020304" pitchFamily="18" charset="0"/>
                </a:rPr>
                <a:t> </a:t>
              </a:r>
              <a:endParaRPr lang="ko-KR" altLang="ko-KR" sz="4000" dirty="0">
                <a:effectLst/>
                <a:latin typeface="Calibri" panose="020F0502020204030204" pitchFamily="34" charset="0"/>
                <a:cs typeface="Times New Roman" panose="02020603050405020304" pitchFamily="18" charset="0"/>
              </a:endParaRPr>
            </a:p>
          </p:txBody>
        </p:sp>
      </p:grpSp>
      <p:pic>
        <p:nvPicPr>
          <p:cNvPr id="5" name="Picture 2" descr="user 2019ì ëí ì´ë¯¸ì§ ê²ìê²°ê³¼">
            <a:extLst>
              <a:ext uri="{FF2B5EF4-FFF2-40B4-BE49-F238E27FC236}">
                <a16:creationId xmlns:a16="http://schemas.microsoft.com/office/drawing/2014/main" id="{29CACDE5-0DD1-45F3-874A-F534BBA70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그룹 6">
            <a:extLst>
              <a:ext uri="{FF2B5EF4-FFF2-40B4-BE49-F238E27FC236}">
                <a16:creationId xmlns:a16="http://schemas.microsoft.com/office/drawing/2014/main" id="{3A9D6E54-25C9-4B59-BAB3-559E3F1D5FFA}"/>
              </a:ext>
            </a:extLst>
          </p:cNvPr>
          <p:cNvGrpSpPr/>
          <p:nvPr/>
        </p:nvGrpSpPr>
        <p:grpSpPr>
          <a:xfrm>
            <a:off x="363642" y="1078305"/>
            <a:ext cx="8856558" cy="4171533"/>
            <a:chOff x="-618112" y="1745417"/>
            <a:chExt cx="8856558" cy="4171533"/>
          </a:xfrm>
        </p:grpSpPr>
        <p:pic>
          <p:nvPicPr>
            <p:cNvPr id="3" name="그림 2"/>
            <p:cNvPicPr>
              <a:picLocks noChangeAspect="1"/>
            </p:cNvPicPr>
            <p:nvPr/>
          </p:nvPicPr>
          <p:blipFill rotWithShape="1">
            <a:blip r:embed="rId4">
              <a:extLst>
                <a:ext uri="{28A0092B-C50C-407E-A947-70E740481C1C}">
                  <a14:useLocalDpi xmlns:a14="http://schemas.microsoft.com/office/drawing/2010/main" val="0"/>
                </a:ext>
              </a:extLst>
            </a:blip>
            <a:srcRect t="10160" b="12448"/>
            <a:stretch/>
          </p:blipFill>
          <p:spPr>
            <a:xfrm>
              <a:off x="3220380" y="2643509"/>
              <a:ext cx="4729521" cy="2391373"/>
            </a:xfrm>
            <a:prstGeom prst="rect">
              <a:avLst/>
            </a:prstGeom>
          </p:spPr>
        </p:pic>
        <p:pic>
          <p:nvPicPr>
            <p:cNvPr id="9" name="그림 8">
              <a:extLst>
                <a:ext uri="{FF2B5EF4-FFF2-40B4-BE49-F238E27FC236}">
                  <a16:creationId xmlns:a16="http://schemas.microsoft.com/office/drawing/2014/main" id="{1E73B638-5D01-4127-888D-769471C94FD4}"/>
                </a:ext>
              </a:extLst>
            </p:cNvPr>
            <p:cNvPicPr>
              <a:picLocks noChangeAspect="1"/>
            </p:cNvPicPr>
            <p:nvPr/>
          </p:nvPicPr>
          <p:blipFill>
            <a:blip r:embed="rId5"/>
            <a:stretch>
              <a:fillRect/>
            </a:stretch>
          </p:blipFill>
          <p:spPr>
            <a:xfrm rot="16200000">
              <a:off x="2727428" y="2772680"/>
              <a:ext cx="571500" cy="571500"/>
            </a:xfrm>
            <a:prstGeom prst="rect">
              <a:avLst/>
            </a:prstGeom>
          </p:spPr>
        </p:pic>
        <p:sp>
          <p:nvSpPr>
            <p:cNvPr id="10" name="TextBox 9">
              <a:extLst>
                <a:ext uri="{FF2B5EF4-FFF2-40B4-BE49-F238E27FC236}">
                  <a16:creationId xmlns:a16="http://schemas.microsoft.com/office/drawing/2014/main" id="{2ED79101-4730-4D1C-A450-E873FADDCCD7}"/>
                </a:ext>
              </a:extLst>
            </p:cNvPr>
            <p:cNvSpPr txBox="1"/>
            <p:nvPr/>
          </p:nvSpPr>
          <p:spPr>
            <a:xfrm>
              <a:off x="-618112" y="2744532"/>
              <a:ext cx="3288047" cy="923330"/>
            </a:xfrm>
            <a:prstGeom prst="rect">
              <a:avLst/>
            </a:prstGeom>
            <a:noFill/>
          </p:spPr>
          <p:txBody>
            <a:bodyPr wrap="square" rtlCol="0">
              <a:spAutoFit/>
            </a:bodyPr>
            <a:lstStyle/>
            <a:p>
              <a:pPr algn="ctr"/>
              <a:r>
                <a:rPr lang="en-US" altLang="ko-KR" dirty="0">
                  <a:latin typeface="Calibri" panose="020F0502020204030204" pitchFamily="34" charset="0"/>
                </a:rPr>
                <a:t>Giving range  of  </a:t>
              </a:r>
            </a:p>
            <a:p>
              <a:pPr algn="ctr"/>
              <a:r>
                <a:rPr lang="en-US" altLang="ko-KR" dirty="0">
                  <a:latin typeface="Calibri" panose="020F0502020204030204" pitchFamily="34" charset="0"/>
                </a:rPr>
                <a:t>each parameter</a:t>
              </a:r>
            </a:p>
            <a:p>
              <a:pPr algn="ctr"/>
              <a:r>
                <a:rPr lang="en-US" altLang="ko-KR" dirty="0">
                  <a:latin typeface="Calibri" panose="020F0502020204030204" pitchFamily="34" charset="0"/>
                </a:rPr>
                <a:t>(or initial parameters population)</a:t>
              </a:r>
              <a:endParaRPr lang="ko-KR" altLang="en-US" dirty="0">
                <a:latin typeface="Calibri" panose="020F0502020204030204" pitchFamily="34" charset="0"/>
              </a:endParaRPr>
            </a:p>
          </p:txBody>
        </p:sp>
        <p:sp>
          <p:nvSpPr>
            <p:cNvPr id="11" name="TextBox 10">
              <a:extLst>
                <a:ext uri="{FF2B5EF4-FFF2-40B4-BE49-F238E27FC236}">
                  <a16:creationId xmlns:a16="http://schemas.microsoft.com/office/drawing/2014/main" id="{9416FF38-C7E2-4A5E-B2A3-75F06DED4DC4}"/>
                </a:ext>
              </a:extLst>
            </p:cNvPr>
            <p:cNvSpPr txBox="1"/>
            <p:nvPr/>
          </p:nvSpPr>
          <p:spPr>
            <a:xfrm>
              <a:off x="3603812" y="2376969"/>
              <a:ext cx="1280159" cy="369332"/>
            </a:xfrm>
            <a:prstGeom prst="rect">
              <a:avLst/>
            </a:prstGeom>
            <a:noFill/>
          </p:spPr>
          <p:txBody>
            <a:bodyPr wrap="square" rtlCol="0">
              <a:spAutoFit/>
            </a:bodyPr>
            <a:lstStyle/>
            <a:p>
              <a:pPr algn="ctr"/>
              <a:r>
                <a:rPr lang="en-US" altLang="ko-KR" dirty="0">
                  <a:latin typeface="Calibri" panose="020F0502020204030204" pitchFamily="34" charset="0"/>
                </a:rPr>
                <a:t>Evaluation</a:t>
              </a:r>
              <a:endParaRPr lang="ko-KR" altLang="en-US" dirty="0">
                <a:latin typeface="Calibri" panose="020F0502020204030204" pitchFamily="34" charset="0"/>
              </a:endParaRPr>
            </a:p>
          </p:txBody>
        </p:sp>
        <p:sp>
          <p:nvSpPr>
            <p:cNvPr id="12" name="TextBox 11">
              <a:extLst>
                <a:ext uri="{FF2B5EF4-FFF2-40B4-BE49-F238E27FC236}">
                  <a16:creationId xmlns:a16="http://schemas.microsoft.com/office/drawing/2014/main" id="{21AA61EE-6BE6-4ABD-B8AA-484EFFDF8CB6}"/>
                </a:ext>
              </a:extLst>
            </p:cNvPr>
            <p:cNvSpPr txBox="1"/>
            <p:nvPr/>
          </p:nvSpPr>
          <p:spPr>
            <a:xfrm>
              <a:off x="6096000" y="2325573"/>
              <a:ext cx="1280159" cy="369332"/>
            </a:xfrm>
            <a:prstGeom prst="rect">
              <a:avLst/>
            </a:prstGeom>
            <a:noFill/>
          </p:spPr>
          <p:txBody>
            <a:bodyPr wrap="square" rtlCol="0">
              <a:spAutoFit/>
            </a:bodyPr>
            <a:lstStyle/>
            <a:p>
              <a:pPr algn="ctr"/>
              <a:r>
                <a:rPr lang="en-US" altLang="ko-KR" dirty="0">
                  <a:latin typeface="Calibri" panose="020F0502020204030204" pitchFamily="34" charset="0"/>
                </a:rPr>
                <a:t>Selection</a:t>
              </a:r>
              <a:endParaRPr lang="ko-KR" altLang="en-US" dirty="0">
                <a:latin typeface="Calibri" panose="020F0502020204030204" pitchFamily="34" charset="0"/>
              </a:endParaRPr>
            </a:p>
          </p:txBody>
        </p:sp>
        <p:sp>
          <p:nvSpPr>
            <p:cNvPr id="13" name="TextBox 12">
              <a:extLst>
                <a:ext uri="{FF2B5EF4-FFF2-40B4-BE49-F238E27FC236}">
                  <a16:creationId xmlns:a16="http://schemas.microsoft.com/office/drawing/2014/main" id="{C1E15CF3-3C87-4AA2-9518-0B6E8A651181}"/>
                </a:ext>
              </a:extLst>
            </p:cNvPr>
            <p:cNvSpPr txBox="1"/>
            <p:nvPr/>
          </p:nvSpPr>
          <p:spPr>
            <a:xfrm>
              <a:off x="2640494" y="1745417"/>
              <a:ext cx="3206793" cy="646331"/>
            </a:xfrm>
            <a:prstGeom prst="rect">
              <a:avLst/>
            </a:prstGeom>
            <a:noFill/>
          </p:spPr>
          <p:txBody>
            <a:bodyPr wrap="square" rtlCol="0">
              <a:spAutoFit/>
            </a:bodyPr>
            <a:lstStyle/>
            <a:p>
              <a:pPr algn="ctr"/>
              <a:r>
                <a:rPr lang="en-US" altLang="ko-KR" dirty="0">
                  <a:latin typeface="Calibri" panose="020F0502020204030204" pitchFamily="34" charset="0"/>
                </a:rPr>
                <a:t>Take  20 population samples </a:t>
              </a:r>
            </a:p>
            <a:p>
              <a:pPr algn="ctr"/>
              <a:r>
                <a:rPr lang="en-US" altLang="ko-KR" dirty="0">
                  <a:latin typeface="Calibri" panose="020F0502020204030204" pitchFamily="34" charset="0"/>
                </a:rPr>
                <a:t>from range randomly</a:t>
              </a:r>
              <a:endParaRPr lang="ko-KR" altLang="en-US" dirty="0">
                <a:latin typeface="Calibri" panose="020F0502020204030204" pitchFamily="34" charset="0"/>
              </a:endParaRPr>
            </a:p>
          </p:txBody>
        </p:sp>
        <p:sp>
          <p:nvSpPr>
            <p:cNvPr id="14" name="TextBox 13">
              <a:extLst>
                <a:ext uri="{FF2B5EF4-FFF2-40B4-BE49-F238E27FC236}">
                  <a16:creationId xmlns:a16="http://schemas.microsoft.com/office/drawing/2014/main" id="{3DA40AA0-C064-4204-B1A5-929DAA1BEFD6}"/>
                </a:ext>
              </a:extLst>
            </p:cNvPr>
            <p:cNvSpPr txBox="1"/>
            <p:nvPr/>
          </p:nvSpPr>
          <p:spPr>
            <a:xfrm>
              <a:off x="5835240" y="1749617"/>
              <a:ext cx="2114661" cy="646331"/>
            </a:xfrm>
            <a:prstGeom prst="rect">
              <a:avLst/>
            </a:prstGeom>
            <a:noFill/>
          </p:spPr>
          <p:txBody>
            <a:bodyPr wrap="square" rtlCol="0">
              <a:spAutoFit/>
            </a:bodyPr>
            <a:lstStyle/>
            <a:p>
              <a:r>
                <a:rPr lang="en-US" altLang="ko-KR" dirty="0">
                  <a:latin typeface="Calibri" panose="020F0502020204030204" pitchFamily="34" charset="0"/>
                </a:rPr>
                <a:t>Select  populations with a high y-value</a:t>
              </a:r>
              <a:endParaRPr lang="ko-KR" altLang="en-US" dirty="0">
                <a:latin typeface="Calibri" panose="020F0502020204030204" pitchFamily="34" charset="0"/>
              </a:endParaRPr>
            </a:p>
          </p:txBody>
        </p:sp>
        <p:sp>
          <p:nvSpPr>
            <p:cNvPr id="15" name="TextBox 14">
              <a:extLst>
                <a:ext uri="{FF2B5EF4-FFF2-40B4-BE49-F238E27FC236}">
                  <a16:creationId xmlns:a16="http://schemas.microsoft.com/office/drawing/2014/main" id="{22D486D7-E38C-45FC-B1BC-CA8E31B72887}"/>
                </a:ext>
              </a:extLst>
            </p:cNvPr>
            <p:cNvSpPr txBox="1"/>
            <p:nvPr/>
          </p:nvSpPr>
          <p:spPr>
            <a:xfrm>
              <a:off x="6095999" y="4945550"/>
              <a:ext cx="1280159" cy="369332"/>
            </a:xfrm>
            <a:prstGeom prst="rect">
              <a:avLst/>
            </a:prstGeom>
            <a:noFill/>
          </p:spPr>
          <p:txBody>
            <a:bodyPr wrap="square" rtlCol="0">
              <a:spAutoFit/>
            </a:bodyPr>
            <a:lstStyle/>
            <a:p>
              <a:pPr algn="ctr"/>
              <a:r>
                <a:rPr lang="en-US" altLang="ko-KR" dirty="0">
                  <a:latin typeface="Calibri" panose="020F0502020204030204" pitchFamily="34" charset="0"/>
                </a:rPr>
                <a:t>Cross over</a:t>
              </a:r>
              <a:endParaRPr lang="ko-KR" altLang="en-US" dirty="0">
                <a:latin typeface="Calibri" panose="020F0502020204030204" pitchFamily="34" charset="0"/>
              </a:endParaRPr>
            </a:p>
          </p:txBody>
        </p:sp>
        <p:sp>
          <p:nvSpPr>
            <p:cNvPr id="16" name="TextBox 15">
              <a:extLst>
                <a:ext uri="{FF2B5EF4-FFF2-40B4-BE49-F238E27FC236}">
                  <a16:creationId xmlns:a16="http://schemas.microsoft.com/office/drawing/2014/main" id="{E2C4C267-39D0-4094-AC14-72B822043593}"/>
                </a:ext>
              </a:extLst>
            </p:cNvPr>
            <p:cNvSpPr txBox="1"/>
            <p:nvPr/>
          </p:nvSpPr>
          <p:spPr>
            <a:xfrm>
              <a:off x="5384076" y="5270619"/>
              <a:ext cx="2854370" cy="646331"/>
            </a:xfrm>
            <a:prstGeom prst="rect">
              <a:avLst/>
            </a:prstGeom>
            <a:noFill/>
          </p:spPr>
          <p:txBody>
            <a:bodyPr wrap="square" rtlCol="0">
              <a:spAutoFit/>
            </a:bodyPr>
            <a:lstStyle/>
            <a:p>
              <a:pPr algn="ctr"/>
              <a:r>
                <a:rPr lang="en-US" altLang="ko-KR" dirty="0">
                  <a:latin typeface="Calibri" panose="020F0502020204030204" pitchFamily="34" charset="0"/>
                </a:rPr>
                <a:t>Mix the selected populations appropriately</a:t>
              </a:r>
              <a:endParaRPr lang="ko-KR" altLang="en-US" dirty="0">
                <a:latin typeface="Calibri" panose="020F0502020204030204" pitchFamily="34" charset="0"/>
              </a:endParaRPr>
            </a:p>
          </p:txBody>
        </p:sp>
        <p:sp>
          <p:nvSpPr>
            <p:cNvPr id="17" name="직사각형 16">
              <a:extLst>
                <a:ext uri="{FF2B5EF4-FFF2-40B4-BE49-F238E27FC236}">
                  <a16:creationId xmlns:a16="http://schemas.microsoft.com/office/drawing/2014/main" id="{1CBBB314-AF4A-44E5-9310-4158484D434D}"/>
                </a:ext>
              </a:extLst>
            </p:cNvPr>
            <p:cNvSpPr/>
            <p:nvPr/>
          </p:nvSpPr>
          <p:spPr>
            <a:xfrm>
              <a:off x="3113659" y="5366730"/>
              <a:ext cx="2335448" cy="369332"/>
            </a:xfrm>
            <a:prstGeom prst="rect">
              <a:avLst/>
            </a:prstGeom>
          </p:spPr>
          <p:txBody>
            <a:bodyPr wrap="none">
              <a:spAutoFit/>
            </a:bodyPr>
            <a:lstStyle/>
            <a:p>
              <a:r>
                <a:rPr lang="en-US" altLang="ko-KR" b="0" i="0" dirty="0">
                  <a:solidFill>
                    <a:srgbClr val="000000"/>
                  </a:solidFill>
                  <a:effectLst/>
                  <a:latin typeface="Calibri" panose="020F0502020204030204" pitchFamily="34" charset="0"/>
                </a:rPr>
                <a:t>Force a change of part</a:t>
              </a:r>
              <a:endParaRPr lang="ko-KR" altLang="en-US" dirty="0">
                <a:latin typeface="Calibri" panose="020F0502020204030204" pitchFamily="34" charset="0"/>
              </a:endParaRPr>
            </a:p>
          </p:txBody>
        </p:sp>
        <p:sp>
          <p:nvSpPr>
            <p:cNvPr id="18" name="TextBox 17">
              <a:extLst>
                <a:ext uri="{FF2B5EF4-FFF2-40B4-BE49-F238E27FC236}">
                  <a16:creationId xmlns:a16="http://schemas.microsoft.com/office/drawing/2014/main" id="{497B2726-1224-447D-A147-212F55417DF5}"/>
                </a:ext>
              </a:extLst>
            </p:cNvPr>
            <p:cNvSpPr txBox="1"/>
            <p:nvPr/>
          </p:nvSpPr>
          <p:spPr>
            <a:xfrm>
              <a:off x="3564259" y="4945550"/>
              <a:ext cx="1280159" cy="369332"/>
            </a:xfrm>
            <a:prstGeom prst="rect">
              <a:avLst/>
            </a:prstGeom>
            <a:noFill/>
          </p:spPr>
          <p:txBody>
            <a:bodyPr wrap="square" rtlCol="0">
              <a:spAutoFit/>
            </a:bodyPr>
            <a:lstStyle/>
            <a:p>
              <a:pPr algn="ctr"/>
              <a:r>
                <a:rPr lang="en-US" altLang="ko-KR" dirty="0">
                  <a:latin typeface="Calibri" panose="020F0502020204030204" pitchFamily="34" charset="0"/>
                </a:rPr>
                <a:t>Mutation</a:t>
              </a:r>
              <a:endParaRPr lang="ko-KR" altLang="en-US" dirty="0">
                <a:latin typeface="Calibri" panose="020F0502020204030204" pitchFamily="34" charset="0"/>
              </a:endParaRPr>
            </a:p>
          </p:txBody>
        </p:sp>
      </p:grpSp>
      <p:pic>
        <p:nvPicPr>
          <p:cNvPr id="19" name="그림 18">
            <a:extLst>
              <a:ext uri="{FF2B5EF4-FFF2-40B4-BE49-F238E27FC236}">
                <a16:creationId xmlns:a16="http://schemas.microsoft.com/office/drawing/2014/main" id="{97F7AC4B-3142-4AEA-A4E9-8E61B942F3A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23" name="직사각형 22">
            <a:extLst>
              <a:ext uri="{FF2B5EF4-FFF2-40B4-BE49-F238E27FC236}">
                <a16:creationId xmlns:a16="http://schemas.microsoft.com/office/drawing/2014/main" id="{8A7A449D-0682-4D0C-B9C9-8AB0A7261560}"/>
              </a:ext>
            </a:extLst>
          </p:cNvPr>
          <p:cNvSpPr/>
          <p:nvPr/>
        </p:nvSpPr>
        <p:spPr>
          <a:xfrm>
            <a:off x="9078686" y="2408743"/>
            <a:ext cx="2944721" cy="1200329"/>
          </a:xfrm>
          <a:prstGeom prst="rect">
            <a:avLst/>
          </a:prstGeom>
          <a:solidFill>
            <a:schemeClr val="accent4">
              <a:lumMod val="20000"/>
              <a:lumOff val="80000"/>
            </a:schemeClr>
          </a:solidFill>
        </p:spPr>
        <p:txBody>
          <a:bodyPr wrap="square">
            <a:spAutoFit/>
          </a:bodyPr>
          <a:lstStyle/>
          <a:p>
            <a:pPr algn="just"/>
            <a:r>
              <a:rPr lang="en-US" altLang="ko-KR" sz="2400" dirty="0">
                <a:solidFill>
                  <a:srgbClr val="000000"/>
                </a:solidFill>
                <a:latin typeface="Calibri" panose="020F0502020204030204" pitchFamily="34" charset="0"/>
              </a:rPr>
              <a:t>The more generations go on and on, the greater the y-value</a:t>
            </a:r>
            <a:endParaRPr lang="ko-KR" altLang="en-US" sz="2400" dirty="0">
              <a:latin typeface="Calibri" panose="020F0502020204030204" pitchFamily="34" charset="0"/>
            </a:endParaRPr>
          </a:p>
        </p:txBody>
      </p:sp>
    </p:spTree>
    <p:extLst>
      <p:ext uri="{BB962C8B-B14F-4D97-AF65-F5344CB8AC3E}">
        <p14:creationId xmlns:p14="http://schemas.microsoft.com/office/powerpoint/2010/main" val="3222668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23757551-7453-46E0-8810-D492C4AFCA15}"/>
              </a:ext>
            </a:extLst>
          </p:cNvPr>
          <p:cNvPicPr>
            <a:picLocks noChangeAspect="1"/>
          </p:cNvPicPr>
          <p:nvPr/>
        </p:nvPicPr>
        <p:blipFill>
          <a:blip r:embed="rId3"/>
          <a:stretch>
            <a:fillRect/>
          </a:stretch>
        </p:blipFill>
        <p:spPr>
          <a:xfrm>
            <a:off x="724397" y="1083951"/>
            <a:ext cx="10743206" cy="5904673"/>
          </a:xfrm>
          <a:prstGeom prst="rect">
            <a:avLst/>
          </a:prstGeom>
        </p:spPr>
      </p:pic>
      <p:sp>
        <p:nvSpPr>
          <p:cNvPr id="3" name="TextBox 2"/>
          <p:cNvSpPr txBox="1"/>
          <p:nvPr/>
        </p:nvSpPr>
        <p:spPr>
          <a:xfrm>
            <a:off x="1379120" y="225187"/>
            <a:ext cx="6663868" cy="584775"/>
          </a:xfrm>
          <a:prstGeom prst="rect">
            <a:avLst/>
          </a:prstGeom>
          <a:noFill/>
        </p:spPr>
        <p:txBody>
          <a:bodyPr wrap="square" rtlCol="0">
            <a:spAutoFit/>
          </a:bodyPr>
          <a:lstStyle/>
          <a:p>
            <a:r>
              <a:rPr lang="en-US" altLang="ko-KR" sz="3200" b="1" dirty="0">
                <a:latin typeface="Calibri" panose="020F0502020204030204" pitchFamily="34" charset="0"/>
                <a:ea typeface="HY견고딕" panose="02030600000101010101" pitchFamily="18" charset="-127"/>
              </a:rPr>
              <a:t>2-1) Applying </a:t>
            </a:r>
            <a:r>
              <a:rPr lang="en-US" altLang="ko-KR" sz="3200" b="1" dirty="0">
                <a:latin typeface="Calibri" panose="020F0502020204030204" pitchFamily="34" charset="0"/>
                <a:ea typeface="HY견고딕" panose="02030600000101010101" pitchFamily="18" charset="-127"/>
                <a:cs typeface="Times New Roman" panose="02020603050405020304" pitchFamily="18" charset="0"/>
              </a:rPr>
              <a:t>GA: </a:t>
            </a:r>
            <a:r>
              <a:rPr lang="en-US" altLang="ko-KR" sz="3200" dirty="0">
                <a:latin typeface="Calibri" panose="020F0502020204030204" pitchFamily="34" charset="0"/>
                <a:ea typeface="HY헤드라인M" panose="02030600000101010101" pitchFamily="18" charset="-127"/>
              </a:rPr>
              <a:t>Evolution of fitness</a:t>
            </a:r>
            <a:endParaRPr lang="ko-KR" altLang="en-US" sz="3200" dirty="0">
              <a:latin typeface="Calibri" panose="020F0502020204030204" pitchFamily="34" charset="0"/>
              <a:ea typeface="HY헤드라인M" panose="02030600000101010101" pitchFamily="18" charset="-127"/>
            </a:endParaRPr>
          </a:p>
        </p:txBody>
      </p:sp>
      <p:sp>
        <p:nvSpPr>
          <p:cNvPr id="4" name="TextBox 3"/>
          <p:cNvSpPr txBox="1"/>
          <p:nvPr/>
        </p:nvSpPr>
        <p:spPr>
          <a:xfrm>
            <a:off x="7717134" y="3980954"/>
            <a:ext cx="3103931" cy="369332"/>
          </a:xfrm>
          <a:prstGeom prst="rect">
            <a:avLst/>
          </a:prstGeom>
          <a:noFill/>
        </p:spPr>
        <p:txBody>
          <a:bodyPr wrap="square" rtlCol="0">
            <a:spAutoFit/>
          </a:bodyPr>
          <a:lstStyle/>
          <a:p>
            <a:r>
              <a:rPr lang="en-US" altLang="ko-KR" b="1" dirty="0">
                <a:latin typeface="Calibri" panose="020F0502020204030204" pitchFamily="34" charset="0"/>
              </a:rPr>
              <a:t>20 population 100 generations</a:t>
            </a:r>
            <a:endParaRPr lang="ko-KR" altLang="en-US" b="1" dirty="0">
              <a:latin typeface="Calibri" panose="020F0502020204030204" pitchFamily="34" charset="0"/>
            </a:endParaRPr>
          </a:p>
        </p:txBody>
      </p:sp>
      <p:pic>
        <p:nvPicPr>
          <p:cNvPr id="5" name="Picture 2" descr="user 2019ì ëí ì´ë¯¸ì§ ê²ìê²°ê³¼">
            <a:extLst>
              <a:ext uri="{FF2B5EF4-FFF2-40B4-BE49-F238E27FC236}">
                <a16:creationId xmlns:a16="http://schemas.microsoft.com/office/drawing/2014/main" id="{CEEBF1BF-EC50-4FC3-B1C7-C235DB29F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324E0B-A2B9-4245-B73E-28C6695F165D}"/>
              </a:ext>
            </a:extLst>
          </p:cNvPr>
          <p:cNvSpPr txBox="1"/>
          <p:nvPr/>
        </p:nvSpPr>
        <p:spPr>
          <a:xfrm>
            <a:off x="1459464" y="747119"/>
            <a:ext cx="9685900" cy="1154162"/>
          </a:xfrm>
          <a:prstGeom prst="rect">
            <a:avLst/>
          </a:prstGeom>
          <a:noFill/>
        </p:spPr>
        <p:txBody>
          <a:bodyPr wrap="square" rtlCol="0">
            <a:spAutoFit/>
          </a:bodyPr>
          <a:lstStyle/>
          <a:p>
            <a:pPr algn="just"/>
            <a:r>
              <a:rPr lang="en-US" altLang="ko-KR" sz="2300" dirty="0">
                <a:latin typeface="Calibri" panose="020F0502020204030204" pitchFamily="34" charset="0"/>
              </a:rPr>
              <a:t>Therefore, we applied the algorithm we made to GA. Fitness value is </a:t>
            </a:r>
            <a:r>
              <a:rPr lang="en-US" altLang="ko-KR" sz="2300" dirty="0">
                <a:latin typeface="Calibri" panose="020F0502020204030204" pitchFamily="34" charset="0"/>
                <a:cs typeface="Times New Roman" panose="02020603050405020304" pitchFamily="18" charset="0"/>
              </a:rPr>
              <a:t>maximum center of mass x-value of robot in the generation. Green line is first place winner by each generation. </a:t>
            </a:r>
            <a:r>
              <a:rPr lang="en-US" altLang="ko-KR" sz="2300" dirty="0">
                <a:latin typeface="Calibri" panose="020F0502020204030204" pitchFamily="34" charset="0"/>
              </a:rPr>
              <a:t>The fitness value increases as the generation passes.</a:t>
            </a:r>
            <a:r>
              <a:rPr lang="en-US" altLang="ko-KR" sz="2300" dirty="0">
                <a:latin typeface="Calibri" panose="020F0502020204030204" pitchFamily="34" charset="0"/>
                <a:cs typeface="Times New Roman" panose="02020603050405020304" pitchFamily="18" charset="0"/>
              </a:rPr>
              <a:t> </a:t>
            </a:r>
            <a:endParaRPr lang="ko-KR" altLang="en-US" sz="2300" dirty="0">
              <a:latin typeface="Calibri" panose="020F0502020204030204" pitchFamily="34" charset="0"/>
            </a:endParaRPr>
          </a:p>
        </p:txBody>
      </p:sp>
      <p:grpSp>
        <p:nvGrpSpPr>
          <p:cNvPr id="11" name="그룹 10">
            <a:extLst>
              <a:ext uri="{FF2B5EF4-FFF2-40B4-BE49-F238E27FC236}">
                <a16:creationId xmlns:a16="http://schemas.microsoft.com/office/drawing/2014/main" id="{5DE24ADC-F021-4FAA-A4A0-BDB03CE59964}"/>
              </a:ext>
            </a:extLst>
          </p:cNvPr>
          <p:cNvGrpSpPr/>
          <p:nvPr/>
        </p:nvGrpSpPr>
        <p:grpSpPr>
          <a:xfrm>
            <a:off x="1678077" y="4381081"/>
            <a:ext cx="5466302" cy="1102197"/>
            <a:chOff x="1678077" y="4381081"/>
            <a:chExt cx="5466302" cy="1102197"/>
          </a:xfrm>
        </p:grpSpPr>
        <p:sp>
          <p:nvSpPr>
            <p:cNvPr id="2" name="타원 1">
              <a:extLst>
                <a:ext uri="{FF2B5EF4-FFF2-40B4-BE49-F238E27FC236}">
                  <a16:creationId xmlns:a16="http://schemas.microsoft.com/office/drawing/2014/main" id="{9C3846A3-D1B7-442A-A79D-FDA647548007}"/>
                </a:ext>
              </a:extLst>
            </p:cNvPr>
            <p:cNvSpPr/>
            <p:nvPr/>
          </p:nvSpPr>
          <p:spPr>
            <a:xfrm>
              <a:off x="1678077" y="4381081"/>
              <a:ext cx="231112" cy="238487"/>
            </a:xfrm>
            <a:prstGeom prst="ellipse">
              <a:avLst/>
            </a:prstGeom>
            <a:solidFill>
              <a:srgbClr val="FF0000">
                <a:alpha val="41000"/>
              </a:srgbClr>
            </a:solidFill>
            <a:ln w="44450">
              <a:solidFill>
                <a:srgbClr val="F62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 name="직선 화살표 연결선 8">
              <a:extLst>
                <a:ext uri="{FF2B5EF4-FFF2-40B4-BE49-F238E27FC236}">
                  <a16:creationId xmlns:a16="http://schemas.microsoft.com/office/drawing/2014/main" id="{6A115CD8-0855-4691-9A4D-DABDD43E0DCA}"/>
                </a:ext>
              </a:extLst>
            </p:cNvPr>
            <p:cNvCxnSpPr/>
            <p:nvPr/>
          </p:nvCxnSpPr>
          <p:spPr>
            <a:xfrm flipH="1" flipV="1">
              <a:off x="1959429" y="4549232"/>
              <a:ext cx="1195752" cy="5754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006C0C-80ED-40EC-BC3B-A3F04F20FF80}"/>
                </a:ext>
              </a:extLst>
            </p:cNvPr>
            <p:cNvSpPr txBox="1"/>
            <p:nvPr/>
          </p:nvSpPr>
          <p:spPr>
            <a:xfrm>
              <a:off x="3185325" y="4836947"/>
              <a:ext cx="3959054" cy="646331"/>
            </a:xfrm>
            <a:prstGeom prst="rect">
              <a:avLst/>
            </a:prstGeom>
            <a:noFill/>
            <a:ln w="28575">
              <a:solidFill>
                <a:srgbClr val="FF0000"/>
              </a:solidFill>
            </a:ln>
          </p:spPr>
          <p:txBody>
            <a:bodyPr wrap="square" rtlCol="0">
              <a:spAutoFit/>
            </a:bodyPr>
            <a:lstStyle/>
            <a:p>
              <a:pPr algn="just"/>
              <a:r>
                <a:rPr lang="en-US" altLang="ko-KR" dirty="0"/>
                <a:t>First place winner of 1</a:t>
              </a:r>
              <a:r>
                <a:rPr lang="en-US" altLang="ko-KR" baseline="30000" dirty="0"/>
                <a:t>st</a:t>
              </a:r>
              <a:r>
                <a:rPr lang="en-US" altLang="ko-KR" dirty="0"/>
                <a:t> generation’s fitness value is around 1</a:t>
              </a:r>
              <a:endParaRPr lang="ko-KR" altLang="en-US" dirty="0"/>
            </a:p>
          </p:txBody>
        </p:sp>
      </p:grpSp>
    </p:spTree>
    <p:extLst>
      <p:ext uri="{BB962C8B-B14F-4D97-AF65-F5344CB8AC3E}">
        <p14:creationId xmlns:p14="http://schemas.microsoft.com/office/powerpoint/2010/main" val="15971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38574918-386E-4D4D-90C2-9F6010097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080000"/>
            <a:ext cx="10800000" cy="4909091"/>
          </a:xfrm>
          <a:prstGeom prst="rect">
            <a:avLst/>
          </a:prstGeom>
        </p:spPr>
      </p:pic>
      <p:sp>
        <p:nvSpPr>
          <p:cNvPr id="3" name="TextBox 2">
            <a:extLst>
              <a:ext uri="{FF2B5EF4-FFF2-40B4-BE49-F238E27FC236}">
                <a16:creationId xmlns:a16="http://schemas.microsoft.com/office/drawing/2014/main" id="{8AD3B8E2-72B4-48EC-92D4-230189C1C9F5}"/>
              </a:ext>
            </a:extLst>
          </p:cNvPr>
          <p:cNvSpPr txBox="1"/>
          <p:nvPr/>
        </p:nvSpPr>
        <p:spPr>
          <a:xfrm>
            <a:off x="877121" y="161023"/>
            <a:ext cx="3763959" cy="707886"/>
          </a:xfrm>
          <a:prstGeom prst="rect">
            <a:avLst/>
          </a:prstGeom>
          <a:noFill/>
        </p:spPr>
        <p:txBody>
          <a:bodyPr wrap="square" rtlCol="0">
            <a:spAutoFit/>
          </a:bodyPr>
          <a:lstStyle/>
          <a:p>
            <a:r>
              <a:rPr lang="en-US" altLang="ko-KR" sz="4000" dirty="0">
                <a:latin typeface="Calibri" panose="020F0502020204030204" pitchFamily="34" charset="0"/>
                <a:ea typeface="HY헤드라인M" panose="02030600000101010101" pitchFamily="18" charset="-127"/>
              </a:rPr>
              <a:t>1</a:t>
            </a:r>
            <a:r>
              <a:rPr lang="en-US" altLang="ko-KR" sz="4000" baseline="30000" dirty="0">
                <a:latin typeface="Calibri" panose="020F0502020204030204" pitchFamily="34" charset="0"/>
                <a:ea typeface="HY헤드라인M" panose="02030600000101010101" pitchFamily="18" charset="-127"/>
              </a:rPr>
              <a:t>st</a:t>
            </a:r>
            <a:r>
              <a:rPr lang="ko-KR" altLang="en-US" sz="4000" dirty="0">
                <a:latin typeface="Calibri" panose="020F0502020204030204" pitchFamily="34" charset="0"/>
                <a:ea typeface="HY헤드라인M" panose="02030600000101010101" pitchFamily="18" charset="-127"/>
              </a:rPr>
              <a:t> </a:t>
            </a:r>
            <a:r>
              <a:rPr lang="en-US" altLang="ko-KR" sz="4000" dirty="0">
                <a:latin typeface="Calibri" panose="020F0502020204030204" pitchFamily="34" charset="0"/>
                <a:ea typeface="HY헤드라인M" panose="02030600000101010101" pitchFamily="18" charset="-127"/>
              </a:rPr>
              <a:t>generation</a:t>
            </a:r>
            <a:endParaRPr lang="ko-KR" altLang="en-US" sz="4000" dirty="0">
              <a:latin typeface="Calibri" panose="020F0502020204030204" pitchFamily="34" charset="0"/>
              <a:ea typeface="HY헤드라인M" panose="02030600000101010101" pitchFamily="18" charset="-127"/>
            </a:endParaRPr>
          </a:p>
        </p:txBody>
      </p:sp>
      <p:sp>
        <p:nvSpPr>
          <p:cNvPr id="4" name="직사각형 3">
            <a:extLst>
              <a:ext uri="{FF2B5EF4-FFF2-40B4-BE49-F238E27FC236}">
                <a16:creationId xmlns:a16="http://schemas.microsoft.com/office/drawing/2014/main" id="{A6D3C448-CFA7-4621-98CA-268426F3120A}"/>
              </a:ext>
            </a:extLst>
          </p:cNvPr>
          <p:cNvSpPr/>
          <p:nvPr/>
        </p:nvSpPr>
        <p:spPr>
          <a:xfrm>
            <a:off x="877121" y="883708"/>
            <a:ext cx="9986821" cy="646331"/>
          </a:xfrm>
          <a:prstGeom prst="rect">
            <a:avLst/>
          </a:prstGeom>
        </p:spPr>
        <p:txBody>
          <a:bodyPr wrap="square">
            <a:spAutoFit/>
          </a:bodyPr>
          <a:lstStyle/>
          <a:p>
            <a:r>
              <a:rPr lang="en-US" altLang="ko-KR" dirty="0">
                <a:latin typeface="Calibri" panose="020F0502020204030204" pitchFamily="34" charset="0"/>
              </a:rPr>
              <a:t>T</a:t>
            </a:r>
            <a:r>
              <a:rPr lang="en-US" altLang="ko-KR" dirty="0">
                <a:latin typeface="Calibri" panose="020F0502020204030204" pitchFamily="34" charset="0"/>
                <a:ea typeface="나눔고딕"/>
                <a:cs typeface="Times New Roman" panose="02020603050405020304" pitchFamily="18" charset="0"/>
              </a:rPr>
              <a:t> (gait cycle period) </a:t>
            </a:r>
            <a:r>
              <a:rPr lang="en-US" altLang="ko-KR" dirty="0">
                <a:latin typeface="Calibri" panose="020F0502020204030204" pitchFamily="34" charset="0"/>
              </a:rPr>
              <a:t>=1.118</a:t>
            </a:r>
            <a:r>
              <a:rPr lang="ko-KR" altLang="en-US" dirty="0">
                <a:latin typeface="Calibri" panose="020F0502020204030204" pitchFamily="34" charset="0"/>
              </a:rPr>
              <a:t>, </a:t>
            </a:r>
            <a:r>
              <a:rPr lang="en-US" altLang="ko-KR" dirty="0">
                <a:latin typeface="Calibri" panose="020F0502020204030204" pitchFamily="34" charset="0"/>
              </a:rPr>
              <a:t>s</a:t>
            </a:r>
            <a:r>
              <a:rPr lang="en-US" altLang="ko-KR" dirty="0">
                <a:latin typeface="Calibri" panose="020F0502020204030204" pitchFamily="34" charset="0"/>
                <a:ea typeface="나눔고딕"/>
                <a:cs typeface="Times New Roman" panose="02020603050405020304" pitchFamily="18" charset="0"/>
              </a:rPr>
              <a:t> (gait width) </a:t>
            </a:r>
            <a:r>
              <a:rPr lang="en-US" altLang="ko-KR" dirty="0">
                <a:latin typeface="Calibri" panose="020F0502020204030204" pitchFamily="34" charset="0"/>
              </a:rPr>
              <a:t>=</a:t>
            </a:r>
            <a:r>
              <a:rPr lang="ko-KR" altLang="en-US" dirty="0">
                <a:latin typeface="Calibri" panose="020F0502020204030204" pitchFamily="34" charset="0"/>
              </a:rPr>
              <a:t>0.</a:t>
            </a:r>
            <a:r>
              <a:rPr lang="en-US" altLang="ko-KR" dirty="0">
                <a:latin typeface="Calibri" panose="020F0502020204030204" pitchFamily="34" charset="0"/>
              </a:rPr>
              <a:t>2</a:t>
            </a:r>
            <a:r>
              <a:rPr lang="ko-KR" altLang="en-US" dirty="0">
                <a:latin typeface="Calibri" panose="020F0502020204030204" pitchFamily="34" charset="0"/>
              </a:rPr>
              <a:t>, </a:t>
            </a:r>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(gait height)</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6</a:t>
            </a:r>
            <a:r>
              <a:rPr lang="ko-KR" altLang="en-US" dirty="0">
                <a:latin typeface="Calibri" panose="020F0502020204030204" pitchFamily="34" charset="0"/>
              </a:rPr>
              <a:t>,</a:t>
            </a:r>
            <a:endParaRPr lang="en-US" altLang="ko-KR" dirty="0">
              <a:latin typeface="Calibri" panose="020F0502020204030204" pitchFamily="34" charset="0"/>
            </a:endParaRPr>
          </a:p>
          <a:p>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(pelvis height)</a:t>
            </a:r>
            <a:r>
              <a:rPr lang="en-US" altLang="ko-KR" dirty="0">
                <a:latin typeface="Calibri" panose="020F0502020204030204" pitchFamily="34" charset="0"/>
              </a:rPr>
              <a:t>=</a:t>
            </a:r>
            <a:r>
              <a:rPr lang="ko-KR" altLang="en-US" dirty="0">
                <a:latin typeface="Calibri" panose="020F0502020204030204" pitchFamily="34" charset="0"/>
              </a:rPr>
              <a:t>0.2</a:t>
            </a:r>
            <a:r>
              <a:rPr lang="en-US" altLang="ko-KR" dirty="0">
                <a:latin typeface="Calibri" panose="020F0502020204030204" pitchFamily="34" charset="0"/>
              </a:rPr>
              <a:t>2</a:t>
            </a:r>
            <a:r>
              <a:rPr lang="ko-KR" altLang="en-US" dirty="0">
                <a:latin typeface="Calibri" panose="020F0502020204030204" pitchFamily="34" charset="0"/>
              </a:rPr>
              <a:t>, </a:t>
            </a:r>
            <a:r>
              <a:rPr lang="en-US" altLang="ko-KR" dirty="0">
                <a:latin typeface="Calibri" panose="020F0502020204030204" pitchFamily="34" charset="0"/>
              </a:rPr>
              <a:t>bias</a:t>
            </a:r>
            <a:r>
              <a:rPr lang="en-US" altLang="ko-KR" dirty="0">
                <a:latin typeface="Calibri" panose="020F0502020204030204" pitchFamily="34" charset="0"/>
                <a:ea typeface="나눔고딕"/>
                <a:cs typeface="Times New Roman" panose="02020603050405020304" pitchFamily="18" charset="0"/>
              </a:rPr>
              <a:t> (gait-x bias) </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08</a:t>
            </a:r>
            <a:endParaRPr lang="ko-KR" altLang="en-US" dirty="0">
              <a:latin typeface="Calibri" panose="020F0502020204030204" pitchFamily="34" charset="0"/>
            </a:endParaRPr>
          </a:p>
        </p:txBody>
      </p:sp>
      <p:pic>
        <p:nvPicPr>
          <p:cNvPr id="7" name="Picture 2" descr="user 2019ì ëí ì´ë¯¸ì§ ê²ìê²°ê³¼">
            <a:extLst>
              <a:ext uri="{FF2B5EF4-FFF2-40B4-BE49-F238E27FC236}">
                <a16:creationId xmlns:a16="http://schemas.microsoft.com/office/drawing/2014/main" id="{AAC46079-D762-48EC-AB21-1ABAC8A4F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a:extLst>
              <a:ext uri="{FF2B5EF4-FFF2-40B4-BE49-F238E27FC236}">
                <a16:creationId xmlns:a16="http://schemas.microsoft.com/office/drawing/2014/main" id="{6C0A7513-3F62-4775-B857-FC90B33D8EE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0" name="직사각형 9">
            <a:extLst>
              <a:ext uri="{FF2B5EF4-FFF2-40B4-BE49-F238E27FC236}">
                <a16:creationId xmlns:a16="http://schemas.microsoft.com/office/drawing/2014/main" id="{E79D8421-CECD-4D2B-9E37-59CC0666280B}"/>
              </a:ext>
            </a:extLst>
          </p:cNvPr>
          <p:cNvSpPr/>
          <p:nvPr/>
        </p:nvSpPr>
        <p:spPr>
          <a:xfrm>
            <a:off x="792000" y="6120000"/>
            <a:ext cx="6834699" cy="369332"/>
          </a:xfrm>
          <a:prstGeom prst="rect">
            <a:avLst/>
          </a:prstGeom>
        </p:spPr>
        <p:txBody>
          <a:bodyPr wrap="square">
            <a:spAutoFit/>
          </a:bodyPr>
          <a:lstStyle/>
          <a:p>
            <a:r>
              <a:rPr lang="en-US" altLang="ko-KR" dirty="0">
                <a:solidFill>
                  <a:schemeClr val="accent6">
                    <a:lumMod val="50000"/>
                  </a:schemeClr>
                </a:solidFill>
                <a:latin typeface="Calibri" panose="020F0502020204030204" pitchFamily="34" charset="0"/>
              </a:rPr>
              <a:t>Maximum x-value  of center of mass : 1.038</a:t>
            </a:r>
            <a:endParaRPr lang="ko-KR" altLang="en-US" dirty="0">
              <a:solidFill>
                <a:schemeClr val="accent6">
                  <a:lumMod val="50000"/>
                </a:schemeClr>
              </a:solidFill>
              <a:latin typeface="Calibri" panose="020F0502020204030204" pitchFamily="34" charset="0"/>
            </a:endParaRPr>
          </a:p>
        </p:txBody>
      </p:sp>
      <p:sp>
        <p:nvSpPr>
          <p:cNvPr id="5" name="TextBox 4">
            <a:extLst>
              <a:ext uri="{FF2B5EF4-FFF2-40B4-BE49-F238E27FC236}">
                <a16:creationId xmlns:a16="http://schemas.microsoft.com/office/drawing/2014/main" id="{5E0A0FA3-8E74-4948-A628-6C6D34621FAA}"/>
              </a:ext>
            </a:extLst>
          </p:cNvPr>
          <p:cNvSpPr txBox="1"/>
          <p:nvPr/>
        </p:nvSpPr>
        <p:spPr>
          <a:xfrm>
            <a:off x="816833" y="5777802"/>
            <a:ext cx="6659143" cy="369332"/>
          </a:xfrm>
          <a:prstGeom prst="rect">
            <a:avLst/>
          </a:prstGeom>
          <a:noFill/>
        </p:spPr>
        <p:txBody>
          <a:bodyPr wrap="square" rtlCol="0">
            <a:spAutoFit/>
          </a:bodyPr>
          <a:lstStyle/>
          <a:p>
            <a:r>
              <a:rPr lang="en-US" altLang="ko-KR" dirty="0">
                <a:latin typeface="Calibri" panose="020F0502020204030204" pitchFamily="34" charset="0"/>
              </a:rPr>
              <a:t>First place winner of 1</a:t>
            </a:r>
            <a:r>
              <a:rPr lang="en-US" altLang="ko-KR" baseline="30000" dirty="0">
                <a:latin typeface="Calibri" panose="020F0502020204030204" pitchFamily="34" charset="0"/>
              </a:rPr>
              <a:t>st</a:t>
            </a:r>
            <a:r>
              <a:rPr lang="en-US" altLang="ko-KR" dirty="0">
                <a:latin typeface="Calibri" panose="020F0502020204030204" pitchFamily="34" charset="0"/>
              </a:rPr>
              <a:t> generation</a:t>
            </a:r>
            <a:endParaRPr lang="ko-KR" altLang="en-US" dirty="0">
              <a:latin typeface="Calibri" panose="020F0502020204030204" pitchFamily="34" charset="0"/>
            </a:endParaRPr>
          </a:p>
        </p:txBody>
      </p:sp>
    </p:spTree>
    <p:extLst>
      <p:ext uri="{BB962C8B-B14F-4D97-AF65-F5344CB8AC3E}">
        <p14:creationId xmlns:p14="http://schemas.microsoft.com/office/powerpoint/2010/main" val="2322301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화살표: U자형 17">
            <a:extLst>
              <a:ext uri="{FF2B5EF4-FFF2-40B4-BE49-F238E27FC236}">
                <a16:creationId xmlns:a16="http://schemas.microsoft.com/office/drawing/2014/main" id="{32066399-CBD6-412E-A509-3648544668CE}"/>
              </a:ext>
            </a:extLst>
          </p:cNvPr>
          <p:cNvSpPr/>
          <p:nvPr/>
        </p:nvSpPr>
        <p:spPr>
          <a:xfrm rot="16200000" flipV="1">
            <a:off x="8557018" y="3608050"/>
            <a:ext cx="2624685" cy="753570"/>
          </a:xfrm>
          <a:prstGeom prst="uturnArrow">
            <a:avLst>
              <a:gd name="adj1" fmla="val 27855"/>
              <a:gd name="adj2" fmla="val 25000"/>
              <a:gd name="adj3" fmla="val 34993"/>
              <a:gd name="adj4" fmla="val 43750"/>
              <a:gd name="adj5"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Calibri" panose="020F0502020204030204" pitchFamily="34" charset="0"/>
            </a:endParaRPr>
          </a:p>
        </p:txBody>
      </p:sp>
      <p:pic>
        <p:nvPicPr>
          <p:cNvPr id="2" name="Picture 2" descr="user 2019ì ëí ì´ë¯¸ì§ ê²ìê²°ê³¼">
            <a:extLst>
              <a:ext uri="{FF2B5EF4-FFF2-40B4-BE49-F238E27FC236}">
                <a16:creationId xmlns:a16="http://schemas.microsoft.com/office/drawing/2014/main" id="{31D22402-24F3-4ADA-8B6A-FBDA60D96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DC65F7-F09D-4EBD-A22A-2B140B1B5DDD}"/>
              </a:ext>
            </a:extLst>
          </p:cNvPr>
          <p:cNvSpPr txBox="1"/>
          <p:nvPr/>
        </p:nvSpPr>
        <p:spPr>
          <a:xfrm>
            <a:off x="6044396" y="1492589"/>
            <a:ext cx="5023821" cy="1261884"/>
          </a:xfrm>
          <a:prstGeom prst="rect">
            <a:avLst/>
          </a:prstGeom>
          <a:noFill/>
        </p:spPr>
        <p:txBody>
          <a:bodyPr wrap="square" rtlCol="0">
            <a:spAutoFit/>
          </a:bodyPr>
          <a:lstStyle/>
          <a:p>
            <a:pPr>
              <a:lnSpc>
                <a:spcPts val="2400"/>
              </a:lnSpc>
            </a:pPr>
            <a:r>
              <a:rPr lang="en-US" altLang="ko-KR" sz="2000" b="1" dirty="0">
                <a:latin typeface="Calibri" panose="020F0502020204030204" pitchFamily="34" charset="0"/>
              </a:rPr>
              <a:t>Our physical simulation environment</a:t>
            </a:r>
            <a:endParaRPr lang="en-US" altLang="ko-KR" dirty="0">
              <a:latin typeface="Calibri" panose="020F0502020204030204" pitchFamily="34" charset="0"/>
            </a:endParaRPr>
          </a:p>
          <a:p>
            <a:pPr marL="285750" indent="-285750">
              <a:lnSpc>
                <a:spcPts val="2400"/>
              </a:lnSpc>
              <a:buFontTx/>
              <a:buChar char="-"/>
            </a:pPr>
            <a:r>
              <a:rPr lang="en-US" altLang="ko-KR" dirty="0">
                <a:latin typeface="Calibri" panose="020F0502020204030204" pitchFamily="34" charset="0"/>
              </a:rPr>
              <a:t>Only for our robot</a:t>
            </a:r>
          </a:p>
          <a:p>
            <a:pPr marL="285750" indent="-285750">
              <a:buFontTx/>
              <a:buChar char="-"/>
            </a:pPr>
            <a:endParaRPr lang="en-US" altLang="ko-KR" dirty="0">
              <a:latin typeface="Calibri" panose="020F0502020204030204" pitchFamily="34" charset="0"/>
            </a:endParaRPr>
          </a:p>
          <a:p>
            <a:pPr marL="285750" indent="-285750">
              <a:buFontTx/>
              <a:buChar char="-"/>
            </a:pPr>
            <a:endParaRPr lang="ko-KR" altLang="en-US" dirty="0">
              <a:latin typeface="Calibri" panose="020F0502020204030204" pitchFamily="34" charset="0"/>
            </a:endParaRPr>
          </a:p>
        </p:txBody>
      </p:sp>
      <p:sp>
        <p:nvSpPr>
          <p:cNvPr id="10" name="TextBox 9">
            <a:extLst>
              <a:ext uri="{FF2B5EF4-FFF2-40B4-BE49-F238E27FC236}">
                <a16:creationId xmlns:a16="http://schemas.microsoft.com/office/drawing/2014/main" id="{B2B67DFB-72E0-4619-9B79-02E949A98115}"/>
              </a:ext>
            </a:extLst>
          </p:cNvPr>
          <p:cNvSpPr txBox="1"/>
          <p:nvPr/>
        </p:nvSpPr>
        <p:spPr>
          <a:xfrm>
            <a:off x="811962" y="1492589"/>
            <a:ext cx="4634682" cy="954107"/>
          </a:xfrm>
          <a:prstGeom prst="rect">
            <a:avLst/>
          </a:prstGeom>
          <a:noFill/>
        </p:spPr>
        <p:txBody>
          <a:bodyPr wrap="square" rtlCol="0">
            <a:spAutoFit/>
          </a:bodyPr>
          <a:lstStyle/>
          <a:p>
            <a:r>
              <a:rPr lang="en-US" altLang="ko-KR" sz="2000" b="1" dirty="0">
                <a:latin typeface="Calibri" panose="020F0502020204030204" pitchFamily="34" charset="0"/>
              </a:rPr>
              <a:t>Ordinary physical simulation environment</a:t>
            </a:r>
            <a:endParaRPr lang="en-US" altLang="ko-KR" dirty="0">
              <a:latin typeface="Calibri" panose="020F0502020204030204" pitchFamily="34" charset="0"/>
            </a:endParaRPr>
          </a:p>
          <a:p>
            <a:pPr marL="285750" indent="-285750">
              <a:buFontTx/>
              <a:buChar char="-"/>
            </a:pPr>
            <a:r>
              <a:rPr lang="en-US" altLang="ko-KR" dirty="0">
                <a:latin typeface="Calibri" panose="020F0502020204030204" pitchFamily="34" charset="0"/>
              </a:rPr>
              <a:t>Any object is possible.</a:t>
            </a:r>
          </a:p>
          <a:p>
            <a:pPr marL="285750" indent="-285750">
              <a:buFontTx/>
              <a:buChar char="-"/>
            </a:pPr>
            <a:endParaRPr lang="en-US" altLang="ko-KR" dirty="0">
              <a:latin typeface="Calibri" panose="020F0502020204030204" pitchFamily="34" charset="0"/>
            </a:endParaRPr>
          </a:p>
        </p:txBody>
      </p:sp>
      <p:grpSp>
        <p:nvGrpSpPr>
          <p:cNvPr id="3089" name="그룹 3088">
            <a:extLst>
              <a:ext uri="{FF2B5EF4-FFF2-40B4-BE49-F238E27FC236}">
                <a16:creationId xmlns:a16="http://schemas.microsoft.com/office/drawing/2014/main" id="{008C0F7B-A65E-4006-815D-C6E871EE31F1}"/>
              </a:ext>
            </a:extLst>
          </p:cNvPr>
          <p:cNvGrpSpPr/>
          <p:nvPr/>
        </p:nvGrpSpPr>
        <p:grpSpPr>
          <a:xfrm>
            <a:off x="6264781" y="2615283"/>
            <a:ext cx="3227794" cy="2897949"/>
            <a:chOff x="6092661" y="3640663"/>
            <a:chExt cx="3227794" cy="2810826"/>
          </a:xfrm>
          <a:solidFill>
            <a:schemeClr val="accent4">
              <a:lumMod val="60000"/>
              <a:lumOff val="40000"/>
            </a:schemeClr>
          </a:solidFill>
        </p:grpSpPr>
        <p:sp>
          <p:nvSpPr>
            <p:cNvPr id="181" name="설명선: 오른쪽 화살표 180">
              <a:extLst>
                <a:ext uri="{FF2B5EF4-FFF2-40B4-BE49-F238E27FC236}">
                  <a16:creationId xmlns:a16="http://schemas.microsoft.com/office/drawing/2014/main" id="{DD59C959-2EDF-4B92-BB3D-716E478F1B7D}"/>
                </a:ext>
              </a:extLst>
            </p:cNvPr>
            <p:cNvSpPr/>
            <p:nvPr/>
          </p:nvSpPr>
          <p:spPr>
            <a:xfrm rot="5400000">
              <a:off x="7330053" y="4457291"/>
              <a:ext cx="753015" cy="2188606"/>
            </a:xfrm>
            <a:prstGeom prst="rightArrowCallout">
              <a:avLst>
                <a:gd name="adj1" fmla="val 25001"/>
                <a:gd name="adj2" fmla="val 25000"/>
                <a:gd name="adj3" fmla="val 25000"/>
                <a:gd name="adj4" fmla="val 649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180" name="설명선: 오른쪽 화살표 179">
              <a:extLst>
                <a:ext uri="{FF2B5EF4-FFF2-40B4-BE49-F238E27FC236}">
                  <a16:creationId xmlns:a16="http://schemas.microsoft.com/office/drawing/2014/main" id="{C27A86B9-4DF1-4190-94BB-B6425907AFC7}"/>
                </a:ext>
              </a:extLst>
            </p:cNvPr>
            <p:cNvSpPr/>
            <p:nvPr/>
          </p:nvSpPr>
          <p:spPr>
            <a:xfrm rot="5400000">
              <a:off x="7330053" y="3673452"/>
              <a:ext cx="753015" cy="2188606"/>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3087" name="설명선: 오른쪽 화살표 3086">
              <a:extLst>
                <a:ext uri="{FF2B5EF4-FFF2-40B4-BE49-F238E27FC236}">
                  <a16:creationId xmlns:a16="http://schemas.microsoft.com/office/drawing/2014/main" id="{F7F13635-D898-412A-828B-B91E0F9DAB0A}"/>
                </a:ext>
              </a:extLst>
            </p:cNvPr>
            <p:cNvSpPr/>
            <p:nvPr/>
          </p:nvSpPr>
          <p:spPr>
            <a:xfrm rot="5400000">
              <a:off x="7330054" y="2403278"/>
              <a:ext cx="753015" cy="3227786"/>
            </a:xfrm>
            <a:prstGeom prst="right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9" name="TextBox 8">
              <a:extLst>
                <a:ext uri="{FF2B5EF4-FFF2-40B4-BE49-F238E27FC236}">
                  <a16:creationId xmlns:a16="http://schemas.microsoft.com/office/drawing/2014/main" id="{BCAD83DE-C867-487B-8736-7A8E48F8943E}"/>
                </a:ext>
              </a:extLst>
            </p:cNvPr>
            <p:cNvSpPr txBox="1"/>
            <p:nvPr/>
          </p:nvSpPr>
          <p:spPr>
            <a:xfrm>
              <a:off x="6092670" y="3690469"/>
              <a:ext cx="3029815" cy="369332"/>
            </a:xfrm>
            <a:prstGeom prst="rect">
              <a:avLst/>
            </a:prstGeom>
            <a:grpFill/>
          </p:spPr>
          <p:txBody>
            <a:bodyPr wrap="square" rtlCol="0">
              <a:spAutoFit/>
            </a:bodyPr>
            <a:lstStyle/>
            <a:p>
              <a:pPr algn="ctr"/>
              <a:r>
                <a:rPr lang="en-US" altLang="ko-KR" dirty="0">
                  <a:latin typeface="Calibri" panose="020F0502020204030204" pitchFamily="34" charset="0"/>
                </a:rPr>
                <a:t>Position of Center of mass</a:t>
              </a:r>
              <a:endParaRPr lang="ko-KR" altLang="en-US" dirty="0">
                <a:latin typeface="Calibri" panose="020F0502020204030204" pitchFamily="34" charset="0"/>
              </a:endParaRPr>
            </a:p>
          </p:txBody>
        </p:sp>
        <p:sp>
          <p:nvSpPr>
            <p:cNvPr id="159" name="TextBox 158">
              <a:extLst>
                <a:ext uri="{FF2B5EF4-FFF2-40B4-BE49-F238E27FC236}">
                  <a16:creationId xmlns:a16="http://schemas.microsoft.com/office/drawing/2014/main" id="{651F5054-E193-4587-AF38-20EA873F2F28}"/>
                </a:ext>
              </a:extLst>
            </p:cNvPr>
            <p:cNvSpPr txBox="1"/>
            <p:nvPr/>
          </p:nvSpPr>
          <p:spPr>
            <a:xfrm>
              <a:off x="6092661" y="4391385"/>
              <a:ext cx="3227793" cy="492564"/>
            </a:xfrm>
            <a:prstGeom prst="rect">
              <a:avLst/>
            </a:prstGeom>
            <a:grpFill/>
          </p:spPr>
          <p:txBody>
            <a:bodyPr wrap="square" rtlCol="0">
              <a:spAutoFit/>
            </a:bodyPr>
            <a:lstStyle/>
            <a:p>
              <a:pPr algn="ctr"/>
              <a:r>
                <a:rPr lang="en-US" altLang="ko-KR" dirty="0">
                  <a:latin typeface="Calibri" panose="020F0502020204030204" pitchFamily="34" charset="0"/>
                </a:rPr>
                <a:t>Position of feet</a:t>
              </a:r>
            </a:p>
            <a:p>
              <a:pPr algn="ctr"/>
              <a:endParaRPr lang="ko-KR" altLang="en-US" sz="900" dirty="0">
                <a:latin typeface="Calibri" panose="020F0502020204030204" pitchFamily="34" charset="0"/>
              </a:endParaRPr>
            </a:p>
          </p:txBody>
        </p:sp>
        <p:sp>
          <p:nvSpPr>
            <p:cNvPr id="163" name="TextBox 162">
              <a:extLst>
                <a:ext uri="{FF2B5EF4-FFF2-40B4-BE49-F238E27FC236}">
                  <a16:creationId xmlns:a16="http://schemas.microsoft.com/office/drawing/2014/main" id="{3AE1DA18-FF92-4D5D-BCAF-6AA1EC4619E7}"/>
                </a:ext>
              </a:extLst>
            </p:cNvPr>
            <p:cNvSpPr txBox="1"/>
            <p:nvPr/>
          </p:nvSpPr>
          <p:spPr>
            <a:xfrm>
              <a:off x="6092662" y="5958925"/>
              <a:ext cx="3227793" cy="492564"/>
            </a:xfrm>
            <a:prstGeom prst="rect">
              <a:avLst/>
            </a:prstGeom>
            <a:grpFill/>
          </p:spPr>
          <p:txBody>
            <a:bodyPr wrap="square" rtlCol="0">
              <a:spAutoFit/>
            </a:bodyPr>
            <a:lstStyle/>
            <a:p>
              <a:pPr algn="ctr"/>
              <a:r>
                <a:rPr lang="en-US" altLang="ko-KR" dirty="0">
                  <a:latin typeface="Calibri" panose="020F0502020204030204" pitchFamily="34" charset="0"/>
                </a:rPr>
                <a:t>Solve dynamic equation</a:t>
              </a:r>
            </a:p>
            <a:p>
              <a:pPr algn="ctr"/>
              <a:endParaRPr lang="en-US" altLang="ko-KR" sz="900" dirty="0">
                <a:latin typeface="Calibri" panose="020F0502020204030204" pitchFamily="34" charset="0"/>
              </a:endParaRPr>
            </a:p>
          </p:txBody>
        </p:sp>
        <p:sp>
          <p:nvSpPr>
            <p:cNvPr id="161" name="TextBox 160">
              <a:extLst>
                <a:ext uri="{FF2B5EF4-FFF2-40B4-BE49-F238E27FC236}">
                  <a16:creationId xmlns:a16="http://schemas.microsoft.com/office/drawing/2014/main" id="{B0B9227E-1911-4B18-9BE5-AD2540E5392F}"/>
                </a:ext>
              </a:extLst>
            </p:cNvPr>
            <p:cNvSpPr txBox="1"/>
            <p:nvPr/>
          </p:nvSpPr>
          <p:spPr>
            <a:xfrm>
              <a:off x="6092662" y="5156830"/>
              <a:ext cx="3227793" cy="507490"/>
            </a:xfrm>
            <a:prstGeom prst="rect">
              <a:avLst/>
            </a:prstGeom>
            <a:grpFill/>
          </p:spPr>
          <p:txBody>
            <a:bodyPr wrap="square" rtlCol="0">
              <a:spAutoFit/>
            </a:bodyPr>
            <a:lstStyle/>
            <a:p>
              <a:pPr algn="ctr"/>
              <a:r>
                <a:rPr lang="en-US" altLang="ko-KR" dirty="0">
                  <a:latin typeface="Calibri" panose="020F0502020204030204" pitchFamily="34" charset="0"/>
                </a:rPr>
                <a:t>Calculate force</a:t>
              </a:r>
            </a:p>
            <a:p>
              <a:pPr algn="ctr"/>
              <a:endParaRPr lang="ko-KR" altLang="en-US" sz="1000" dirty="0">
                <a:latin typeface="Calibri" panose="020F0502020204030204" pitchFamily="34" charset="0"/>
              </a:endParaRPr>
            </a:p>
          </p:txBody>
        </p:sp>
      </p:grpSp>
      <p:sp>
        <p:nvSpPr>
          <p:cNvPr id="184" name="설명선: 오른쪽 화살표 183">
            <a:extLst>
              <a:ext uri="{FF2B5EF4-FFF2-40B4-BE49-F238E27FC236}">
                <a16:creationId xmlns:a16="http://schemas.microsoft.com/office/drawing/2014/main" id="{5FDEA72E-3439-41B8-B07F-3D7F040CF6D9}"/>
              </a:ext>
            </a:extLst>
          </p:cNvPr>
          <p:cNvSpPr/>
          <p:nvPr/>
        </p:nvSpPr>
        <p:spPr>
          <a:xfrm rot="5400000">
            <a:off x="1943286" y="1605732"/>
            <a:ext cx="1323603" cy="3227786"/>
          </a:xfrm>
          <a:prstGeom prst="rightArrowCallou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anose="020F0502020204030204" pitchFamily="34" charset="0"/>
            </a:endParaRPr>
          </a:p>
        </p:txBody>
      </p:sp>
      <p:sp>
        <p:nvSpPr>
          <p:cNvPr id="3090" name="TextBox 3089">
            <a:extLst>
              <a:ext uri="{FF2B5EF4-FFF2-40B4-BE49-F238E27FC236}">
                <a16:creationId xmlns:a16="http://schemas.microsoft.com/office/drawing/2014/main" id="{0224F861-B5BF-4EE2-BFD3-A765CF534654}"/>
              </a:ext>
            </a:extLst>
          </p:cNvPr>
          <p:cNvSpPr txBox="1"/>
          <p:nvPr/>
        </p:nvSpPr>
        <p:spPr>
          <a:xfrm>
            <a:off x="1086522" y="2615282"/>
            <a:ext cx="2990626" cy="646331"/>
          </a:xfrm>
          <a:prstGeom prst="rect">
            <a:avLst/>
          </a:prstGeom>
          <a:noFill/>
        </p:spPr>
        <p:txBody>
          <a:bodyPr wrap="square" rtlCol="0">
            <a:spAutoFit/>
          </a:bodyPr>
          <a:lstStyle/>
          <a:p>
            <a:pPr algn="ctr"/>
            <a:r>
              <a:rPr lang="en-US" altLang="ko-KR" dirty="0">
                <a:latin typeface="Calibri" panose="020F0502020204030204" pitchFamily="34" charset="0"/>
              </a:rPr>
              <a:t>Position of center of mass</a:t>
            </a:r>
          </a:p>
          <a:p>
            <a:pPr algn="ctr"/>
            <a:r>
              <a:rPr lang="en-US" altLang="ko-KR" dirty="0">
                <a:latin typeface="Calibri" panose="020F0502020204030204" pitchFamily="34" charset="0"/>
              </a:rPr>
              <a:t>&amp; trajectory of gait</a:t>
            </a:r>
            <a:endParaRPr lang="ko-KR" altLang="en-US" dirty="0">
              <a:latin typeface="Calibri" panose="020F0502020204030204" pitchFamily="34" charset="0"/>
            </a:endParaRPr>
          </a:p>
        </p:txBody>
      </p:sp>
      <p:sp>
        <p:nvSpPr>
          <p:cNvPr id="3091" name="TextBox 3090">
            <a:extLst>
              <a:ext uri="{FF2B5EF4-FFF2-40B4-BE49-F238E27FC236}">
                <a16:creationId xmlns:a16="http://schemas.microsoft.com/office/drawing/2014/main" id="{AD26057F-64E3-4287-B777-F1632B5F0197}"/>
              </a:ext>
            </a:extLst>
          </p:cNvPr>
          <p:cNvSpPr txBox="1"/>
          <p:nvPr/>
        </p:nvSpPr>
        <p:spPr>
          <a:xfrm>
            <a:off x="991194" y="3947633"/>
            <a:ext cx="3227787" cy="507831"/>
          </a:xfrm>
          <a:prstGeom prst="rect">
            <a:avLst/>
          </a:prstGeom>
          <a:solidFill>
            <a:schemeClr val="accent5">
              <a:lumMod val="60000"/>
              <a:lumOff val="40000"/>
            </a:schemeClr>
          </a:solidFill>
        </p:spPr>
        <p:txBody>
          <a:bodyPr wrap="square" rtlCol="0">
            <a:spAutoFit/>
          </a:bodyPr>
          <a:lstStyle/>
          <a:p>
            <a:pPr algn="ctr"/>
            <a:r>
              <a:rPr lang="en-US" altLang="ko-KR" dirty="0">
                <a:latin typeface="Calibri" panose="020F0502020204030204" pitchFamily="34" charset="0"/>
              </a:rPr>
              <a:t>Automatic</a:t>
            </a:r>
          </a:p>
          <a:p>
            <a:pPr algn="ctr"/>
            <a:endParaRPr lang="ko-KR" altLang="en-US" sz="900" dirty="0">
              <a:latin typeface="Calibri" panose="020F0502020204030204" pitchFamily="34" charset="0"/>
            </a:endParaRPr>
          </a:p>
        </p:txBody>
      </p:sp>
      <p:pic>
        <p:nvPicPr>
          <p:cNvPr id="19" name="그림 18">
            <a:extLst>
              <a:ext uri="{FF2B5EF4-FFF2-40B4-BE49-F238E27FC236}">
                <a16:creationId xmlns:a16="http://schemas.microsoft.com/office/drawing/2014/main" id="{4FBA9B4E-E998-4517-AB9A-1F0E8727284E}"/>
              </a:ext>
            </a:extLst>
          </p:cNvPr>
          <p:cNvPicPr>
            <a:picLocks noChangeAspect="1"/>
          </p:cNvPicPr>
          <p:nvPr/>
        </p:nvPicPr>
        <p:blipFill>
          <a:blip r:embed="rId4"/>
          <a:stretch>
            <a:fillRect/>
          </a:stretch>
        </p:blipFill>
        <p:spPr>
          <a:xfrm>
            <a:off x="9517088" y="68755"/>
            <a:ext cx="2598800" cy="338334"/>
          </a:xfrm>
          <a:prstGeom prst="rect">
            <a:avLst/>
          </a:prstGeom>
        </p:spPr>
      </p:pic>
      <p:sp>
        <p:nvSpPr>
          <p:cNvPr id="20" name="제목 1">
            <a:extLst>
              <a:ext uri="{FF2B5EF4-FFF2-40B4-BE49-F238E27FC236}">
                <a16:creationId xmlns:a16="http://schemas.microsoft.com/office/drawing/2014/main" id="{3832031B-A829-432E-9DF1-2839C03CF8FD}"/>
              </a:ext>
            </a:extLst>
          </p:cNvPr>
          <p:cNvSpPr txBox="1">
            <a:spLocks/>
          </p:cNvSpPr>
          <p:nvPr/>
        </p:nvSpPr>
        <p:spPr>
          <a:xfrm>
            <a:off x="838200" y="463350"/>
            <a:ext cx="10515600" cy="806823"/>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600" b="1" dirty="0">
                <a:latin typeface="Calibri" panose="020F0502020204030204" pitchFamily="34" charset="0"/>
              </a:rPr>
              <a:t>Physical simulation environment setup</a:t>
            </a:r>
            <a:endParaRPr lang="ko-KR" altLang="en-US" sz="3600" b="1" dirty="0">
              <a:latin typeface="Calibri" panose="020F0502020204030204" pitchFamily="34" charset="0"/>
            </a:endParaRPr>
          </a:p>
        </p:txBody>
      </p:sp>
    </p:spTree>
    <p:extLst>
      <p:ext uri="{BB962C8B-B14F-4D97-AF65-F5344CB8AC3E}">
        <p14:creationId xmlns:p14="http://schemas.microsoft.com/office/powerpoint/2010/main" val="607803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C3CC9543-9EE4-484C-BA5E-13070BEB3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080000"/>
            <a:ext cx="10800000" cy="4909091"/>
          </a:xfrm>
          <a:prstGeom prst="rect">
            <a:avLst/>
          </a:prstGeom>
        </p:spPr>
      </p:pic>
      <p:grpSp>
        <p:nvGrpSpPr>
          <p:cNvPr id="5" name="그룹 4">
            <a:extLst>
              <a:ext uri="{FF2B5EF4-FFF2-40B4-BE49-F238E27FC236}">
                <a16:creationId xmlns:a16="http://schemas.microsoft.com/office/drawing/2014/main" id="{E8D9F0BE-E8D3-48E2-AFC6-7D0137C3BCFD}"/>
              </a:ext>
            </a:extLst>
          </p:cNvPr>
          <p:cNvGrpSpPr/>
          <p:nvPr/>
        </p:nvGrpSpPr>
        <p:grpSpPr>
          <a:xfrm>
            <a:off x="878401" y="162003"/>
            <a:ext cx="6811870" cy="1369931"/>
            <a:chOff x="315236" y="3436565"/>
            <a:chExt cx="3995668" cy="661905"/>
          </a:xfrm>
        </p:grpSpPr>
        <p:sp>
          <p:nvSpPr>
            <p:cNvPr id="3" name="직사각형 2">
              <a:extLst>
                <a:ext uri="{FF2B5EF4-FFF2-40B4-BE49-F238E27FC236}">
                  <a16:creationId xmlns:a16="http://schemas.microsoft.com/office/drawing/2014/main" id="{C470335B-6BC7-49D7-A4BE-72840C458523}"/>
                </a:ext>
              </a:extLst>
            </p:cNvPr>
            <p:cNvSpPr/>
            <p:nvPr/>
          </p:nvSpPr>
          <p:spPr>
            <a:xfrm>
              <a:off x="315236" y="3786184"/>
              <a:ext cx="3995668" cy="312286"/>
            </a:xfrm>
            <a:prstGeom prst="rect">
              <a:avLst/>
            </a:prstGeom>
          </p:spPr>
          <p:txBody>
            <a:bodyPr wrap="square">
              <a:spAutoFit/>
            </a:bodyPr>
            <a:lstStyle/>
            <a:p>
              <a:r>
                <a:rPr lang="en-US" altLang="ko-KR" dirty="0">
                  <a:latin typeface="Calibri" panose="020F0502020204030204" pitchFamily="34" charset="0"/>
                </a:rPr>
                <a:t>T</a:t>
              </a:r>
              <a:r>
                <a:rPr lang="en-US" altLang="ko-KR" dirty="0">
                  <a:latin typeface="Calibri" panose="020F0502020204030204" pitchFamily="34" charset="0"/>
                  <a:ea typeface="나눔고딕"/>
                  <a:cs typeface="Times New Roman" panose="02020603050405020304" pitchFamily="18" charset="0"/>
                </a:rPr>
                <a:t> (gait cycle period) </a:t>
              </a:r>
              <a:r>
                <a:rPr lang="en-US" altLang="ko-KR" dirty="0">
                  <a:latin typeface="Calibri" panose="020F0502020204030204" pitchFamily="34" charset="0"/>
                </a:rPr>
                <a:t>=1.126</a:t>
              </a:r>
              <a:r>
                <a:rPr lang="ko-KR" altLang="en-US" dirty="0">
                  <a:latin typeface="Calibri" panose="020F0502020204030204" pitchFamily="34" charset="0"/>
                </a:rPr>
                <a:t>, </a:t>
              </a:r>
              <a:r>
                <a:rPr lang="en-US" altLang="ko-KR" dirty="0">
                  <a:latin typeface="Calibri" panose="020F0502020204030204" pitchFamily="34" charset="0"/>
                </a:rPr>
                <a:t>s</a:t>
              </a:r>
              <a:r>
                <a:rPr lang="en-US" altLang="ko-KR" dirty="0">
                  <a:latin typeface="Calibri" panose="020F0502020204030204" pitchFamily="34" charset="0"/>
                  <a:ea typeface="나눔고딕"/>
                  <a:cs typeface="Times New Roman" panose="02020603050405020304" pitchFamily="18" charset="0"/>
                </a:rPr>
                <a:t> (gait width) </a:t>
              </a:r>
              <a:r>
                <a:rPr lang="en-US" altLang="ko-KR" dirty="0">
                  <a:latin typeface="Calibri" panose="020F0502020204030204" pitchFamily="34" charset="0"/>
                </a:rPr>
                <a:t>=</a:t>
              </a:r>
              <a:r>
                <a:rPr lang="ko-KR" altLang="en-US" dirty="0">
                  <a:latin typeface="Calibri" panose="020F0502020204030204" pitchFamily="34" charset="0"/>
                </a:rPr>
                <a:t>0.</a:t>
              </a:r>
              <a:r>
                <a:rPr lang="en-US" altLang="ko-KR" dirty="0">
                  <a:latin typeface="Calibri" panose="020F0502020204030204" pitchFamily="34" charset="0"/>
                </a:rPr>
                <a:t>207</a:t>
              </a:r>
              <a:r>
                <a:rPr lang="ko-KR" altLang="en-US" dirty="0">
                  <a:latin typeface="Calibri" panose="020F0502020204030204" pitchFamily="34" charset="0"/>
                </a:rPr>
                <a:t>, </a:t>
              </a:r>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(gait height)</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55</a:t>
              </a:r>
              <a:r>
                <a:rPr lang="ko-KR" altLang="en-US" dirty="0">
                  <a:latin typeface="Calibri" panose="020F0502020204030204" pitchFamily="34" charset="0"/>
                </a:rPr>
                <a:t>,</a:t>
              </a:r>
              <a:r>
                <a:rPr lang="en-US" altLang="ko-KR" dirty="0">
                  <a:latin typeface="Calibri" panose="020F0502020204030204" pitchFamily="34" charset="0"/>
                </a:rPr>
                <a:t> h</a:t>
              </a:r>
              <a:r>
                <a:rPr lang="en-US" altLang="ko-KR" dirty="0">
                  <a:latin typeface="Calibri" panose="020F0502020204030204" pitchFamily="34" charset="0"/>
                  <a:ea typeface="나눔고딕"/>
                  <a:cs typeface="Times New Roman" panose="02020603050405020304" pitchFamily="18" charset="0"/>
                </a:rPr>
                <a:t>(pelvis height)</a:t>
              </a:r>
              <a:r>
                <a:rPr lang="en-US" altLang="ko-KR" dirty="0">
                  <a:latin typeface="Calibri" panose="020F0502020204030204" pitchFamily="34" charset="0"/>
                </a:rPr>
                <a:t>=</a:t>
              </a:r>
              <a:r>
                <a:rPr lang="ko-KR" altLang="en-US" dirty="0">
                  <a:latin typeface="Calibri" panose="020F0502020204030204" pitchFamily="34" charset="0"/>
                </a:rPr>
                <a:t>0.2</a:t>
              </a:r>
              <a:r>
                <a:rPr lang="en-US" altLang="ko-KR" dirty="0">
                  <a:latin typeface="Calibri" panose="020F0502020204030204" pitchFamily="34" charset="0"/>
                </a:rPr>
                <a:t>19</a:t>
              </a:r>
              <a:r>
                <a:rPr lang="ko-KR" altLang="en-US" dirty="0">
                  <a:latin typeface="Calibri" panose="020F0502020204030204" pitchFamily="34" charset="0"/>
                </a:rPr>
                <a:t>, </a:t>
              </a:r>
              <a:r>
                <a:rPr lang="en-US" altLang="ko-KR" dirty="0">
                  <a:latin typeface="Calibri" panose="020F0502020204030204" pitchFamily="34" charset="0"/>
                </a:rPr>
                <a:t>bias</a:t>
              </a:r>
              <a:r>
                <a:rPr lang="en-US" altLang="ko-KR" dirty="0">
                  <a:latin typeface="Calibri" panose="020F0502020204030204" pitchFamily="34" charset="0"/>
                  <a:ea typeface="나눔고딕"/>
                  <a:cs typeface="Times New Roman" panose="02020603050405020304" pitchFamily="18" charset="0"/>
                </a:rPr>
                <a:t> (gait-x bias) </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04</a:t>
              </a:r>
              <a:endParaRPr lang="ko-KR" altLang="en-US" dirty="0">
                <a:latin typeface="Calibri" panose="020F0502020204030204" pitchFamily="34" charset="0"/>
              </a:endParaRPr>
            </a:p>
          </p:txBody>
        </p:sp>
        <p:sp>
          <p:nvSpPr>
            <p:cNvPr id="4" name="TextBox 3">
              <a:extLst>
                <a:ext uri="{FF2B5EF4-FFF2-40B4-BE49-F238E27FC236}">
                  <a16:creationId xmlns:a16="http://schemas.microsoft.com/office/drawing/2014/main" id="{E30B82A5-1FD4-4BFC-9345-27F9EECA08DB}"/>
                </a:ext>
              </a:extLst>
            </p:cNvPr>
            <p:cNvSpPr txBox="1"/>
            <p:nvPr/>
          </p:nvSpPr>
          <p:spPr>
            <a:xfrm>
              <a:off x="315236" y="3436565"/>
              <a:ext cx="2099556" cy="342027"/>
            </a:xfrm>
            <a:prstGeom prst="rect">
              <a:avLst/>
            </a:prstGeom>
            <a:noFill/>
          </p:spPr>
          <p:txBody>
            <a:bodyPr wrap="square" rtlCol="0">
              <a:spAutoFit/>
            </a:bodyPr>
            <a:lstStyle/>
            <a:p>
              <a:r>
                <a:rPr lang="en-US" altLang="ko-KR" sz="4000" dirty="0">
                  <a:latin typeface="Calibri" panose="020F0502020204030204" pitchFamily="34" charset="0"/>
                  <a:ea typeface="HY헤드라인M" panose="02030600000101010101" pitchFamily="18" charset="-127"/>
                </a:rPr>
                <a:t>5</a:t>
              </a:r>
              <a:r>
                <a:rPr lang="en-US" altLang="ko-KR" sz="4000" baseline="30000" dirty="0">
                  <a:latin typeface="Calibri" panose="020F0502020204030204" pitchFamily="34" charset="0"/>
                  <a:ea typeface="HY헤드라인M" panose="02030600000101010101" pitchFamily="18" charset="-127"/>
                </a:rPr>
                <a:t>th</a:t>
              </a:r>
              <a:r>
                <a:rPr lang="en-US" altLang="ko-KR" sz="4000" dirty="0">
                  <a:latin typeface="Calibri" panose="020F0502020204030204" pitchFamily="34" charset="0"/>
                  <a:ea typeface="HY헤드라인M" panose="02030600000101010101" pitchFamily="18" charset="-127"/>
                </a:rPr>
                <a:t> generation</a:t>
              </a:r>
              <a:endParaRPr lang="ko-KR" altLang="en-US" sz="4000" dirty="0">
                <a:latin typeface="Calibri" panose="020F0502020204030204" pitchFamily="34" charset="0"/>
                <a:ea typeface="HY헤드라인M" panose="02030600000101010101" pitchFamily="18" charset="-127"/>
              </a:endParaRPr>
            </a:p>
          </p:txBody>
        </p:sp>
      </p:grpSp>
      <p:cxnSp>
        <p:nvCxnSpPr>
          <p:cNvPr id="6" name="직선 연결선 5">
            <a:extLst>
              <a:ext uri="{FF2B5EF4-FFF2-40B4-BE49-F238E27FC236}">
                <a16:creationId xmlns:a16="http://schemas.microsoft.com/office/drawing/2014/main" id="{9E6F05EC-8BB3-4D47-8993-EE3ED2A15017}"/>
              </a:ext>
            </a:extLst>
          </p:cNvPr>
          <p:cNvCxnSpPr/>
          <p:nvPr/>
        </p:nvCxnSpPr>
        <p:spPr>
          <a:xfrm flipV="1">
            <a:off x="5081115" y="2934119"/>
            <a:ext cx="0" cy="1165609"/>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93F754-845F-4315-AB51-E80558643E98}"/>
              </a:ext>
            </a:extLst>
          </p:cNvPr>
          <p:cNvSpPr txBox="1"/>
          <p:nvPr/>
        </p:nvSpPr>
        <p:spPr>
          <a:xfrm>
            <a:off x="3794924" y="1644021"/>
            <a:ext cx="2572376" cy="861774"/>
          </a:xfrm>
          <a:prstGeom prst="rect">
            <a:avLst/>
          </a:prstGeom>
          <a:noFill/>
        </p:spPr>
        <p:txBody>
          <a:bodyPr wrap="square" rtlCol="0">
            <a:spAutoFit/>
          </a:bodyPr>
          <a:lstStyle/>
          <a:p>
            <a:pPr algn="ctr"/>
            <a:r>
              <a:rPr lang="en-US" altLang="ko-KR" sz="1600" dirty="0">
                <a:solidFill>
                  <a:schemeClr val="accent6">
                    <a:lumMod val="50000"/>
                  </a:schemeClr>
                </a:solidFill>
                <a:latin typeface="Calibri" panose="020F0502020204030204" pitchFamily="34" charset="0"/>
              </a:rPr>
              <a:t>Maximum x-value </a:t>
            </a:r>
          </a:p>
          <a:p>
            <a:pPr algn="ctr"/>
            <a:r>
              <a:rPr lang="en-US" altLang="ko-KR" sz="1600" dirty="0">
                <a:solidFill>
                  <a:schemeClr val="accent6">
                    <a:lumMod val="50000"/>
                  </a:schemeClr>
                </a:solidFill>
                <a:latin typeface="Calibri" panose="020F0502020204030204" pitchFamily="34" charset="0"/>
              </a:rPr>
              <a:t>of center of mass</a:t>
            </a:r>
          </a:p>
          <a:p>
            <a:pPr algn="ctr"/>
            <a:r>
              <a:rPr lang="en-US" altLang="ko-KR" sz="1600" dirty="0">
                <a:solidFill>
                  <a:schemeClr val="accent6">
                    <a:lumMod val="50000"/>
                  </a:schemeClr>
                </a:solidFill>
                <a:latin typeface="Calibri" panose="020F0502020204030204" pitchFamily="34" charset="0"/>
              </a:rPr>
              <a:t>1</a:t>
            </a:r>
            <a:r>
              <a:rPr lang="en-US" altLang="ko-KR" sz="1600" baseline="30000" dirty="0">
                <a:solidFill>
                  <a:schemeClr val="accent6">
                    <a:lumMod val="50000"/>
                  </a:schemeClr>
                </a:solidFill>
                <a:latin typeface="Calibri" panose="020F0502020204030204" pitchFamily="34" charset="0"/>
              </a:rPr>
              <a:t>st</a:t>
            </a:r>
            <a:r>
              <a:rPr lang="en-US" altLang="ko-KR" sz="1600" dirty="0">
                <a:solidFill>
                  <a:schemeClr val="accent6">
                    <a:lumMod val="50000"/>
                  </a:schemeClr>
                </a:solidFill>
                <a:latin typeface="Calibri" panose="020F0502020204030204" pitchFamily="34" charset="0"/>
              </a:rPr>
              <a:t> generation</a:t>
            </a:r>
            <a:endParaRPr lang="ko-KR" altLang="en-US" sz="1600" dirty="0">
              <a:solidFill>
                <a:schemeClr val="accent6">
                  <a:lumMod val="50000"/>
                </a:schemeClr>
              </a:solidFill>
              <a:latin typeface="Calibri" panose="020F0502020204030204" pitchFamily="34" charset="0"/>
            </a:endParaRPr>
          </a:p>
        </p:txBody>
      </p:sp>
      <p:pic>
        <p:nvPicPr>
          <p:cNvPr id="11" name="Picture 2" descr="user 2019ì ëí ì´ë¯¸ì§ ê²ìê²°ê³¼">
            <a:extLst>
              <a:ext uri="{FF2B5EF4-FFF2-40B4-BE49-F238E27FC236}">
                <a16:creationId xmlns:a16="http://schemas.microsoft.com/office/drawing/2014/main" id="{5AEF60C3-D78C-4346-9337-86020DB78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a:extLst>
              <a:ext uri="{FF2B5EF4-FFF2-40B4-BE49-F238E27FC236}">
                <a16:creationId xmlns:a16="http://schemas.microsoft.com/office/drawing/2014/main" id="{4308CB2A-B026-41F9-9E98-40269BCA4B1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9" name="직사각형 8">
            <a:extLst>
              <a:ext uri="{FF2B5EF4-FFF2-40B4-BE49-F238E27FC236}">
                <a16:creationId xmlns:a16="http://schemas.microsoft.com/office/drawing/2014/main" id="{051722FD-137A-4C4E-8216-62551CFC659B}"/>
              </a:ext>
            </a:extLst>
          </p:cNvPr>
          <p:cNvSpPr/>
          <p:nvPr/>
        </p:nvSpPr>
        <p:spPr>
          <a:xfrm>
            <a:off x="792000" y="6120000"/>
            <a:ext cx="11577961" cy="369332"/>
          </a:xfrm>
          <a:prstGeom prst="rect">
            <a:avLst/>
          </a:prstGeom>
        </p:spPr>
        <p:txBody>
          <a:bodyPr wrap="square">
            <a:spAutoFit/>
          </a:bodyPr>
          <a:lstStyle/>
          <a:p>
            <a:r>
              <a:rPr lang="en-US" altLang="ko-KR" dirty="0">
                <a:solidFill>
                  <a:schemeClr val="accent6">
                    <a:lumMod val="50000"/>
                  </a:schemeClr>
                </a:solidFill>
                <a:latin typeface="Calibri" panose="020F0502020204030204" pitchFamily="34" charset="0"/>
              </a:rPr>
              <a:t>Maximum x-value  of center of mass : 1.822</a:t>
            </a:r>
            <a:endParaRPr lang="ko-KR" altLang="en-US" dirty="0">
              <a:solidFill>
                <a:schemeClr val="accent6">
                  <a:lumMod val="50000"/>
                </a:schemeClr>
              </a:solidFill>
              <a:latin typeface="Calibri" panose="020F0502020204030204" pitchFamily="34" charset="0"/>
            </a:endParaRPr>
          </a:p>
        </p:txBody>
      </p:sp>
      <p:sp>
        <p:nvSpPr>
          <p:cNvPr id="14" name="TextBox 13">
            <a:extLst>
              <a:ext uri="{FF2B5EF4-FFF2-40B4-BE49-F238E27FC236}">
                <a16:creationId xmlns:a16="http://schemas.microsoft.com/office/drawing/2014/main" id="{0D7B0BD4-D7DC-4CDD-B21E-25AB56CB0C03}"/>
              </a:ext>
            </a:extLst>
          </p:cNvPr>
          <p:cNvSpPr txBox="1"/>
          <p:nvPr/>
        </p:nvSpPr>
        <p:spPr>
          <a:xfrm>
            <a:off x="816833" y="5777802"/>
            <a:ext cx="6659143" cy="369332"/>
          </a:xfrm>
          <a:prstGeom prst="rect">
            <a:avLst/>
          </a:prstGeom>
          <a:noFill/>
        </p:spPr>
        <p:txBody>
          <a:bodyPr wrap="square" rtlCol="0">
            <a:spAutoFit/>
          </a:bodyPr>
          <a:lstStyle/>
          <a:p>
            <a:r>
              <a:rPr lang="en-US" altLang="ko-KR" dirty="0">
                <a:latin typeface="Calibri" panose="020F0502020204030204" pitchFamily="34" charset="0"/>
              </a:rPr>
              <a:t>First place winner of 5</a:t>
            </a:r>
            <a:r>
              <a:rPr lang="en-US" altLang="ko-KR" baseline="30000" dirty="0">
                <a:latin typeface="Calibri" panose="020F0502020204030204" pitchFamily="34" charset="0"/>
              </a:rPr>
              <a:t>th</a:t>
            </a:r>
            <a:r>
              <a:rPr lang="en-US" altLang="ko-KR" dirty="0">
                <a:latin typeface="Calibri" panose="020F0502020204030204" pitchFamily="34" charset="0"/>
              </a:rPr>
              <a:t> generation</a:t>
            </a:r>
            <a:endParaRPr lang="ko-KR" altLang="en-US" dirty="0">
              <a:latin typeface="Calibri" panose="020F0502020204030204" pitchFamily="34" charset="0"/>
            </a:endParaRPr>
          </a:p>
        </p:txBody>
      </p:sp>
    </p:spTree>
    <p:extLst>
      <p:ext uri="{BB962C8B-B14F-4D97-AF65-F5344CB8AC3E}">
        <p14:creationId xmlns:p14="http://schemas.microsoft.com/office/powerpoint/2010/main" val="3827874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F190E6DC-B368-415B-9F67-F44829DC5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080000"/>
            <a:ext cx="10800000" cy="4909091"/>
          </a:xfrm>
          <a:prstGeom prst="rect">
            <a:avLst/>
          </a:prstGeom>
        </p:spPr>
      </p:pic>
      <p:sp>
        <p:nvSpPr>
          <p:cNvPr id="3" name="TextBox 2">
            <a:extLst>
              <a:ext uri="{FF2B5EF4-FFF2-40B4-BE49-F238E27FC236}">
                <a16:creationId xmlns:a16="http://schemas.microsoft.com/office/drawing/2014/main" id="{7787CE10-28E4-48AC-A5B3-137ABFF5A2A4}"/>
              </a:ext>
            </a:extLst>
          </p:cNvPr>
          <p:cNvSpPr txBox="1"/>
          <p:nvPr/>
        </p:nvSpPr>
        <p:spPr>
          <a:xfrm>
            <a:off x="879581" y="162000"/>
            <a:ext cx="3843143" cy="707886"/>
          </a:xfrm>
          <a:prstGeom prst="rect">
            <a:avLst/>
          </a:prstGeom>
          <a:noFill/>
        </p:spPr>
        <p:txBody>
          <a:bodyPr wrap="square" rtlCol="0">
            <a:spAutoFit/>
          </a:bodyPr>
          <a:lstStyle/>
          <a:p>
            <a:r>
              <a:rPr lang="en-US" altLang="ko-KR" sz="4000" dirty="0">
                <a:latin typeface="Calibri" panose="020F0502020204030204" pitchFamily="34" charset="0"/>
                <a:ea typeface="HY헤드라인M" panose="02030600000101010101" pitchFamily="18" charset="-127"/>
              </a:rPr>
              <a:t>20</a:t>
            </a:r>
            <a:r>
              <a:rPr lang="en-US" altLang="ko-KR" sz="4000" baseline="30000" dirty="0">
                <a:latin typeface="Calibri" panose="020F0502020204030204" pitchFamily="34" charset="0"/>
                <a:ea typeface="HY헤드라인M" panose="02030600000101010101" pitchFamily="18" charset="-127"/>
              </a:rPr>
              <a:t>th</a:t>
            </a:r>
            <a:r>
              <a:rPr lang="en-US" altLang="ko-KR" sz="4000" dirty="0">
                <a:latin typeface="Calibri" panose="020F0502020204030204" pitchFamily="34" charset="0"/>
                <a:ea typeface="HY헤드라인M" panose="02030600000101010101" pitchFamily="18" charset="-127"/>
              </a:rPr>
              <a:t> generation</a:t>
            </a:r>
            <a:endParaRPr lang="ko-KR" altLang="en-US" sz="4000" dirty="0">
              <a:latin typeface="Calibri" panose="020F0502020204030204" pitchFamily="34" charset="0"/>
              <a:ea typeface="HY헤드라인M" panose="02030600000101010101" pitchFamily="18" charset="-127"/>
            </a:endParaRPr>
          </a:p>
        </p:txBody>
      </p:sp>
      <p:sp>
        <p:nvSpPr>
          <p:cNvPr id="4" name="직사각형 3">
            <a:extLst>
              <a:ext uri="{FF2B5EF4-FFF2-40B4-BE49-F238E27FC236}">
                <a16:creationId xmlns:a16="http://schemas.microsoft.com/office/drawing/2014/main" id="{4157C7C5-7BA7-4319-A117-CDC2DA94EA53}"/>
              </a:ext>
            </a:extLst>
          </p:cNvPr>
          <p:cNvSpPr/>
          <p:nvPr/>
        </p:nvSpPr>
        <p:spPr>
          <a:xfrm>
            <a:off x="879581" y="885600"/>
            <a:ext cx="8199812" cy="646331"/>
          </a:xfrm>
          <a:prstGeom prst="rect">
            <a:avLst/>
          </a:prstGeom>
        </p:spPr>
        <p:txBody>
          <a:bodyPr wrap="square">
            <a:spAutoFit/>
          </a:bodyPr>
          <a:lstStyle/>
          <a:p>
            <a:r>
              <a:rPr lang="en-US" altLang="ko-KR" dirty="0">
                <a:latin typeface="Calibri" panose="020F0502020204030204" pitchFamily="34" charset="0"/>
              </a:rPr>
              <a:t>T</a:t>
            </a:r>
            <a:r>
              <a:rPr lang="en-US" altLang="ko-KR" dirty="0">
                <a:latin typeface="Calibri" panose="020F0502020204030204" pitchFamily="34" charset="0"/>
                <a:ea typeface="나눔고딕"/>
                <a:cs typeface="Times New Roman" panose="02020603050405020304" pitchFamily="18" charset="0"/>
              </a:rPr>
              <a:t> (gait cycle period) </a:t>
            </a:r>
            <a:r>
              <a:rPr lang="en-US" altLang="ko-KR" dirty="0">
                <a:latin typeface="Calibri" panose="020F0502020204030204" pitchFamily="34" charset="0"/>
              </a:rPr>
              <a:t>=1.071</a:t>
            </a:r>
            <a:r>
              <a:rPr lang="ko-KR" altLang="en-US" dirty="0">
                <a:latin typeface="Calibri" panose="020F0502020204030204" pitchFamily="34" charset="0"/>
              </a:rPr>
              <a:t>, </a:t>
            </a:r>
            <a:r>
              <a:rPr lang="en-US" altLang="ko-KR" dirty="0">
                <a:latin typeface="Calibri" panose="020F0502020204030204" pitchFamily="34" charset="0"/>
              </a:rPr>
              <a:t>s</a:t>
            </a:r>
            <a:r>
              <a:rPr lang="en-US" altLang="ko-KR" dirty="0">
                <a:latin typeface="Calibri" panose="020F0502020204030204" pitchFamily="34" charset="0"/>
                <a:ea typeface="나눔고딕"/>
                <a:cs typeface="Times New Roman" panose="02020603050405020304" pitchFamily="18" charset="0"/>
              </a:rPr>
              <a:t> (gait width) </a:t>
            </a:r>
            <a:r>
              <a:rPr lang="en-US" altLang="ko-KR" dirty="0">
                <a:latin typeface="Calibri" panose="020F0502020204030204" pitchFamily="34" charset="0"/>
              </a:rPr>
              <a:t>=</a:t>
            </a:r>
            <a:r>
              <a:rPr lang="ko-KR" altLang="en-US" dirty="0">
                <a:latin typeface="Calibri" panose="020F0502020204030204" pitchFamily="34" charset="0"/>
              </a:rPr>
              <a:t>0.</a:t>
            </a:r>
            <a:r>
              <a:rPr lang="en-US" altLang="ko-KR" dirty="0">
                <a:latin typeface="Calibri" panose="020F0502020204030204" pitchFamily="34" charset="0"/>
              </a:rPr>
              <a:t>237,</a:t>
            </a:r>
            <a:r>
              <a:rPr lang="ko-KR" altLang="en-US" dirty="0">
                <a:latin typeface="Calibri" panose="020F0502020204030204" pitchFamily="34" charset="0"/>
              </a:rPr>
              <a:t> </a:t>
            </a:r>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(gait height)</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45</a:t>
            </a:r>
            <a:r>
              <a:rPr lang="ko-KR" altLang="en-US" dirty="0">
                <a:latin typeface="Calibri" panose="020F0502020204030204" pitchFamily="34" charset="0"/>
              </a:rPr>
              <a:t>,</a:t>
            </a:r>
            <a:endParaRPr lang="en-US" altLang="ko-KR" dirty="0">
              <a:latin typeface="Calibri" panose="020F0502020204030204" pitchFamily="34" charset="0"/>
            </a:endParaRPr>
          </a:p>
          <a:p>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(pelvis height)</a:t>
            </a:r>
            <a:r>
              <a:rPr lang="en-US" altLang="ko-KR" dirty="0">
                <a:latin typeface="Calibri" panose="020F0502020204030204" pitchFamily="34" charset="0"/>
              </a:rPr>
              <a:t>=</a:t>
            </a:r>
            <a:r>
              <a:rPr lang="ko-KR" altLang="en-US" dirty="0">
                <a:latin typeface="Calibri" panose="020F0502020204030204" pitchFamily="34" charset="0"/>
              </a:rPr>
              <a:t>0.2</a:t>
            </a:r>
            <a:r>
              <a:rPr lang="en-US" altLang="ko-KR" dirty="0">
                <a:latin typeface="Calibri" panose="020F0502020204030204" pitchFamily="34" charset="0"/>
              </a:rPr>
              <a:t>15</a:t>
            </a:r>
            <a:r>
              <a:rPr lang="ko-KR" altLang="en-US" dirty="0">
                <a:latin typeface="Calibri" panose="020F0502020204030204" pitchFamily="34" charset="0"/>
              </a:rPr>
              <a:t>, </a:t>
            </a:r>
            <a:r>
              <a:rPr lang="en-US" altLang="ko-KR" dirty="0">
                <a:latin typeface="Calibri" panose="020F0502020204030204" pitchFamily="34" charset="0"/>
              </a:rPr>
              <a:t>bias</a:t>
            </a:r>
            <a:r>
              <a:rPr lang="en-US" altLang="ko-KR" dirty="0">
                <a:latin typeface="Calibri" panose="020F0502020204030204" pitchFamily="34" charset="0"/>
                <a:ea typeface="나눔고딕"/>
                <a:cs typeface="Times New Roman" panose="02020603050405020304" pitchFamily="18" charset="0"/>
              </a:rPr>
              <a:t> (gait-x bias) </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04</a:t>
            </a:r>
            <a:endParaRPr lang="ko-KR" altLang="en-US" dirty="0">
              <a:latin typeface="Calibri" panose="020F0502020204030204" pitchFamily="34" charset="0"/>
            </a:endParaRPr>
          </a:p>
        </p:txBody>
      </p:sp>
      <p:cxnSp>
        <p:nvCxnSpPr>
          <p:cNvPr id="5" name="직선 연결선 4">
            <a:extLst>
              <a:ext uri="{FF2B5EF4-FFF2-40B4-BE49-F238E27FC236}">
                <a16:creationId xmlns:a16="http://schemas.microsoft.com/office/drawing/2014/main" id="{BA676554-4825-4925-AC17-21BC994DE875}"/>
              </a:ext>
            </a:extLst>
          </p:cNvPr>
          <p:cNvCxnSpPr/>
          <p:nvPr/>
        </p:nvCxnSpPr>
        <p:spPr>
          <a:xfrm flipV="1">
            <a:off x="5081115" y="2934119"/>
            <a:ext cx="0" cy="1165609"/>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14D008-B44F-416F-9C2F-AB00C9FFFFE2}"/>
              </a:ext>
            </a:extLst>
          </p:cNvPr>
          <p:cNvSpPr txBox="1"/>
          <p:nvPr/>
        </p:nvSpPr>
        <p:spPr>
          <a:xfrm>
            <a:off x="3794924" y="1644021"/>
            <a:ext cx="2572376" cy="861774"/>
          </a:xfrm>
          <a:prstGeom prst="rect">
            <a:avLst/>
          </a:prstGeom>
          <a:noFill/>
        </p:spPr>
        <p:txBody>
          <a:bodyPr wrap="square" rtlCol="0">
            <a:spAutoFit/>
          </a:bodyPr>
          <a:lstStyle/>
          <a:p>
            <a:pPr algn="ctr"/>
            <a:r>
              <a:rPr lang="en-US" altLang="ko-KR" sz="1600" dirty="0">
                <a:solidFill>
                  <a:schemeClr val="accent6">
                    <a:lumMod val="50000"/>
                  </a:schemeClr>
                </a:solidFill>
                <a:latin typeface="Calibri" panose="020F0502020204030204" pitchFamily="34" charset="0"/>
              </a:rPr>
              <a:t>Maximum x-value </a:t>
            </a:r>
          </a:p>
          <a:p>
            <a:pPr algn="ctr"/>
            <a:r>
              <a:rPr lang="en-US" altLang="ko-KR" sz="1600" dirty="0">
                <a:solidFill>
                  <a:schemeClr val="accent6">
                    <a:lumMod val="50000"/>
                  </a:schemeClr>
                </a:solidFill>
                <a:latin typeface="Calibri" panose="020F0502020204030204" pitchFamily="34" charset="0"/>
              </a:rPr>
              <a:t>of center of mass</a:t>
            </a:r>
          </a:p>
          <a:p>
            <a:pPr algn="ctr"/>
            <a:r>
              <a:rPr lang="en-US" altLang="ko-KR" sz="1600" dirty="0">
                <a:solidFill>
                  <a:schemeClr val="accent6">
                    <a:lumMod val="50000"/>
                  </a:schemeClr>
                </a:solidFill>
                <a:latin typeface="Calibri" panose="020F0502020204030204" pitchFamily="34" charset="0"/>
              </a:rPr>
              <a:t>1</a:t>
            </a:r>
            <a:r>
              <a:rPr lang="en-US" altLang="ko-KR" sz="1600" baseline="30000" dirty="0">
                <a:solidFill>
                  <a:schemeClr val="accent6">
                    <a:lumMod val="50000"/>
                  </a:schemeClr>
                </a:solidFill>
                <a:latin typeface="Calibri" panose="020F0502020204030204" pitchFamily="34" charset="0"/>
              </a:rPr>
              <a:t>st</a:t>
            </a:r>
            <a:r>
              <a:rPr lang="en-US" altLang="ko-KR" sz="1600" dirty="0">
                <a:solidFill>
                  <a:schemeClr val="accent6">
                    <a:lumMod val="50000"/>
                  </a:schemeClr>
                </a:solidFill>
                <a:latin typeface="Calibri" panose="020F0502020204030204" pitchFamily="34" charset="0"/>
              </a:rPr>
              <a:t> generation</a:t>
            </a:r>
            <a:endParaRPr lang="ko-KR" altLang="en-US" sz="1600" dirty="0">
              <a:solidFill>
                <a:schemeClr val="accent6">
                  <a:lumMod val="50000"/>
                </a:schemeClr>
              </a:solidFill>
              <a:latin typeface="Calibri" panose="020F0502020204030204" pitchFamily="34" charset="0"/>
            </a:endParaRPr>
          </a:p>
        </p:txBody>
      </p:sp>
      <p:cxnSp>
        <p:nvCxnSpPr>
          <p:cNvPr id="7" name="직선 연결선 6">
            <a:extLst>
              <a:ext uri="{FF2B5EF4-FFF2-40B4-BE49-F238E27FC236}">
                <a16:creationId xmlns:a16="http://schemas.microsoft.com/office/drawing/2014/main" id="{5A700445-A5A9-41B5-A793-39A7056E74C9}"/>
              </a:ext>
            </a:extLst>
          </p:cNvPr>
          <p:cNvCxnSpPr/>
          <p:nvPr/>
        </p:nvCxnSpPr>
        <p:spPr>
          <a:xfrm flipV="1">
            <a:off x="7524536" y="2946679"/>
            <a:ext cx="0" cy="1165609"/>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63306AF-FC81-4515-83A1-908F82CBE040}"/>
              </a:ext>
            </a:extLst>
          </p:cNvPr>
          <p:cNvSpPr txBox="1"/>
          <p:nvPr/>
        </p:nvSpPr>
        <p:spPr>
          <a:xfrm>
            <a:off x="6238348" y="2115100"/>
            <a:ext cx="2572376" cy="338554"/>
          </a:xfrm>
          <a:prstGeom prst="rect">
            <a:avLst/>
          </a:prstGeom>
          <a:noFill/>
        </p:spPr>
        <p:txBody>
          <a:bodyPr wrap="square" rtlCol="0">
            <a:spAutoFit/>
          </a:bodyPr>
          <a:lstStyle/>
          <a:p>
            <a:pPr algn="ctr"/>
            <a:r>
              <a:rPr lang="en-US" altLang="ko-KR" sz="1600" dirty="0">
                <a:solidFill>
                  <a:srgbClr val="00B0F0"/>
                </a:solidFill>
                <a:latin typeface="Calibri" panose="020F0502020204030204" pitchFamily="34" charset="0"/>
              </a:rPr>
              <a:t>5</a:t>
            </a:r>
            <a:r>
              <a:rPr lang="en-US" altLang="ko-KR" sz="1600" baseline="30000" dirty="0">
                <a:solidFill>
                  <a:srgbClr val="00B0F0"/>
                </a:solidFill>
                <a:latin typeface="Calibri" panose="020F0502020204030204" pitchFamily="34" charset="0"/>
              </a:rPr>
              <a:t>th</a:t>
            </a:r>
            <a:r>
              <a:rPr lang="en-US" altLang="ko-KR" sz="1600" dirty="0">
                <a:solidFill>
                  <a:srgbClr val="00B0F0"/>
                </a:solidFill>
                <a:latin typeface="Calibri" panose="020F0502020204030204" pitchFamily="34" charset="0"/>
              </a:rPr>
              <a:t> generation</a:t>
            </a:r>
            <a:endParaRPr lang="ko-KR" altLang="en-US" sz="1600" dirty="0">
              <a:solidFill>
                <a:srgbClr val="00B0F0"/>
              </a:solidFill>
              <a:latin typeface="Calibri" panose="020F0502020204030204" pitchFamily="34" charset="0"/>
            </a:endParaRPr>
          </a:p>
        </p:txBody>
      </p:sp>
      <p:pic>
        <p:nvPicPr>
          <p:cNvPr id="11" name="Picture 2" descr="user 2019ì ëí ì´ë¯¸ì§ ê²ìê²°ê³¼">
            <a:extLst>
              <a:ext uri="{FF2B5EF4-FFF2-40B4-BE49-F238E27FC236}">
                <a16:creationId xmlns:a16="http://schemas.microsoft.com/office/drawing/2014/main" id="{21D41291-9CFD-4F1E-AC9F-D61329EB3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a:extLst>
              <a:ext uri="{FF2B5EF4-FFF2-40B4-BE49-F238E27FC236}">
                <a16:creationId xmlns:a16="http://schemas.microsoft.com/office/drawing/2014/main" id="{B43CB87E-032B-49A9-BFFB-2A3296E6C85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3" name="직사각형 12">
            <a:extLst>
              <a:ext uri="{FF2B5EF4-FFF2-40B4-BE49-F238E27FC236}">
                <a16:creationId xmlns:a16="http://schemas.microsoft.com/office/drawing/2014/main" id="{85596154-9BDF-465E-B54D-6BD72A3B0F67}"/>
              </a:ext>
            </a:extLst>
          </p:cNvPr>
          <p:cNvSpPr/>
          <p:nvPr/>
        </p:nvSpPr>
        <p:spPr>
          <a:xfrm>
            <a:off x="792000" y="6120000"/>
            <a:ext cx="11577961" cy="369332"/>
          </a:xfrm>
          <a:prstGeom prst="rect">
            <a:avLst/>
          </a:prstGeom>
        </p:spPr>
        <p:txBody>
          <a:bodyPr wrap="square">
            <a:spAutoFit/>
          </a:bodyPr>
          <a:lstStyle/>
          <a:p>
            <a:r>
              <a:rPr lang="en-US" altLang="ko-KR" dirty="0">
                <a:solidFill>
                  <a:schemeClr val="accent6">
                    <a:lumMod val="50000"/>
                  </a:schemeClr>
                </a:solidFill>
                <a:latin typeface="Calibri" panose="020F0502020204030204" pitchFamily="34" charset="0"/>
              </a:rPr>
              <a:t>Maximum x-value  of center of mass: 2.248</a:t>
            </a:r>
            <a:endParaRPr lang="ko-KR" altLang="en-US" dirty="0">
              <a:solidFill>
                <a:schemeClr val="accent6">
                  <a:lumMod val="50000"/>
                </a:schemeClr>
              </a:solidFill>
              <a:latin typeface="Calibri" panose="020F0502020204030204" pitchFamily="34" charset="0"/>
            </a:endParaRPr>
          </a:p>
        </p:txBody>
      </p:sp>
      <p:sp>
        <p:nvSpPr>
          <p:cNvPr id="14" name="TextBox 13">
            <a:extLst>
              <a:ext uri="{FF2B5EF4-FFF2-40B4-BE49-F238E27FC236}">
                <a16:creationId xmlns:a16="http://schemas.microsoft.com/office/drawing/2014/main" id="{2F632E53-84A4-4ED6-98D4-4A1C3FEB5E51}"/>
              </a:ext>
            </a:extLst>
          </p:cNvPr>
          <p:cNvSpPr txBox="1"/>
          <p:nvPr/>
        </p:nvSpPr>
        <p:spPr>
          <a:xfrm>
            <a:off x="816833" y="5777802"/>
            <a:ext cx="6659143" cy="369332"/>
          </a:xfrm>
          <a:prstGeom prst="rect">
            <a:avLst/>
          </a:prstGeom>
          <a:noFill/>
        </p:spPr>
        <p:txBody>
          <a:bodyPr wrap="square" rtlCol="0">
            <a:spAutoFit/>
          </a:bodyPr>
          <a:lstStyle/>
          <a:p>
            <a:r>
              <a:rPr lang="en-US" altLang="ko-KR" dirty="0">
                <a:latin typeface="Calibri" panose="020F0502020204030204" pitchFamily="34" charset="0"/>
              </a:rPr>
              <a:t>First place winner  20</a:t>
            </a:r>
            <a:r>
              <a:rPr lang="en-US" altLang="ko-KR" baseline="30000" dirty="0">
                <a:latin typeface="Calibri" panose="020F0502020204030204" pitchFamily="34" charset="0"/>
              </a:rPr>
              <a:t>th</a:t>
            </a:r>
            <a:r>
              <a:rPr lang="en-US" altLang="ko-KR" dirty="0">
                <a:latin typeface="Calibri" panose="020F0502020204030204" pitchFamily="34" charset="0"/>
              </a:rPr>
              <a:t> generation</a:t>
            </a:r>
            <a:endParaRPr lang="ko-KR" altLang="en-US" dirty="0">
              <a:latin typeface="Calibri" panose="020F0502020204030204" pitchFamily="34" charset="0"/>
            </a:endParaRPr>
          </a:p>
        </p:txBody>
      </p:sp>
    </p:spTree>
    <p:extLst>
      <p:ext uri="{BB962C8B-B14F-4D97-AF65-F5344CB8AC3E}">
        <p14:creationId xmlns:p14="http://schemas.microsoft.com/office/powerpoint/2010/main" val="1022436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19CD3A4-DC1C-4C2D-93B2-B20EF108F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080000"/>
            <a:ext cx="10800000" cy="4909091"/>
          </a:xfrm>
          <a:prstGeom prst="rect">
            <a:avLst/>
          </a:prstGeom>
        </p:spPr>
      </p:pic>
      <p:sp>
        <p:nvSpPr>
          <p:cNvPr id="3" name="TextBox 2">
            <a:extLst>
              <a:ext uri="{FF2B5EF4-FFF2-40B4-BE49-F238E27FC236}">
                <a16:creationId xmlns:a16="http://schemas.microsoft.com/office/drawing/2014/main" id="{AA68DD53-F29C-49CC-867E-88CAE754B90E}"/>
              </a:ext>
            </a:extLst>
          </p:cNvPr>
          <p:cNvSpPr txBox="1"/>
          <p:nvPr/>
        </p:nvSpPr>
        <p:spPr>
          <a:xfrm>
            <a:off x="878400" y="162000"/>
            <a:ext cx="4602503" cy="707886"/>
          </a:xfrm>
          <a:prstGeom prst="rect">
            <a:avLst/>
          </a:prstGeom>
          <a:noFill/>
        </p:spPr>
        <p:txBody>
          <a:bodyPr wrap="square" rtlCol="0">
            <a:spAutoFit/>
          </a:bodyPr>
          <a:lstStyle/>
          <a:p>
            <a:r>
              <a:rPr lang="en-US" altLang="ko-KR" sz="4000" dirty="0">
                <a:latin typeface="Calibri" panose="020F0502020204030204" pitchFamily="34" charset="0"/>
                <a:ea typeface="HY헤드라인M" panose="02030600000101010101" pitchFamily="18" charset="-127"/>
              </a:rPr>
              <a:t>100</a:t>
            </a:r>
            <a:r>
              <a:rPr lang="en-US" altLang="ko-KR" sz="4000" baseline="30000" dirty="0">
                <a:latin typeface="Calibri" panose="020F0502020204030204" pitchFamily="34" charset="0"/>
                <a:ea typeface="HY헤드라인M" panose="02030600000101010101" pitchFamily="18" charset="-127"/>
              </a:rPr>
              <a:t>th</a:t>
            </a:r>
            <a:r>
              <a:rPr lang="en-US" altLang="ko-KR" sz="4000" dirty="0">
                <a:latin typeface="Calibri" panose="020F0502020204030204" pitchFamily="34" charset="0"/>
                <a:ea typeface="HY헤드라인M" panose="02030600000101010101" pitchFamily="18" charset="-127"/>
              </a:rPr>
              <a:t> generation</a:t>
            </a:r>
            <a:endParaRPr lang="ko-KR" altLang="en-US" sz="4000" dirty="0">
              <a:latin typeface="Calibri" panose="020F0502020204030204" pitchFamily="34" charset="0"/>
              <a:ea typeface="HY헤드라인M" panose="02030600000101010101" pitchFamily="18" charset="-127"/>
            </a:endParaRPr>
          </a:p>
        </p:txBody>
      </p:sp>
      <p:sp>
        <p:nvSpPr>
          <p:cNvPr id="4" name="직사각형 3">
            <a:extLst>
              <a:ext uri="{FF2B5EF4-FFF2-40B4-BE49-F238E27FC236}">
                <a16:creationId xmlns:a16="http://schemas.microsoft.com/office/drawing/2014/main" id="{EA3EE7C1-7BA6-420F-A361-399267AEE9A0}"/>
              </a:ext>
            </a:extLst>
          </p:cNvPr>
          <p:cNvSpPr/>
          <p:nvPr/>
        </p:nvSpPr>
        <p:spPr>
          <a:xfrm>
            <a:off x="878400" y="885600"/>
            <a:ext cx="7657201" cy="646331"/>
          </a:xfrm>
          <a:prstGeom prst="rect">
            <a:avLst/>
          </a:prstGeom>
        </p:spPr>
        <p:txBody>
          <a:bodyPr wrap="square">
            <a:spAutoFit/>
          </a:bodyPr>
          <a:lstStyle/>
          <a:p>
            <a:r>
              <a:rPr lang="en-US" altLang="ko-KR" dirty="0">
                <a:latin typeface="Calibri" panose="020F0502020204030204" pitchFamily="34" charset="0"/>
              </a:rPr>
              <a:t>T</a:t>
            </a:r>
            <a:r>
              <a:rPr lang="en-US" altLang="ko-KR" dirty="0">
                <a:latin typeface="Calibri" panose="020F0502020204030204" pitchFamily="34" charset="0"/>
                <a:ea typeface="나눔고딕"/>
                <a:cs typeface="Times New Roman" panose="02020603050405020304" pitchFamily="18" charset="0"/>
              </a:rPr>
              <a:t> (gait cycle period) </a:t>
            </a:r>
            <a:r>
              <a:rPr lang="en-US" altLang="ko-KR" dirty="0">
                <a:latin typeface="Calibri" panose="020F0502020204030204" pitchFamily="34" charset="0"/>
              </a:rPr>
              <a:t>=1.081</a:t>
            </a:r>
            <a:r>
              <a:rPr lang="ko-KR" altLang="en-US" dirty="0">
                <a:latin typeface="Calibri" panose="020F0502020204030204" pitchFamily="34" charset="0"/>
              </a:rPr>
              <a:t>, </a:t>
            </a:r>
            <a:r>
              <a:rPr lang="en-US" altLang="ko-KR" dirty="0">
                <a:latin typeface="Calibri" panose="020F0502020204030204" pitchFamily="34" charset="0"/>
              </a:rPr>
              <a:t>s</a:t>
            </a:r>
            <a:r>
              <a:rPr lang="en-US" altLang="ko-KR" dirty="0">
                <a:latin typeface="Calibri" panose="020F0502020204030204" pitchFamily="34" charset="0"/>
                <a:ea typeface="나눔고딕"/>
                <a:cs typeface="Times New Roman" panose="02020603050405020304" pitchFamily="18" charset="0"/>
              </a:rPr>
              <a:t> (gait width) </a:t>
            </a:r>
            <a:r>
              <a:rPr lang="en-US" altLang="ko-KR" dirty="0">
                <a:latin typeface="Calibri" panose="020F0502020204030204" pitchFamily="34" charset="0"/>
              </a:rPr>
              <a:t>=</a:t>
            </a:r>
            <a:r>
              <a:rPr lang="ko-KR" altLang="en-US" dirty="0">
                <a:latin typeface="Calibri" panose="020F0502020204030204" pitchFamily="34" charset="0"/>
              </a:rPr>
              <a:t>0.</a:t>
            </a:r>
            <a:r>
              <a:rPr lang="en-US" altLang="ko-KR" dirty="0">
                <a:latin typeface="Calibri" panose="020F0502020204030204" pitchFamily="34" charset="0"/>
              </a:rPr>
              <a:t>277,</a:t>
            </a:r>
            <a:r>
              <a:rPr lang="ko-KR" altLang="en-US" dirty="0">
                <a:latin typeface="Calibri" panose="020F0502020204030204" pitchFamily="34" charset="0"/>
              </a:rPr>
              <a:t> </a:t>
            </a:r>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(gait height)</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44</a:t>
            </a:r>
            <a:r>
              <a:rPr lang="ko-KR" altLang="en-US" dirty="0">
                <a:latin typeface="Calibri" panose="020F0502020204030204" pitchFamily="34" charset="0"/>
              </a:rPr>
              <a:t>,</a:t>
            </a:r>
            <a:endParaRPr lang="en-US" altLang="ko-KR" dirty="0">
              <a:latin typeface="Calibri" panose="020F0502020204030204" pitchFamily="34" charset="0"/>
            </a:endParaRPr>
          </a:p>
          <a:p>
            <a:r>
              <a:rPr lang="en-US" altLang="ko-KR" dirty="0">
                <a:latin typeface="Calibri" panose="020F0502020204030204" pitchFamily="34" charset="0"/>
              </a:rPr>
              <a:t>h</a:t>
            </a:r>
            <a:r>
              <a:rPr lang="en-US" altLang="ko-KR" dirty="0">
                <a:latin typeface="Calibri" panose="020F0502020204030204" pitchFamily="34" charset="0"/>
                <a:ea typeface="나눔고딕"/>
                <a:cs typeface="Times New Roman" panose="02020603050405020304" pitchFamily="18" charset="0"/>
              </a:rPr>
              <a:t>(pelvis height)</a:t>
            </a:r>
            <a:r>
              <a:rPr lang="en-US" altLang="ko-KR" dirty="0">
                <a:latin typeface="Calibri" panose="020F0502020204030204" pitchFamily="34" charset="0"/>
              </a:rPr>
              <a:t>=</a:t>
            </a:r>
            <a:r>
              <a:rPr lang="ko-KR" altLang="en-US" dirty="0">
                <a:latin typeface="Calibri" panose="020F0502020204030204" pitchFamily="34" charset="0"/>
              </a:rPr>
              <a:t>0.</a:t>
            </a:r>
            <a:r>
              <a:rPr lang="en-US" altLang="ko-KR" dirty="0">
                <a:latin typeface="Calibri" panose="020F0502020204030204" pitchFamily="34" charset="0"/>
              </a:rPr>
              <a:t>044</a:t>
            </a:r>
            <a:r>
              <a:rPr lang="ko-KR" altLang="en-US" dirty="0">
                <a:latin typeface="Calibri" panose="020F0502020204030204" pitchFamily="34" charset="0"/>
              </a:rPr>
              <a:t>, </a:t>
            </a:r>
            <a:r>
              <a:rPr lang="en-US" altLang="ko-KR" dirty="0">
                <a:latin typeface="Calibri" panose="020F0502020204030204" pitchFamily="34" charset="0"/>
              </a:rPr>
              <a:t>bias</a:t>
            </a:r>
            <a:r>
              <a:rPr lang="en-US" altLang="ko-KR" dirty="0">
                <a:latin typeface="Calibri" panose="020F0502020204030204" pitchFamily="34" charset="0"/>
                <a:ea typeface="나눔고딕"/>
                <a:cs typeface="Times New Roman" panose="02020603050405020304" pitchFamily="18" charset="0"/>
              </a:rPr>
              <a:t> (gait-x bias) </a:t>
            </a:r>
            <a:r>
              <a:rPr lang="en-US" altLang="ko-KR" dirty="0">
                <a:latin typeface="Calibri" panose="020F0502020204030204" pitchFamily="34" charset="0"/>
              </a:rPr>
              <a:t>=-</a:t>
            </a:r>
            <a:r>
              <a:rPr lang="ko-KR" altLang="en-US" dirty="0">
                <a:latin typeface="Calibri" panose="020F0502020204030204" pitchFamily="34" charset="0"/>
              </a:rPr>
              <a:t>0.0</a:t>
            </a:r>
            <a:r>
              <a:rPr lang="en-US" altLang="ko-KR" dirty="0">
                <a:latin typeface="Calibri" panose="020F0502020204030204" pitchFamily="34" charset="0"/>
              </a:rPr>
              <a:t>01</a:t>
            </a:r>
            <a:endParaRPr lang="ko-KR" altLang="en-US" dirty="0">
              <a:latin typeface="Calibri" panose="020F0502020204030204" pitchFamily="34" charset="0"/>
            </a:endParaRPr>
          </a:p>
        </p:txBody>
      </p:sp>
      <p:cxnSp>
        <p:nvCxnSpPr>
          <p:cNvPr id="5" name="직선 연결선 4">
            <a:extLst>
              <a:ext uri="{FF2B5EF4-FFF2-40B4-BE49-F238E27FC236}">
                <a16:creationId xmlns:a16="http://schemas.microsoft.com/office/drawing/2014/main" id="{23CE1A13-EF93-461D-B656-0333F2D8DED6}"/>
              </a:ext>
            </a:extLst>
          </p:cNvPr>
          <p:cNvCxnSpPr/>
          <p:nvPr/>
        </p:nvCxnSpPr>
        <p:spPr>
          <a:xfrm flipV="1">
            <a:off x="5081115" y="2934119"/>
            <a:ext cx="0" cy="1165609"/>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B92CFB0-45F8-44B5-B0EB-44981B0DED09}"/>
              </a:ext>
            </a:extLst>
          </p:cNvPr>
          <p:cNvSpPr txBox="1"/>
          <p:nvPr/>
        </p:nvSpPr>
        <p:spPr>
          <a:xfrm>
            <a:off x="3794924" y="1644021"/>
            <a:ext cx="2572376" cy="861774"/>
          </a:xfrm>
          <a:prstGeom prst="rect">
            <a:avLst/>
          </a:prstGeom>
          <a:noFill/>
        </p:spPr>
        <p:txBody>
          <a:bodyPr wrap="square" rtlCol="0">
            <a:spAutoFit/>
          </a:bodyPr>
          <a:lstStyle/>
          <a:p>
            <a:pPr algn="ctr"/>
            <a:r>
              <a:rPr lang="en-US" altLang="ko-KR" sz="1600" dirty="0">
                <a:solidFill>
                  <a:schemeClr val="accent6">
                    <a:lumMod val="50000"/>
                  </a:schemeClr>
                </a:solidFill>
                <a:latin typeface="Calibri" panose="020F0502020204030204" pitchFamily="34" charset="0"/>
              </a:rPr>
              <a:t>Maximum x-value </a:t>
            </a:r>
          </a:p>
          <a:p>
            <a:pPr algn="ctr"/>
            <a:r>
              <a:rPr lang="en-US" altLang="ko-KR" sz="1600" dirty="0">
                <a:solidFill>
                  <a:schemeClr val="accent6">
                    <a:lumMod val="50000"/>
                  </a:schemeClr>
                </a:solidFill>
                <a:latin typeface="Calibri" panose="020F0502020204030204" pitchFamily="34" charset="0"/>
              </a:rPr>
              <a:t>of center of mass</a:t>
            </a:r>
          </a:p>
          <a:p>
            <a:pPr algn="ctr"/>
            <a:r>
              <a:rPr lang="en-US" altLang="ko-KR" sz="1600" dirty="0">
                <a:solidFill>
                  <a:schemeClr val="accent6">
                    <a:lumMod val="50000"/>
                  </a:schemeClr>
                </a:solidFill>
                <a:latin typeface="Calibri" panose="020F0502020204030204" pitchFamily="34" charset="0"/>
              </a:rPr>
              <a:t>1</a:t>
            </a:r>
            <a:r>
              <a:rPr lang="en-US" altLang="ko-KR" sz="1600" baseline="30000" dirty="0">
                <a:solidFill>
                  <a:schemeClr val="accent6">
                    <a:lumMod val="50000"/>
                  </a:schemeClr>
                </a:solidFill>
                <a:latin typeface="Calibri" panose="020F0502020204030204" pitchFamily="34" charset="0"/>
              </a:rPr>
              <a:t>st</a:t>
            </a:r>
            <a:r>
              <a:rPr lang="en-US" altLang="ko-KR" sz="1600" dirty="0">
                <a:solidFill>
                  <a:schemeClr val="accent6">
                    <a:lumMod val="50000"/>
                  </a:schemeClr>
                </a:solidFill>
                <a:latin typeface="Calibri" panose="020F0502020204030204" pitchFamily="34" charset="0"/>
              </a:rPr>
              <a:t> generation</a:t>
            </a:r>
            <a:endParaRPr lang="ko-KR" altLang="en-US" sz="1600" dirty="0">
              <a:solidFill>
                <a:schemeClr val="accent6">
                  <a:lumMod val="50000"/>
                </a:schemeClr>
              </a:solidFill>
              <a:latin typeface="Calibri" panose="020F0502020204030204" pitchFamily="34" charset="0"/>
            </a:endParaRPr>
          </a:p>
        </p:txBody>
      </p:sp>
      <p:cxnSp>
        <p:nvCxnSpPr>
          <p:cNvPr id="7" name="직선 연결선 6">
            <a:extLst>
              <a:ext uri="{FF2B5EF4-FFF2-40B4-BE49-F238E27FC236}">
                <a16:creationId xmlns:a16="http://schemas.microsoft.com/office/drawing/2014/main" id="{14C000AA-7A54-4BD4-B758-18A3A954D8A3}"/>
              </a:ext>
            </a:extLst>
          </p:cNvPr>
          <p:cNvCxnSpPr/>
          <p:nvPr/>
        </p:nvCxnSpPr>
        <p:spPr>
          <a:xfrm flipV="1">
            <a:off x="7524536" y="2946679"/>
            <a:ext cx="0" cy="1165609"/>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5552F0-5923-48B7-9478-C5AA721AF594}"/>
              </a:ext>
            </a:extLst>
          </p:cNvPr>
          <p:cNvSpPr txBox="1"/>
          <p:nvPr/>
        </p:nvSpPr>
        <p:spPr>
          <a:xfrm>
            <a:off x="6238348" y="2115100"/>
            <a:ext cx="2572376" cy="338554"/>
          </a:xfrm>
          <a:prstGeom prst="rect">
            <a:avLst/>
          </a:prstGeom>
          <a:noFill/>
        </p:spPr>
        <p:txBody>
          <a:bodyPr wrap="square" rtlCol="0">
            <a:spAutoFit/>
          </a:bodyPr>
          <a:lstStyle/>
          <a:p>
            <a:pPr algn="ctr"/>
            <a:r>
              <a:rPr lang="en-US" altLang="ko-KR" sz="1600" dirty="0">
                <a:solidFill>
                  <a:srgbClr val="00B0F0"/>
                </a:solidFill>
                <a:latin typeface="Calibri" panose="020F0502020204030204" pitchFamily="34" charset="0"/>
              </a:rPr>
              <a:t>5</a:t>
            </a:r>
            <a:r>
              <a:rPr lang="en-US" altLang="ko-KR" sz="1600" baseline="30000" dirty="0">
                <a:solidFill>
                  <a:srgbClr val="00B0F0"/>
                </a:solidFill>
                <a:latin typeface="Calibri" panose="020F0502020204030204" pitchFamily="34" charset="0"/>
              </a:rPr>
              <a:t>th</a:t>
            </a:r>
            <a:r>
              <a:rPr lang="en-US" altLang="ko-KR" sz="1600" dirty="0">
                <a:solidFill>
                  <a:srgbClr val="00B0F0"/>
                </a:solidFill>
                <a:latin typeface="Calibri" panose="020F0502020204030204" pitchFamily="34" charset="0"/>
              </a:rPr>
              <a:t> generation</a:t>
            </a:r>
            <a:endParaRPr lang="ko-KR" altLang="en-US" sz="1600" dirty="0">
              <a:solidFill>
                <a:srgbClr val="00B0F0"/>
              </a:solidFill>
              <a:latin typeface="Calibri" panose="020F0502020204030204" pitchFamily="34" charset="0"/>
            </a:endParaRPr>
          </a:p>
        </p:txBody>
      </p:sp>
      <p:cxnSp>
        <p:nvCxnSpPr>
          <p:cNvPr id="9" name="직선 연결선 8">
            <a:extLst>
              <a:ext uri="{FF2B5EF4-FFF2-40B4-BE49-F238E27FC236}">
                <a16:creationId xmlns:a16="http://schemas.microsoft.com/office/drawing/2014/main" id="{A123CACB-056E-4419-B7EF-8BFA163A32D6}"/>
              </a:ext>
            </a:extLst>
          </p:cNvPr>
          <p:cNvCxnSpPr/>
          <p:nvPr/>
        </p:nvCxnSpPr>
        <p:spPr>
          <a:xfrm flipV="1">
            <a:off x="8990574" y="2957340"/>
            <a:ext cx="0" cy="1165609"/>
          </a:xfrm>
          <a:prstGeom prst="line">
            <a:avLst/>
          </a:prstGeom>
          <a:ln w="381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3456B4-C39E-48A9-8A24-FB95E9C95818}"/>
              </a:ext>
            </a:extLst>
          </p:cNvPr>
          <p:cNvSpPr txBox="1"/>
          <p:nvPr/>
        </p:nvSpPr>
        <p:spPr>
          <a:xfrm>
            <a:off x="7704386" y="2125761"/>
            <a:ext cx="2572376" cy="338554"/>
          </a:xfrm>
          <a:prstGeom prst="rect">
            <a:avLst/>
          </a:prstGeom>
          <a:noFill/>
        </p:spPr>
        <p:txBody>
          <a:bodyPr wrap="square" rtlCol="0">
            <a:spAutoFit/>
          </a:bodyPr>
          <a:lstStyle/>
          <a:p>
            <a:pPr algn="ctr"/>
            <a:r>
              <a:rPr lang="en-US" altLang="ko-KR" sz="1600" dirty="0">
                <a:solidFill>
                  <a:srgbClr val="7030A0"/>
                </a:solidFill>
                <a:latin typeface="Calibri" panose="020F0502020204030204" pitchFamily="34" charset="0"/>
              </a:rPr>
              <a:t> 20</a:t>
            </a:r>
            <a:r>
              <a:rPr lang="en-US" altLang="ko-KR" sz="1600" baseline="30000" dirty="0">
                <a:solidFill>
                  <a:srgbClr val="7030A0"/>
                </a:solidFill>
                <a:latin typeface="Calibri" panose="020F0502020204030204" pitchFamily="34" charset="0"/>
              </a:rPr>
              <a:t>th</a:t>
            </a:r>
            <a:r>
              <a:rPr lang="en-US" altLang="ko-KR" sz="1600" dirty="0">
                <a:solidFill>
                  <a:srgbClr val="7030A0"/>
                </a:solidFill>
                <a:latin typeface="Calibri" panose="020F0502020204030204" pitchFamily="34" charset="0"/>
              </a:rPr>
              <a:t> generation</a:t>
            </a:r>
            <a:endParaRPr lang="ko-KR" altLang="en-US" sz="1600" dirty="0">
              <a:solidFill>
                <a:srgbClr val="7030A0"/>
              </a:solidFill>
              <a:latin typeface="Calibri" panose="020F0502020204030204" pitchFamily="34" charset="0"/>
            </a:endParaRPr>
          </a:p>
        </p:txBody>
      </p:sp>
      <p:pic>
        <p:nvPicPr>
          <p:cNvPr id="11" name="Picture 2" descr="user 2019ì ëí ì´ë¯¸ì§ ê²ìê²°ê³¼">
            <a:extLst>
              <a:ext uri="{FF2B5EF4-FFF2-40B4-BE49-F238E27FC236}">
                <a16:creationId xmlns:a16="http://schemas.microsoft.com/office/drawing/2014/main" id="{7BC82CA7-D34F-4FE2-9A56-71C4D8532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a:extLst>
              <a:ext uri="{FF2B5EF4-FFF2-40B4-BE49-F238E27FC236}">
                <a16:creationId xmlns:a16="http://schemas.microsoft.com/office/drawing/2014/main" id="{BDEC5ED6-483D-4A24-8DBF-DE085FD28F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3" name="직사각형 12">
            <a:extLst>
              <a:ext uri="{FF2B5EF4-FFF2-40B4-BE49-F238E27FC236}">
                <a16:creationId xmlns:a16="http://schemas.microsoft.com/office/drawing/2014/main" id="{3C01472B-335C-441B-A576-4B0054DBBBCE}"/>
              </a:ext>
            </a:extLst>
          </p:cNvPr>
          <p:cNvSpPr/>
          <p:nvPr/>
        </p:nvSpPr>
        <p:spPr>
          <a:xfrm>
            <a:off x="792000" y="6120000"/>
            <a:ext cx="11577961" cy="369332"/>
          </a:xfrm>
          <a:prstGeom prst="rect">
            <a:avLst/>
          </a:prstGeom>
        </p:spPr>
        <p:txBody>
          <a:bodyPr wrap="square">
            <a:spAutoFit/>
          </a:bodyPr>
          <a:lstStyle/>
          <a:p>
            <a:r>
              <a:rPr lang="en-US" altLang="ko-KR" dirty="0">
                <a:solidFill>
                  <a:schemeClr val="accent6">
                    <a:lumMod val="50000"/>
                  </a:schemeClr>
                </a:solidFill>
                <a:latin typeface="Calibri" panose="020F0502020204030204" pitchFamily="34" charset="0"/>
              </a:rPr>
              <a:t>Maximum x-value  of center of mass : 2.619</a:t>
            </a:r>
            <a:endParaRPr lang="ko-KR" altLang="en-US" dirty="0">
              <a:solidFill>
                <a:schemeClr val="accent6">
                  <a:lumMod val="50000"/>
                </a:schemeClr>
              </a:solidFill>
              <a:latin typeface="Calibri" panose="020F0502020204030204" pitchFamily="34" charset="0"/>
            </a:endParaRPr>
          </a:p>
        </p:txBody>
      </p:sp>
      <p:sp>
        <p:nvSpPr>
          <p:cNvPr id="14" name="TextBox 13">
            <a:extLst>
              <a:ext uri="{FF2B5EF4-FFF2-40B4-BE49-F238E27FC236}">
                <a16:creationId xmlns:a16="http://schemas.microsoft.com/office/drawing/2014/main" id="{3A985FD4-3848-4626-81BA-8E8DD2D29B3A}"/>
              </a:ext>
            </a:extLst>
          </p:cNvPr>
          <p:cNvSpPr txBox="1"/>
          <p:nvPr/>
        </p:nvSpPr>
        <p:spPr>
          <a:xfrm>
            <a:off x="816833" y="5777802"/>
            <a:ext cx="6659143" cy="369332"/>
          </a:xfrm>
          <a:prstGeom prst="rect">
            <a:avLst/>
          </a:prstGeom>
          <a:noFill/>
        </p:spPr>
        <p:txBody>
          <a:bodyPr wrap="square" rtlCol="0">
            <a:spAutoFit/>
          </a:bodyPr>
          <a:lstStyle/>
          <a:p>
            <a:r>
              <a:rPr lang="en-US" altLang="ko-KR" dirty="0">
                <a:latin typeface="Calibri" panose="020F0502020204030204" pitchFamily="34" charset="0"/>
              </a:rPr>
              <a:t>First place winner by 100</a:t>
            </a:r>
            <a:r>
              <a:rPr lang="en-US" altLang="ko-KR" baseline="30000" dirty="0">
                <a:latin typeface="Calibri" panose="020F0502020204030204" pitchFamily="34" charset="0"/>
              </a:rPr>
              <a:t>th</a:t>
            </a:r>
            <a:r>
              <a:rPr lang="en-US" altLang="ko-KR" dirty="0">
                <a:latin typeface="Calibri" panose="020F0502020204030204" pitchFamily="34" charset="0"/>
              </a:rPr>
              <a:t> generation</a:t>
            </a:r>
            <a:endParaRPr lang="ko-KR" altLang="en-US" dirty="0">
              <a:latin typeface="Calibri" panose="020F0502020204030204" pitchFamily="34" charset="0"/>
            </a:endParaRPr>
          </a:p>
        </p:txBody>
      </p:sp>
    </p:spTree>
    <p:extLst>
      <p:ext uri="{BB962C8B-B14F-4D97-AF65-F5344CB8AC3E}">
        <p14:creationId xmlns:p14="http://schemas.microsoft.com/office/powerpoint/2010/main" val="4125498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CD4EFEFF-C79A-49A5-9E53-216B95C21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9865"/>
            <a:ext cx="6120000" cy="2781818"/>
          </a:xfrm>
          <a:prstGeom prst="rect">
            <a:avLst/>
          </a:prstGeom>
        </p:spPr>
      </p:pic>
      <p:pic>
        <p:nvPicPr>
          <p:cNvPr id="3" name="그림 2">
            <a:extLst>
              <a:ext uri="{FF2B5EF4-FFF2-40B4-BE49-F238E27FC236}">
                <a16:creationId xmlns:a16="http://schemas.microsoft.com/office/drawing/2014/main" id="{DDF1E866-34C0-4382-8004-545DE48AE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 y="3732243"/>
            <a:ext cx="6120000" cy="2781818"/>
          </a:xfrm>
          <a:prstGeom prst="rect">
            <a:avLst/>
          </a:prstGeom>
        </p:spPr>
      </p:pic>
      <p:pic>
        <p:nvPicPr>
          <p:cNvPr id="4" name="그림 3">
            <a:extLst>
              <a:ext uri="{FF2B5EF4-FFF2-40B4-BE49-F238E27FC236}">
                <a16:creationId xmlns:a16="http://schemas.microsoft.com/office/drawing/2014/main" id="{B98B3EA0-0716-4057-A1A2-F9C1DD7B3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973" y="3732242"/>
            <a:ext cx="6120000" cy="2781819"/>
          </a:xfrm>
          <a:prstGeom prst="rect">
            <a:avLst/>
          </a:prstGeom>
        </p:spPr>
      </p:pic>
      <p:pic>
        <p:nvPicPr>
          <p:cNvPr id="5" name="그림 4">
            <a:extLst>
              <a:ext uri="{FF2B5EF4-FFF2-40B4-BE49-F238E27FC236}">
                <a16:creationId xmlns:a16="http://schemas.microsoft.com/office/drawing/2014/main" id="{399F2598-187C-443C-A4A8-B73D3DF2E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5973" y="891990"/>
            <a:ext cx="6120000" cy="2781818"/>
          </a:xfrm>
          <a:prstGeom prst="rect">
            <a:avLst/>
          </a:prstGeom>
        </p:spPr>
      </p:pic>
      <p:sp>
        <p:nvSpPr>
          <p:cNvPr id="6" name="TextBox 5">
            <a:extLst>
              <a:ext uri="{FF2B5EF4-FFF2-40B4-BE49-F238E27FC236}">
                <a16:creationId xmlns:a16="http://schemas.microsoft.com/office/drawing/2014/main" id="{EBE6FC46-FB2A-4D4D-B23C-7F6652BFB475}"/>
              </a:ext>
            </a:extLst>
          </p:cNvPr>
          <p:cNvSpPr txBox="1"/>
          <p:nvPr/>
        </p:nvSpPr>
        <p:spPr>
          <a:xfrm>
            <a:off x="647267" y="1162437"/>
            <a:ext cx="1830615" cy="369332"/>
          </a:xfrm>
          <a:prstGeom prst="rect">
            <a:avLst/>
          </a:prstGeom>
          <a:noFill/>
        </p:spPr>
        <p:txBody>
          <a:bodyPr wrap="square" rtlCol="0">
            <a:spAutoFit/>
          </a:bodyPr>
          <a:lstStyle/>
          <a:p>
            <a:r>
              <a:rPr lang="en-US" altLang="ko-KR" dirty="0">
                <a:latin typeface="Calibri" panose="020F0502020204030204" pitchFamily="34" charset="0"/>
                <a:ea typeface="HY헤드라인M" panose="02030600000101010101" pitchFamily="18" charset="-127"/>
              </a:rPr>
              <a:t>1</a:t>
            </a:r>
            <a:r>
              <a:rPr lang="en-US" altLang="ko-KR" baseline="30000" dirty="0">
                <a:latin typeface="Calibri" panose="020F0502020204030204" pitchFamily="34" charset="0"/>
                <a:ea typeface="HY헤드라인M" panose="02030600000101010101" pitchFamily="18" charset="-127"/>
              </a:rPr>
              <a:t>st</a:t>
            </a:r>
            <a:r>
              <a:rPr lang="ko-KR" altLang="en-US" dirty="0">
                <a:latin typeface="Calibri" panose="020F0502020204030204" pitchFamily="34" charset="0"/>
                <a:ea typeface="HY헤드라인M" panose="02030600000101010101" pitchFamily="18" charset="-127"/>
              </a:rPr>
              <a:t> </a:t>
            </a:r>
            <a:r>
              <a:rPr lang="en-US" altLang="ko-KR" dirty="0">
                <a:latin typeface="Calibri" panose="020F0502020204030204" pitchFamily="34" charset="0"/>
                <a:ea typeface="HY헤드라인M" panose="02030600000101010101" pitchFamily="18" charset="-127"/>
              </a:rPr>
              <a:t>generation</a:t>
            </a:r>
            <a:endParaRPr lang="ko-KR" altLang="en-US" dirty="0">
              <a:latin typeface="Calibri" panose="020F0502020204030204" pitchFamily="34" charset="0"/>
              <a:ea typeface="HY헤드라인M" panose="02030600000101010101" pitchFamily="18" charset="-127"/>
            </a:endParaRPr>
          </a:p>
        </p:txBody>
      </p:sp>
      <p:sp>
        <p:nvSpPr>
          <p:cNvPr id="7" name="TextBox 6">
            <a:extLst>
              <a:ext uri="{FF2B5EF4-FFF2-40B4-BE49-F238E27FC236}">
                <a16:creationId xmlns:a16="http://schemas.microsoft.com/office/drawing/2014/main" id="{48993808-A813-4EEB-9930-4FB0307C5957}"/>
              </a:ext>
            </a:extLst>
          </p:cNvPr>
          <p:cNvSpPr txBox="1"/>
          <p:nvPr/>
        </p:nvSpPr>
        <p:spPr>
          <a:xfrm>
            <a:off x="647267" y="4120086"/>
            <a:ext cx="2099556" cy="369332"/>
          </a:xfrm>
          <a:prstGeom prst="rect">
            <a:avLst/>
          </a:prstGeom>
          <a:noFill/>
        </p:spPr>
        <p:txBody>
          <a:bodyPr wrap="square" rtlCol="0">
            <a:spAutoFit/>
          </a:bodyPr>
          <a:lstStyle/>
          <a:p>
            <a:r>
              <a:rPr lang="en-US" altLang="ko-KR" dirty="0">
                <a:latin typeface="Calibri" panose="020F0502020204030204" pitchFamily="34" charset="0"/>
                <a:ea typeface="HY헤드라인M" panose="02030600000101010101" pitchFamily="18" charset="-127"/>
              </a:rPr>
              <a:t>5</a:t>
            </a:r>
            <a:r>
              <a:rPr lang="en-US" altLang="ko-KR" baseline="30000" dirty="0">
                <a:latin typeface="Calibri" panose="020F0502020204030204" pitchFamily="34" charset="0"/>
                <a:ea typeface="HY헤드라인M" panose="02030600000101010101" pitchFamily="18" charset="-127"/>
              </a:rPr>
              <a:t>th</a:t>
            </a:r>
            <a:r>
              <a:rPr lang="en-US" altLang="ko-KR" dirty="0">
                <a:latin typeface="Calibri" panose="020F0502020204030204" pitchFamily="34" charset="0"/>
                <a:ea typeface="HY헤드라인M" panose="02030600000101010101" pitchFamily="18" charset="-127"/>
              </a:rPr>
              <a:t> generation</a:t>
            </a:r>
            <a:endParaRPr lang="ko-KR" altLang="en-US" dirty="0">
              <a:latin typeface="Calibri" panose="020F0502020204030204" pitchFamily="34" charset="0"/>
              <a:ea typeface="HY헤드라인M" panose="02030600000101010101" pitchFamily="18" charset="-127"/>
            </a:endParaRPr>
          </a:p>
        </p:txBody>
      </p:sp>
      <p:sp>
        <p:nvSpPr>
          <p:cNvPr id="8" name="TextBox 7">
            <a:extLst>
              <a:ext uri="{FF2B5EF4-FFF2-40B4-BE49-F238E27FC236}">
                <a16:creationId xmlns:a16="http://schemas.microsoft.com/office/drawing/2014/main" id="{3C2739AC-7D80-40F5-B96B-5308AF0659B1}"/>
              </a:ext>
            </a:extLst>
          </p:cNvPr>
          <p:cNvSpPr txBox="1"/>
          <p:nvPr/>
        </p:nvSpPr>
        <p:spPr>
          <a:xfrm>
            <a:off x="6597093" y="1162437"/>
            <a:ext cx="2668866" cy="369332"/>
          </a:xfrm>
          <a:prstGeom prst="rect">
            <a:avLst/>
          </a:prstGeom>
          <a:noFill/>
        </p:spPr>
        <p:txBody>
          <a:bodyPr wrap="square" rtlCol="0">
            <a:spAutoFit/>
          </a:bodyPr>
          <a:lstStyle/>
          <a:p>
            <a:r>
              <a:rPr lang="en-US" altLang="ko-KR" dirty="0">
                <a:latin typeface="Calibri" panose="020F0502020204030204" pitchFamily="34" charset="0"/>
                <a:ea typeface="HY헤드라인M" panose="02030600000101010101" pitchFamily="18" charset="-127"/>
              </a:rPr>
              <a:t>20</a:t>
            </a:r>
            <a:r>
              <a:rPr lang="en-US" altLang="ko-KR" baseline="30000" dirty="0">
                <a:latin typeface="Calibri" panose="020F0502020204030204" pitchFamily="34" charset="0"/>
                <a:ea typeface="HY헤드라인M" panose="02030600000101010101" pitchFamily="18" charset="-127"/>
              </a:rPr>
              <a:t>th</a:t>
            </a:r>
            <a:r>
              <a:rPr lang="en-US" altLang="ko-KR" dirty="0">
                <a:latin typeface="Calibri" panose="020F0502020204030204" pitchFamily="34" charset="0"/>
                <a:ea typeface="HY헤드라인M" panose="02030600000101010101" pitchFamily="18" charset="-127"/>
              </a:rPr>
              <a:t> generation</a:t>
            </a:r>
            <a:endParaRPr lang="ko-KR" altLang="en-US" dirty="0">
              <a:latin typeface="Calibri" panose="020F0502020204030204" pitchFamily="34" charset="0"/>
              <a:ea typeface="HY헤드라인M" panose="02030600000101010101" pitchFamily="18" charset="-127"/>
            </a:endParaRPr>
          </a:p>
        </p:txBody>
      </p:sp>
      <p:sp>
        <p:nvSpPr>
          <p:cNvPr id="9" name="TextBox 8">
            <a:extLst>
              <a:ext uri="{FF2B5EF4-FFF2-40B4-BE49-F238E27FC236}">
                <a16:creationId xmlns:a16="http://schemas.microsoft.com/office/drawing/2014/main" id="{BD120FAF-1212-4543-A21E-ED4A93FF63AD}"/>
              </a:ext>
            </a:extLst>
          </p:cNvPr>
          <p:cNvSpPr txBox="1"/>
          <p:nvPr/>
        </p:nvSpPr>
        <p:spPr>
          <a:xfrm>
            <a:off x="6626934" y="4120086"/>
            <a:ext cx="2115193" cy="369332"/>
          </a:xfrm>
          <a:prstGeom prst="rect">
            <a:avLst/>
          </a:prstGeom>
          <a:noFill/>
        </p:spPr>
        <p:txBody>
          <a:bodyPr wrap="square" rtlCol="0">
            <a:spAutoFit/>
          </a:bodyPr>
          <a:lstStyle/>
          <a:p>
            <a:r>
              <a:rPr lang="en-US" altLang="ko-KR" dirty="0">
                <a:latin typeface="Calibri" panose="020F0502020204030204" pitchFamily="34" charset="0"/>
                <a:ea typeface="HY헤드라인M" panose="02030600000101010101" pitchFamily="18" charset="-127"/>
              </a:rPr>
              <a:t>100</a:t>
            </a:r>
            <a:r>
              <a:rPr lang="en-US" altLang="ko-KR" baseline="30000" dirty="0">
                <a:latin typeface="Calibri" panose="020F0502020204030204" pitchFamily="34" charset="0"/>
                <a:ea typeface="HY헤드라인M" panose="02030600000101010101" pitchFamily="18" charset="-127"/>
              </a:rPr>
              <a:t>th</a:t>
            </a:r>
            <a:r>
              <a:rPr lang="en-US" altLang="ko-KR" dirty="0">
                <a:latin typeface="Calibri" panose="020F0502020204030204" pitchFamily="34" charset="0"/>
                <a:ea typeface="HY헤드라인M" panose="02030600000101010101" pitchFamily="18" charset="-127"/>
              </a:rPr>
              <a:t> generation</a:t>
            </a:r>
            <a:endParaRPr lang="ko-KR" altLang="en-US" dirty="0">
              <a:latin typeface="Calibri" panose="020F0502020204030204" pitchFamily="34" charset="0"/>
              <a:ea typeface="HY헤드라인M" panose="02030600000101010101" pitchFamily="18" charset="-127"/>
            </a:endParaRPr>
          </a:p>
        </p:txBody>
      </p:sp>
      <p:sp>
        <p:nvSpPr>
          <p:cNvPr id="10" name="직사각형 9">
            <a:extLst>
              <a:ext uri="{FF2B5EF4-FFF2-40B4-BE49-F238E27FC236}">
                <a16:creationId xmlns:a16="http://schemas.microsoft.com/office/drawing/2014/main" id="{1E5144FD-1124-4CB4-91BD-5664E44D326C}"/>
              </a:ext>
            </a:extLst>
          </p:cNvPr>
          <p:cNvSpPr/>
          <p:nvPr/>
        </p:nvSpPr>
        <p:spPr>
          <a:xfrm>
            <a:off x="283841" y="737683"/>
            <a:ext cx="9986821" cy="461665"/>
          </a:xfrm>
          <a:prstGeom prst="rect">
            <a:avLst/>
          </a:prstGeom>
        </p:spPr>
        <p:txBody>
          <a:bodyPr wrap="square">
            <a:spAutoFit/>
          </a:bodyPr>
          <a:lstStyle/>
          <a:p>
            <a:r>
              <a:rPr lang="en-US" altLang="ko-KR" sz="1200" dirty="0"/>
              <a:t>T</a:t>
            </a:r>
            <a:r>
              <a:rPr lang="en-US" altLang="ko-KR" sz="1200" dirty="0">
                <a:latin typeface="Arial" panose="020B0604020202020204" pitchFamily="34" charset="0"/>
                <a:ea typeface="나눔고딕"/>
                <a:cs typeface="Times New Roman" panose="02020603050405020304" pitchFamily="18" charset="0"/>
              </a:rPr>
              <a:t> (gait cycle period) </a:t>
            </a:r>
            <a:r>
              <a:rPr lang="en-US" altLang="ko-KR" sz="1200" dirty="0"/>
              <a:t>=1.118</a:t>
            </a:r>
            <a:r>
              <a:rPr lang="ko-KR" altLang="en-US" sz="1200" dirty="0"/>
              <a:t>, </a:t>
            </a:r>
            <a:r>
              <a:rPr lang="en-US" altLang="ko-KR" sz="1200" dirty="0"/>
              <a:t>s</a:t>
            </a:r>
            <a:r>
              <a:rPr lang="en-US" altLang="ko-KR" sz="1200" dirty="0">
                <a:latin typeface="Arial" panose="020B0604020202020204" pitchFamily="34" charset="0"/>
                <a:ea typeface="나눔고딕"/>
                <a:cs typeface="Times New Roman" panose="02020603050405020304" pitchFamily="18" charset="0"/>
              </a:rPr>
              <a:t> (gait width) </a:t>
            </a:r>
            <a:r>
              <a:rPr lang="en-US" altLang="ko-KR" sz="1200" dirty="0"/>
              <a:t>=</a:t>
            </a:r>
            <a:r>
              <a:rPr lang="ko-KR" altLang="en-US" sz="1200" dirty="0"/>
              <a:t>0.</a:t>
            </a:r>
            <a:r>
              <a:rPr lang="en-US" altLang="ko-KR" sz="1200" dirty="0"/>
              <a:t>2</a:t>
            </a:r>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(gait height)</a:t>
            </a:r>
            <a:r>
              <a:rPr lang="en-US" altLang="ko-KR" sz="1200" dirty="0"/>
              <a:t>=</a:t>
            </a:r>
            <a:r>
              <a:rPr lang="ko-KR" altLang="en-US" sz="1200" dirty="0"/>
              <a:t>0.0</a:t>
            </a:r>
            <a:r>
              <a:rPr lang="en-US" altLang="ko-KR" sz="1200" dirty="0"/>
              <a:t>6</a:t>
            </a:r>
            <a:r>
              <a:rPr lang="ko-KR" altLang="en-US" sz="1200" dirty="0"/>
              <a:t>,</a:t>
            </a:r>
            <a:endParaRPr lang="en-US" altLang="ko-KR" sz="1200" dirty="0"/>
          </a:p>
          <a:p>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(pelvis height)</a:t>
            </a:r>
            <a:r>
              <a:rPr lang="en-US" altLang="ko-KR" sz="1200" dirty="0"/>
              <a:t>=</a:t>
            </a:r>
            <a:r>
              <a:rPr lang="ko-KR" altLang="en-US" sz="1200" dirty="0"/>
              <a:t>0.2</a:t>
            </a:r>
            <a:r>
              <a:rPr lang="en-US" altLang="ko-KR" sz="1200" dirty="0"/>
              <a:t>2</a:t>
            </a:r>
            <a:r>
              <a:rPr lang="ko-KR" altLang="en-US" sz="1200" dirty="0"/>
              <a:t>, </a:t>
            </a:r>
            <a:r>
              <a:rPr lang="en-US" altLang="ko-KR" sz="1200" dirty="0"/>
              <a:t>bias</a:t>
            </a:r>
            <a:r>
              <a:rPr lang="en-US" altLang="ko-KR" sz="1200" dirty="0">
                <a:latin typeface="Arial" panose="020B0604020202020204" pitchFamily="34" charset="0"/>
                <a:ea typeface="나눔고딕"/>
                <a:cs typeface="Times New Roman" panose="02020603050405020304" pitchFamily="18" charset="0"/>
              </a:rPr>
              <a:t> (gait-x bias) </a:t>
            </a:r>
            <a:r>
              <a:rPr lang="en-US" altLang="ko-KR" sz="1200" dirty="0"/>
              <a:t>=</a:t>
            </a:r>
            <a:r>
              <a:rPr lang="ko-KR" altLang="en-US" sz="1200" dirty="0"/>
              <a:t>0.0</a:t>
            </a:r>
            <a:r>
              <a:rPr lang="en-US" altLang="ko-KR" sz="1200" dirty="0"/>
              <a:t>08</a:t>
            </a:r>
            <a:endParaRPr lang="ko-KR" altLang="en-US" sz="1200" dirty="0"/>
          </a:p>
        </p:txBody>
      </p:sp>
      <p:sp>
        <p:nvSpPr>
          <p:cNvPr id="11" name="직사각형 10">
            <a:extLst>
              <a:ext uri="{FF2B5EF4-FFF2-40B4-BE49-F238E27FC236}">
                <a16:creationId xmlns:a16="http://schemas.microsoft.com/office/drawing/2014/main" id="{8E208E93-E284-4FD8-BF6F-227528416FC4}"/>
              </a:ext>
            </a:extLst>
          </p:cNvPr>
          <p:cNvSpPr/>
          <p:nvPr/>
        </p:nvSpPr>
        <p:spPr>
          <a:xfrm>
            <a:off x="283841" y="3597284"/>
            <a:ext cx="9986821" cy="461665"/>
          </a:xfrm>
          <a:prstGeom prst="rect">
            <a:avLst/>
          </a:prstGeom>
        </p:spPr>
        <p:txBody>
          <a:bodyPr wrap="square">
            <a:spAutoFit/>
          </a:bodyPr>
          <a:lstStyle/>
          <a:p>
            <a:r>
              <a:rPr lang="en-US" altLang="ko-KR" sz="1200" dirty="0"/>
              <a:t>T</a:t>
            </a:r>
            <a:r>
              <a:rPr lang="en-US" altLang="ko-KR" sz="1200" dirty="0">
                <a:latin typeface="Arial" panose="020B0604020202020204" pitchFamily="34" charset="0"/>
                <a:ea typeface="나눔고딕"/>
                <a:cs typeface="Times New Roman" panose="02020603050405020304" pitchFamily="18" charset="0"/>
              </a:rPr>
              <a:t> (gait cycle period) </a:t>
            </a:r>
            <a:r>
              <a:rPr lang="en-US" altLang="ko-KR" sz="1200" dirty="0"/>
              <a:t>=1.126</a:t>
            </a:r>
            <a:r>
              <a:rPr lang="ko-KR" altLang="en-US" sz="1200" dirty="0"/>
              <a:t>, </a:t>
            </a:r>
            <a:r>
              <a:rPr lang="en-US" altLang="ko-KR" sz="1200" dirty="0"/>
              <a:t>s</a:t>
            </a:r>
            <a:r>
              <a:rPr lang="en-US" altLang="ko-KR" sz="1200" dirty="0">
                <a:latin typeface="Arial" panose="020B0604020202020204" pitchFamily="34" charset="0"/>
                <a:ea typeface="나눔고딕"/>
                <a:cs typeface="Times New Roman" panose="02020603050405020304" pitchFamily="18" charset="0"/>
              </a:rPr>
              <a:t> (gait width) </a:t>
            </a:r>
            <a:r>
              <a:rPr lang="en-US" altLang="ko-KR" sz="1200" dirty="0"/>
              <a:t>=</a:t>
            </a:r>
            <a:r>
              <a:rPr lang="ko-KR" altLang="en-US" sz="1200" dirty="0"/>
              <a:t>0.</a:t>
            </a:r>
            <a:r>
              <a:rPr lang="en-US" altLang="ko-KR" sz="1200" dirty="0"/>
              <a:t>207</a:t>
            </a:r>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(gait height)</a:t>
            </a:r>
            <a:r>
              <a:rPr lang="en-US" altLang="ko-KR" sz="1200" dirty="0"/>
              <a:t>=</a:t>
            </a:r>
            <a:r>
              <a:rPr lang="ko-KR" altLang="en-US" sz="1200" dirty="0"/>
              <a:t>0.0</a:t>
            </a:r>
            <a:r>
              <a:rPr lang="en-US" altLang="ko-KR" sz="1200" dirty="0"/>
              <a:t>55</a:t>
            </a:r>
            <a:r>
              <a:rPr lang="ko-KR" altLang="en-US" sz="1200" dirty="0"/>
              <a:t>,</a:t>
            </a:r>
            <a:endParaRPr lang="en-US" altLang="ko-KR" sz="1200" dirty="0"/>
          </a:p>
          <a:p>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(pelvis height)</a:t>
            </a:r>
            <a:r>
              <a:rPr lang="en-US" altLang="ko-KR" sz="1200" dirty="0"/>
              <a:t>=</a:t>
            </a:r>
            <a:r>
              <a:rPr lang="ko-KR" altLang="en-US" sz="1200" dirty="0"/>
              <a:t>0.2</a:t>
            </a:r>
            <a:r>
              <a:rPr lang="en-US" altLang="ko-KR" sz="1200" dirty="0"/>
              <a:t>19</a:t>
            </a:r>
            <a:r>
              <a:rPr lang="ko-KR" altLang="en-US" sz="1200" dirty="0"/>
              <a:t>, </a:t>
            </a:r>
            <a:r>
              <a:rPr lang="en-US" altLang="ko-KR" sz="1200" dirty="0"/>
              <a:t>bias</a:t>
            </a:r>
            <a:r>
              <a:rPr lang="en-US" altLang="ko-KR" sz="1200" dirty="0">
                <a:latin typeface="Arial" panose="020B0604020202020204" pitchFamily="34" charset="0"/>
                <a:ea typeface="나눔고딕"/>
                <a:cs typeface="Times New Roman" panose="02020603050405020304" pitchFamily="18" charset="0"/>
              </a:rPr>
              <a:t> (gait-x bias) </a:t>
            </a:r>
            <a:r>
              <a:rPr lang="en-US" altLang="ko-KR" sz="1200" dirty="0"/>
              <a:t>=-</a:t>
            </a:r>
            <a:r>
              <a:rPr lang="ko-KR" altLang="en-US" sz="1200" dirty="0"/>
              <a:t>0.0</a:t>
            </a:r>
            <a:r>
              <a:rPr lang="en-US" altLang="ko-KR" sz="1200" dirty="0"/>
              <a:t>04</a:t>
            </a:r>
            <a:endParaRPr lang="ko-KR" altLang="en-US" sz="1200" dirty="0"/>
          </a:p>
        </p:txBody>
      </p:sp>
      <p:sp>
        <p:nvSpPr>
          <p:cNvPr id="12" name="직사각형 11">
            <a:extLst>
              <a:ext uri="{FF2B5EF4-FFF2-40B4-BE49-F238E27FC236}">
                <a16:creationId xmlns:a16="http://schemas.microsoft.com/office/drawing/2014/main" id="{B957FAB8-5A2E-4CE7-8242-4AC742AE8C98}"/>
              </a:ext>
            </a:extLst>
          </p:cNvPr>
          <p:cNvSpPr/>
          <p:nvPr/>
        </p:nvSpPr>
        <p:spPr>
          <a:xfrm>
            <a:off x="6269814" y="768251"/>
            <a:ext cx="5374147" cy="461665"/>
          </a:xfrm>
          <a:prstGeom prst="rect">
            <a:avLst/>
          </a:prstGeom>
        </p:spPr>
        <p:txBody>
          <a:bodyPr wrap="square">
            <a:spAutoFit/>
          </a:bodyPr>
          <a:lstStyle/>
          <a:p>
            <a:r>
              <a:rPr lang="en-US" altLang="ko-KR" sz="1200" dirty="0"/>
              <a:t>T</a:t>
            </a:r>
            <a:r>
              <a:rPr lang="en-US" altLang="ko-KR" sz="1200" dirty="0">
                <a:latin typeface="Arial" panose="020B0604020202020204" pitchFamily="34" charset="0"/>
                <a:ea typeface="나눔고딕"/>
                <a:cs typeface="Times New Roman" panose="02020603050405020304" pitchFamily="18" charset="0"/>
              </a:rPr>
              <a:t> (gait cycle period) </a:t>
            </a:r>
            <a:r>
              <a:rPr lang="en-US" altLang="ko-KR" sz="1200" dirty="0"/>
              <a:t>=1.071</a:t>
            </a:r>
            <a:r>
              <a:rPr lang="ko-KR" altLang="en-US" sz="1200" dirty="0"/>
              <a:t>, </a:t>
            </a:r>
            <a:r>
              <a:rPr lang="en-US" altLang="ko-KR" sz="1200" dirty="0"/>
              <a:t>s</a:t>
            </a:r>
            <a:r>
              <a:rPr lang="en-US" altLang="ko-KR" sz="1200" dirty="0">
                <a:latin typeface="Arial" panose="020B0604020202020204" pitchFamily="34" charset="0"/>
                <a:ea typeface="나눔고딕"/>
                <a:cs typeface="Times New Roman" panose="02020603050405020304" pitchFamily="18" charset="0"/>
              </a:rPr>
              <a:t> (gait width) </a:t>
            </a:r>
            <a:r>
              <a:rPr lang="en-US" altLang="ko-KR" sz="1200" dirty="0"/>
              <a:t>=</a:t>
            </a:r>
            <a:r>
              <a:rPr lang="ko-KR" altLang="en-US" sz="1200" dirty="0"/>
              <a:t>0.</a:t>
            </a:r>
            <a:r>
              <a:rPr lang="en-US" altLang="ko-KR" sz="1200" dirty="0"/>
              <a:t>237,</a:t>
            </a:r>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(gait height)</a:t>
            </a:r>
            <a:r>
              <a:rPr lang="en-US" altLang="ko-KR" sz="1200" dirty="0"/>
              <a:t>=</a:t>
            </a:r>
            <a:r>
              <a:rPr lang="ko-KR" altLang="en-US" sz="1200" dirty="0"/>
              <a:t>0.0</a:t>
            </a:r>
            <a:r>
              <a:rPr lang="en-US" altLang="ko-KR" sz="1200" dirty="0"/>
              <a:t>45</a:t>
            </a:r>
            <a:r>
              <a:rPr lang="ko-KR" altLang="en-US" sz="1200" dirty="0"/>
              <a:t>,</a:t>
            </a:r>
            <a:endParaRPr lang="en-US" altLang="ko-KR" sz="1200" dirty="0"/>
          </a:p>
          <a:p>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(pelvis height)</a:t>
            </a:r>
            <a:r>
              <a:rPr lang="en-US" altLang="ko-KR" sz="1200" dirty="0"/>
              <a:t>=</a:t>
            </a:r>
            <a:r>
              <a:rPr lang="ko-KR" altLang="en-US" sz="1200" dirty="0"/>
              <a:t>0.2</a:t>
            </a:r>
            <a:r>
              <a:rPr lang="en-US" altLang="ko-KR" sz="1200" dirty="0"/>
              <a:t>15</a:t>
            </a:r>
            <a:r>
              <a:rPr lang="ko-KR" altLang="en-US" sz="1200" dirty="0"/>
              <a:t>, </a:t>
            </a:r>
            <a:r>
              <a:rPr lang="en-US" altLang="ko-KR" sz="1200" dirty="0"/>
              <a:t>bias</a:t>
            </a:r>
            <a:r>
              <a:rPr lang="en-US" altLang="ko-KR" sz="1200" dirty="0">
                <a:latin typeface="Arial" panose="020B0604020202020204" pitchFamily="34" charset="0"/>
                <a:ea typeface="나눔고딕"/>
                <a:cs typeface="Times New Roman" panose="02020603050405020304" pitchFamily="18" charset="0"/>
              </a:rPr>
              <a:t> (gait-x bias) </a:t>
            </a:r>
            <a:r>
              <a:rPr lang="en-US" altLang="ko-KR" sz="1200" dirty="0"/>
              <a:t>=-</a:t>
            </a:r>
            <a:r>
              <a:rPr lang="ko-KR" altLang="en-US" sz="1200" dirty="0"/>
              <a:t>0.0</a:t>
            </a:r>
            <a:r>
              <a:rPr lang="en-US" altLang="ko-KR" sz="1200" dirty="0"/>
              <a:t>04</a:t>
            </a:r>
            <a:endParaRPr lang="ko-KR" altLang="en-US" sz="1200" dirty="0"/>
          </a:p>
        </p:txBody>
      </p:sp>
      <p:sp>
        <p:nvSpPr>
          <p:cNvPr id="13" name="직사각형 12">
            <a:extLst>
              <a:ext uri="{FF2B5EF4-FFF2-40B4-BE49-F238E27FC236}">
                <a16:creationId xmlns:a16="http://schemas.microsoft.com/office/drawing/2014/main" id="{EE163D44-4EE3-41F8-88E4-D31FE333D8DD}"/>
              </a:ext>
            </a:extLst>
          </p:cNvPr>
          <p:cNvSpPr/>
          <p:nvPr/>
        </p:nvSpPr>
        <p:spPr>
          <a:xfrm>
            <a:off x="6269815" y="3573034"/>
            <a:ext cx="5446218" cy="461665"/>
          </a:xfrm>
          <a:prstGeom prst="rect">
            <a:avLst/>
          </a:prstGeom>
        </p:spPr>
        <p:txBody>
          <a:bodyPr wrap="square">
            <a:spAutoFit/>
          </a:bodyPr>
          <a:lstStyle/>
          <a:p>
            <a:r>
              <a:rPr lang="en-US" altLang="ko-KR" sz="1200" dirty="0"/>
              <a:t>T</a:t>
            </a:r>
            <a:r>
              <a:rPr lang="en-US" altLang="ko-KR" sz="1200" dirty="0">
                <a:latin typeface="Arial" panose="020B0604020202020204" pitchFamily="34" charset="0"/>
                <a:ea typeface="나눔고딕"/>
                <a:cs typeface="Times New Roman" panose="02020603050405020304" pitchFamily="18" charset="0"/>
              </a:rPr>
              <a:t> (gait cycle period) </a:t>
            </a:r>
            <a:r>
              <a:rPr lang="en-US" altLang="ko-KR" sz="1200" dirty="0"/>
              <a:t>=1.081</a:t>
            </a:r>
            <a:r>
              <a:rPr lang="ko-KR" altLang="en-US" sz="1200" dirty="0"/>
              <a:t>, </a:t>
            </a:r>
            <a:r>
              <a:rPr lang="en-US" altLang="ko-KR" sz="1200" dirty="0"/>
              <a:t>s</a:t>
            </a:r>
            <a:r>
              <a:rPr lang="en-US" altLang="ko-KR" sz="1200" dirty="0">
                <a:latin typeface="Arial" panose="020B0604020202020204" pitchFamily="34" charset="0"/>
                <a:ea typeface="나눔고딕"/>
                <a:cs typeface="Times New Roman" panose="02020603050405020304" pitchFamily="18" charset="0"/>
              </a:rPr>
              <a:t> (gait width) </a:t>
            </a:r>
            <a:r>
              <a:rPr lang="en-US" altLang="ko-KR" sz="1200" dirty="0"/>
              <a:t>=</a:t>
            </a:r>
            <a:r>
              <a:rPr lang="ko-KR" altLang="en-US" sz="1200" dirty="0"/>
              <a:t>0.</a:t>
            </a:r>
            <a:r>
              <a:rPr lang="en-US" altLang="ko-KR" sz="1200" dirty="0"/>
              <a:t>277,</a:t>
            </a:r>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(gait height)</a:t>
            </a:r>
            <a:r>
              <a:rPr lang="en-US" altLang="ko-KR" sz="1200" dirty="0"/>
              <a:t>=</a:t>
            </a:r>
            <a:r>
              <a:rPr lang="ko-KR" altLang="en-US" sz="1200" dirty="0"/>
              <a:t>0.0</a:t>
            </a:r>
            <a:r>
              <a:rPr lang="en-US" altLang="ko-KR" sz="1200" dirty="0"/>
              <a:t>44</a:t>
            </a:r>
            <a:r>
              <a:rPr lang="ko-KR" altLang="en-US" sz="1200" dirty="0"/>
              <a:t>,</a:t>
            </a:r>
            <a:endParaRPr lang="en-US" altLang="ko-KR" sz="1200" dirty="0"/>
          </a:p>
          <a:p>
            <a:r>
              <a:rPr lang="ko-KR" altLang="en-US" sz="1200" dirty="0"/>
              <a:t> </a:t>
            </a:r>
            <a:r>
              <a:rPr lang="en-US" altLang="ko-KR" sz="1200" dirty="0"/>
              <a:t>h</a:t>
            </a:r>
            <a:r>
              <a:rPr lang="en-US" altLang="ko-KR" sz="1200" dirty="0">
                <a:latin typeface="Arial" panose="020B0604020202020204" pitchFamily="34" charset="0"/>
                <a:ea typeface="나눔고딕"/>
                <a:cs typeface="Times New Roman" panose="02020603050405020304" pitchFamily="18" charset="0"/>
              </a:rPr>
              <a:t>(pelvis height)</a:t>
            </a:r>
            <a:r>
              <a:rPr lang="en-US" altLang="ko-KR" sz="1200" dirty="0"/>
              <a:t>=</a:t>
            </a:r>
            <a:r>
              <a:rPr lang="ko-KR" altLang="en-US" sz="1200" dirty="0"/>
              <a:t>0.</a:t>
            </a:r>
            <a:r>
              <a:rPr lang="en-US" altLang="ko-KR" sz="1200" dirty="0"/>
              <a:t>044</a:t>
            </a:r>
            <a:r>
              <a:rPr lang="ko-KR" altLang="en-US" sz="1200" dirty="0"/>
              <a:t>, </a:t>
            </a:r>
            <a:r>
              <a:rPr lang="en-US" altLang="ko-KR" sz="1200" dirty="0"/>
              <a:t>bias</a:t>
            </a:r>
            <a:r>
              <a:rPr lang="en-US" altLang="ko-KR" sz="1200" dirty="0">
                <a:latin typeface="Arial" panose="020B0604020202020204" pitchFamily="34" charset="0"/>
                <a:ea typeface="나눔고딕"/>
                <a:cs typeface="Times New Roman" panose="02020603050405020304" pitchFamily="18" charset="0"/>
              </a:rPr>
              <a:t> (gait-x bias) </a:t>
            </a:r>
            <a:r>
              <a:rPr lang="en-US" altLang="ko-KR" sz="1200" dirty="0"/>
              <a:t>=-</a:t>
            </a:r>
            <a:r>
              <a:rPr lang="ko-KR" altLang="en-US" sz="1200" dirty="0"/>
              <a:t>0.0</a:t>
            </a:r>
            <a:r>
              <a:rPr lang="en-US" altLang="ko-KR" sz="1200" dirty="0"/>
              <a:t>01</a:t>
            </a:r>
            <a:endParaRPr lang="ko-KR" altLang="en-US" sz="1200" dirty="0"/>
          </a:p>
        </p:txBody>
      </p:sp>
      <p:pic>
        <p:nvPicPr>
          <p:cNvPr id="14" name="그림 13">
            <a:extLst>
              <a:ext uri="{FF2B5EF4-FFF2-40B4-BE49-F238E27FC236}">
                <a16:creationId xmlns:a16="http://schemas.microsoft.com/office/drawing/2014/main" id="{E1A0531B-5C1D-4C5C-BE56-ABABE3F0407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15" name="직사각형 14">
            <a:extLst>
              <a:ext uri="{FF2B5EF4-FFF2-40B4-BE49-F238E27FC236}">
                <a16:creationId xmlns:a16="http://schemas.microsoft.com/office/drawing/2014/main" id="{B3D7ED0F-4BE5-492C-A9A4-6E77F0BD965E}"/>
              </a:ext>
            </a:extLst>
          </p:cNvPr>
          <p:cNvSpPr/>
          <p:nvPr/>
        </p:nvSpPr>
        <p:spPr>
          <a:xfrm>
            <a:off x="283841" y="225467"/>
            <a:ext cx="10503902" cy="461665"/>
          </a:xfrm>
          <a:prstGeom prst="rect">
            <a:avLst/>
          </a:prstGeom>
        </p:spPr>
        <p:txBody>
          <a:bodyPr wrap="square">
            <a:spAutoFit/>
          </a:bodyPr>
          <a:lstStyle/>
          <a:p>
            <a:r>
              <a:rPr lang="en-US" altLang="ko-KR" sz="2400" dirty="0">
                <a:solidFill>
                  <a:srgbClr val="000000"/>
                </a:solidFill>
                <a:latin typeface="Calibri" panose="020F0502020204030204" pitchFamily="34" charset="0"/>
              </a:rPr>
              <a:t>Let's race first place winners by generation. </a:t>
            </a:r>
            <a:r>
              <a:rPr lang="en-US" altLang="ko-KR" sz="2400" dirty="0">
                <a:latin typeface="Calibri" panose="020F0502020204030204" pitchFamily="34" charset="0"/>
              </a:rPr>
              <a:t>The new generation walks farther.</a:t>
            </a:r>
            <a:endParaRPr lang="ko-KR" altLang="en-US" sz="2400" dirty="0">
              <a:latin typeface="Calibri" panose="020F0502020204030204" pitchFamily="34" charset="0"/>
            </a:endParaRPr>
          </a:p>
        </p:txBody>
      </p:sp>
    </p:spTree>
    <p:extLst>
      <p:ext uri="{BB962C8B-B14F-4D97-AF65-F5344CB8AC3E}">
        <p14:creationId xmlns:p14="http://schemas.microsoft.com/office/powerpoint/2010/main" val="4262766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3430067-D951-42D0-B26D-6489FE6C5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2" y="361369"/>
            <a:ext cx="11709918" cy="6450911"/>
          </a:xfrm>
          <a:prstGeom prst="rect">
            <a:avLst/>
          </a:prstGeom>
        </p:spPr>
      </p:pic>
      <p:sp>
        <p:nvSpPr>
          <p:cNvPr id="3" name="직사각형 2">
            <a:extLst>
              <a:ext uri="{FF2B5EF4-FFF2-40B4-BE49-F238E27FC236}">
                <a16:creationId xmlns:a16="http://schemas.microsoft.com/office/drawing/2014/main" id="{B47FE477-53C3-45C8-9353-228EEE2D2F04}"/>
              </a:ext>
            </a:extLst>
          </p:cNvPr>
          <p:cNvSpPr/>
          <p:nvPr/>
        </p:nvSpPr>
        <p:spPr>
          <a:xfrm>
            <a:off x="6936537" y="3591719"/>
            <a:ext cx="4879913" cy="2246769"/>
          </a:xfrm>
          <a:prstGeom prst="rect">
            <a:avLst/>
          </a:prstGeom>
        </p:spPr>
        <p:txBody>
          <a:bodyPr wrap="square">
            <a:spAutoFit/>
          </a:bodyPr>
          <a:lstStyle/>
          <a:p>
            <a:pPr algn="just"/>
            <a:r>
              <a:rPr lang="en-US" altLang="ko-KR" sz="2000" dirty="0">
                <a:solidFill>
                  <a:srgbClr val="000000"/>
                </a:solidFill>
                <a:latin typeface="Calibri" panose="020F0502020204030204" pitchFamily="34" charset="0"/>
              </a:rPr>
              <a:t>We thought T (gait cycle period) and s (gait width) are important variables (parameters). So, we fixed other variables, and draw a three-dimensional graph with only those variables (T, s). The red point is the value of the variable optimized by GA.</a:t>
            </a:r>
            <a:r>
              <a:rPr lang="en-US" altLang="ko-KR" sz="2000" dirty="0">
                <a:latin typeface="Calibri" panose="020F0502020204030204" pitchFamily="34" charset="0"/>
              </a:rPr>
              <a:t> It looks like GA found the global maximum.</a:t>
            </a:r>
            <a:endParaRPr lang="ko-KR" altLang="en-US" sz="2000" dirty="0">
              <a:latin typeface="Calibri" panose="020F0502020204030204" pitchFamily="34" charset="0"/>
            </a:endParaRPr>
          </a:p>
        </p:txBody>
      </p:sp>
      <p:pic>
        <p:nvPicPr>
          <p:cNvPr id="15" name="Picture 2" descr="user 2019ì ëí ì´ë¯¸ì§ ê²ìê²°ê³¼">
            <a:extLst>
              <a:ext uri="{FF2B5EF4-FFF2-40B4-BE49-F238E27FC236}">
                <a16:creationId xmlns:a16="http://schemas.microsoft.com/office/drawing/2014/main" id="{F4948FB7-00F4-4312-BAE2-1FB47D63F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0C7B2939-081D-4195-95C6-76087EBEA5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2" name="직사각형 1">
            <a:extLst>
              <a:ext uri="{FF2B5EF4-FFF2-40B4-BE49-F238E27FC236}">
                <a16:creationId xmlns:a16="http://schemas.microsoft.com/office/drawing/2014/main" id="{B7A7FD7F-CFF4-4118-8EE9-B447AE86D509}"/>
              </a:ext>
            </a:extLst>
          </p:cNvPr>
          <p:cNvSpPr/>
          <p:nvPr/>
        </p:nvSpPr>
        <p:spPr>
          <a:xfrm>
            <a:off x="673023" y="416613"/>
            <a:ext cx="7013587" cy="461665"/>
          </a:xfrm>
          <a:prstGeom prst="rect">
            <a:avLst/>
          </a:prstGeom>
        </p:spPr>
        <p:txBody>
          <a:bodyPr wrap="none">
            <a:spAutoFit/>
          </a:bodyPr>
          <a:lstStyle/>
          <a:p>
            <a:r>
              <a:rPr lang="en-US" altLang="ko-KR" sz="2400" b="1" dirty="0">
                <a:latin typeface="Calibri" panose="020F0502020204030204" pitchFamily="34" charset="0"/>
                <a:cs typeface="Times New Roman" panose="02020603050405020304" pitchFamily="18" charset="0"/>
              </a:rPr>
              <a:t>Maximum </a:t>
            </a:r>
            <a:r>
              <a:rPr lang="en-US" altLang="ko-KR" sz="2400" b="1" dirty="0">
                <a:effectLst/>
                <a:latin typeface="Calibri" panose="020F0502020204030204" pitchFamily="34" charset="0"/>
                <a:cs typeface="Times New Roman" panose="02020603050405020304" pitchFamily="18" charset="0"/>
              </a:rPr>
              <a:t>center of mass x-value</a:t>
            </a:r>
            <a:r>
              <a:rPr lang="en-US" altLang="ko-KR" sz="2400" b="1" i="0" dirty="0">
                <a:solidFill>
                  <a:srgbClr val="000000"/>
                </a:solidFill>
                <a:effectLst/>
                <a:latin typeface="Calibri" panose="020F0502020204030204" pitchFamily="34" charset="0"/>
              </a:rPr>
              <a:t> according to </a:t>
            </a:r>
            <a:r>
              <a:rPr lang="en-US" altLang="ko-KR" sz="2400" b="1" dirty="0">
                <a:latin typeface="Calibri" panose="020F0502020204030204" pitchFamily="34" charset="0"/>
              </a:rPr>
              <a:t>T </a:t>
            </a:r>
            <a:r>
              <a:rPr lang="en-US" altLang="ko-KR" sz="2400" b="1" i="0" dirty="0">
                <a:solidFill>
                  <a:srgbClr val="000000"/>
                </a:solidFill>
                <a:effectLst/>
                <a:latin typeface="Calibri" panose="020F0502020204030204" pitchFamily="34" charset="0"/>
              </a:rPr>
              <a:t>and </a:t>
            </a:r>
            <a:r>
              <a:rPr lang="en-US" altLang="ko-KR" sz="2400" b="1" dirty="0">
                <a:latin typeface="Calibri" panose="020F0502020204030204" pitchFamily="34" charset="0"/>
              </a:rPr>
              <a:t>s</a:t>
            </a:r>
            <a:endParaRPr lang="ko-KR" altLang="en-US" sz="2400" b="1" dirty="0">
              <a:latin typeface="Calibri" panose="020F0502020204030204" pitchFamily="34" charset="0"/>
            </a:endParaRPr>
          </a:p>
        </p:txBody>
      </p:sp>
      <p:sp>
        <p:nvSpPr>
          <p:cNvPr id="7" name="TextBox 6">
            <a:extLst>
              <a:ext uri="{FF2B5EF4-FFF2-40B4-BE49-F238E27FC236}">
                <a16:creationId xmlns:a16="http://schemas.microsoft.com/office/drawing/2014/main" id="{5FEAE1E2-17A1-4AFD-8FDD-4C0857A97BFB}"/>
              </a:ext>
            </a:extLst>
          </p:cNvPr>
          <p:cNvSpPr txBox="1"/>
          <p:nvPr/>
        </p:nvSpPr>
        <p:spPr>
          <a:xfrm>
            <a:off x="83973" y="6410239"/>
            <a:ext cx="363894" cy="307777"/>
          </a:xfrm>
          <a:prstGeom prst="rect">
            <a:avLst/>
          </a:prstGeom>
          <a:noFill/>
        </p:spPr>
        <p:txBody>
          <a:bodyPr wrap="square" rtlCol="0">
            <a:spAutoFit/>
          </a:bodyPr>
          <a:lstStyle/>
          <a:p>
            <a:r>
              <a:rPr lang="en-US" altLang="ko-KR" sz="1400" dirty="0">
                <a:latin typeface="Calibri" panose="020F0502020204030204" pitchFamily="34" charset="0"/>
              </a:rPr>
              <a:t>53</a:t>
            </a:r>
            <a:endParaRPr lang="ko-KR" altLang="en-US" sz="1400" dirty="0">
              <a:latin typeface="Calibri" panose="020F0502020204030204" pitchFamily="34" charset="0"/>
            </a:endParaRPr>
          </a:p>
        </p:txBody>
      </p:sp>
    </p:spTree>
    <p:extLst>
      <p:ext uri="{BB962C8B-B14F-4D97-AF65-F5344CB8AC3E}">
        <p14:creationId xmlns:p14="http://schemas.microsoft.com/office/powerpoint/2010/main" val="3064667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40214"/>
            <a:ext cx="2827176" cy="646331"/>
          </a:xfrm>
          <a:prstGeom prst="rect">
            <a:avLst/>
          </a:prstGeom>
          <a:noFill/>
        </p:spPr>
        <p:txBody>
          <a:bodyPr wrap="square" rtlCol="0">
            <a:spAutoFit/>
          </a:bodyPr>
          <a:lstStyle/>
          <a:p>
            <a:r>
              <a:rPr lang="en-US" altLang="ko-KR" sz="3600" b="1" dirty="0">
                <a:latin typeface="Calibri" panose="020F0502020204030204" pitchFamily="34" charset="0"/>
                <a:ea typeface="HY헤드라인M" panose="02030600000101010101" pitchFamily="18" charset="-127"/>
              </a:rPr>
              <a:t>Conclusion</a:t>
            </a:r>
            <a:endParaRPr lang="ko-KR" altLang="en-US" sz="3600" b="1" dirty="0">
              <a:latin typeface="Calibri" panose="020F0502020204030204" pitchFamily="34" charset="0"/>
              <a:ea typeface="HY헤드라인M" panose="02030600000101010101" pitchFamily="18" charset="-127"/>
            </a:endParaRPr>
          </a:p>
        </p:txBody>
      </p:sp>
      <p:sp>
        <p:nvSpPr>
          <p:cNvPr id="3" name="TextBox 2"/>
          <p:cNvSpPr txBox="1"/>
          <p:nvPr/>
        </p:nvSpPr>
        <p:spPr>
          <a:xfrm>
            <a:off x="457200" y="1149305"/>
            <a:ext cx="10043160" cy="4708981"/>
          </a:xfrm>
          <a:prstGeom prst="rect">
            <a:avLst/>
          </a:prstGeom>
          <a:noFill/>
        </p:spPr>
        <p:txBody>
          <a:bodyPr wrap="square" rtlCol="0">
            <a:spAutoFit/>
          </a:bodyPr>
          <a:lstStyle/>
          <a:p>
            <a:pPr marL="285750" indent="-285750" algn="just">
              <a:lnSpc>
                <a:spcPct val="250000"/>
              </a:lnSpc>
              <a:buFontTx/>
              <a:buChar char="-"/>
            </a:pPr>
            <a:r>
              <a:rPr lang="en-US" altLang="ko-KR" sz="2400" dirty="0">
                <a:latin typeface="Calibri" panose="020F0502020204030204" pitchFamily="34" charset="0"/>
              </a:rPr>
              <a:t>Though it was only for our robot, but we created a physical simulation space.</a:t>
            </a:r>
          </a:p>
          <a:p>
            <a:pPr marL="285750" indent="-285750" algn="just">
              <a:lnSpc>
                <a:spcPct val="250000"/>
              </a:lnSpc>
              <a:buFontTx/>
              <a:buChar char="-"/>
            </a:pPr>
            <a:r>
              <a:rPr lang="en-US" altLang="ko-KR" sz="2400" dirty="0">
                <a:latin typeface="Calibri" panose="020F0502020204030204" pitchFamily="34" charset="0"/>
              </a:rPr>
              <a:t>We conducted machine learning (GA) in a physical simulation environment.</a:t>
            </a:r>
          </a:p>
          <a:p>
            <a:pPr marL="285750" indent="-285750" algn="just">
              <a:lnSpc>
                <a:spcPct val="250000"/>
              </a:lnSpc>
              <a:buFontTx/>
              <a:buChar char="-"/>
            </a:pPr>
            <a:r>
              <a:rPr lang="en-US" altLang="ko-KR" sz="2400" dirty="0">
                <a:latin typeface="Calibri" panose="020F0502020204030204" pitchFamily="34" charset="0"/>
              </a:rPr>
              <a:t>Walking varies according to parameters, and we found parameters that make the fastest and best walk.</a:t>
            </a:r>
          </a:p>
          <a:p>
            <a:pPr marL="285750" indent="-285750" algn="just">
              <a:lnSpc>
                <a:spcPct val="250000"/>
              </a:lnSpc>
              <a:buFontTx/>
              <a:buChar char="-"/>
            </a:pPr>
            <a:r>
              <a:rPr lang="en-US" altLang="ko-KR" sz="2400" dirty="0">
                <a:latin typeface="Calibri" panose="020F0502020204030204" pitchFamily="34" charset="0"/>
              </a:rPr>
              <a:t>We were able to watch the evolution process using R.</a:t>
            </a:r>
            <a:endParaRPr lang="ko-KR" altLang="en-US" sz="2400" dirty="0">
              <a:latin typeface="Calibri" panose="020F0502020204030204" pitchFamily="34" charset="0"/>
            </a:endParaRPr>
          </a:p>
        </p:txBody>
      </p:sp>
      <p:pic>
        <p:nvPicPr>
          <p:cNvPr id="5" name="Picture 2" descr="user 2019ì ëí ì´ë¯¸ì§ ê²ìê²°ê³¼">
            <a:extLst>
              <a:ext uri="{FF2B5EF4-FFF2-40B4-BE49-F238E27FC236}">
                <a16:creationId xmlns:a16="http://schemas.microsoft.com/office/drawing/2014/main" id="{024BBA96-2C18-46A6-AB96-E2D91C900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00260170-0E3F-41B6-A4D1-D7671EF407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Tree>
    <p:extLst>
      <p:ext uri="{BB962C8B-B14F-4D97-AF65-F5344CB8AC3E}">
        <p14:creationId xmlns:p14="http://schemas.microsoft.com/office/powerpoint/2010/main" val="3710485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923AEEDB-1791-4A3D-A96C-CA0103F58938}"/>
              </a:ext>
            </a:extLst>
          </p:cNvPr>
          <p:cNvPicPr>
            <a:picLocks noChangeAspect="1"/>
          </p:cNvPicPr>
          <p:nvPr/>
        </p:nvPicPr>
        <p:blipFill>
          <a:blip r:embed="rId2"/>
          <a:stretch>
            <a:fillRect/>
          </a:stretch>
        </p:blipFill>
        <p:spPr>
          <a:xfrm>
            <a:off x="228967" y="1553701"/>
            <a:ext cx="11702289" cy="4033183"/>
          </a:xfrm>
          <a:prstGeom prst="rect">
            <a:avLst/>
          </a:prstGeom>
        </p:spPr>
      </p:pic>
      <p:pic>
        <p:nvPicPr>
          <p:cNvPr id="2" name="Picture 2" descr="user 2019ì ëí ì´ë¯¸ì§ ê²ìê²°ê³¼">
            <a:extLst>
              <a:ext uri="{FF2B5EF4-FFF2-40B4-BE49-F238E27FC236}">
                <a16:creationId xmlns:a16="http://schemas.microsoft.com/office/drawing/2014/main" id="{3FA1D69A-BFFF-4FC4-AFEC-5D258F3BE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a:extLst>
              <a:ext uri="{FF2B5EF4-FFF2-40B4-BE49-F238E27FC236}">
                <a16:creationId xmlns:a16="http://schemas.microsoft.com/office/drawing/2014/main" id="{C34622C0-F81E-4956-9125-328D8D9064A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7088" y="68755"/>
            <a:ext cx="2598800" cy="338334"/>
          </a:xfrm>
          <a:prstGeom prst="rect">
            <a:avLst/>
          </a:prstGeom>
        </p:spPr>
      </p:pic>
      <p:sp>
        <p:nvSpPr>
          <p:cNvPr id="4" name="직사각형 3">
            <a:extLst>
              <a:ext uri="{FF2B5EF4-FFF2-40B4-BE49-F238E27FC236}">
                <a16:creationId xmlns:a16="http://schemas.microsoft.com/office/drawing/2014/main" id="{5329D644-B513-4093-8489-DB56DEED8F0C}"/>
              </a:ext>
            </a:extLst>
          </p:cNvPr>
          <p:cNvSpPr/>
          <p:nvPr/>
        </p:nvSpPr>
        <p:spPr>
          <a:xfrm>
            <a:off x="516723" y="407089"/>
            <a:ext cx="8649547" cy="523220"/>
          </a:xfrm>
          <a:prstGeom prst="rect">
            <a:avLst/>
          </a:prstGeom>
        </p:spPr>
        <p:txBody>
          <a:bodyPr wrap="none">
            <a:spAutoFit/>
          </a:bodyPr>
          <a:lstStyle/>
          <a:p>
            <a:r>
              <a:rPr lang="en-US" altLang="ko-KR" sz="2800" dirty="0">
                <a:solidFill>
                  <a:srgbClr val="000000"/>
                </a:solidFill>
                <a:latin typeface="Calibri" panose="020F0502020204030204" pitchFamily="34" charset="0"/>
              </a:rPr>
              <a:t>If you want to know the R code, please come to my </a:t>
            </a:r>
            <a:r>
              <a:rPr lang="en-US" altLang="ko-KR" sz="2800" dirty="0" err="1">
                <a:solidFill>
                  <a:srgbClr val="000000"/>
                </a:solidFill>
                <a:latin typeface="Calibri" panose="020F0502020204030204" pitchFamily="34" charset="0"/>
              </a:rPr>
              <a:t>github</a:t>
            </a:r>
            <a:r>
              <a:rPr lang="en-US" altLang="ko-KR" sz="2800" dirty="0">
                <a:solidFill>
                  <a:srgbClr val="000000"/>
                </a:solidFill>
                <a:latin typeface="Calibri" panose="020F0502020204030204" pitchFamily="34" charset="0"/>
              </a:rPr>
              <a:t>.</a:t>
            </a:r>
            <a:endParaRPr lang="ko-KR" altLang="en-US" sz="2800" dirty="0">
              <a:latin typeface="Calibri" panose="020F0502020204030204" pitchFamily="34" charset="0"/>
            </a:endParaRPr>
          </a:p>
        </p:txBody>
      </p:sp>
      <p:sp>
        <p:nvSpPr>
          <p:cNvPr id="5" name="직사각형 4">
            <a:extLst>
              <a:ext uri="{FF2B5EF4-FFF2-40B4-BE49-F238E27FC236}">
                <a16:creationId xmlns:a16="http://schemas.microsoft.com/office/drawing/2014/main" id="{D1A8948D-C39D-48B8-AD1F-22C7E553556C}"/>
              </a:ext>
            </a:extLst>
          </p:cNvPr>
          <p:cNvSpPr/>
          <p:nvPr/>
        </p:nvSpPr>
        <p:spPr>
          <a:xfrm>
            <a:off x="516723" y="1013601"/>
            <a:ext cx="3985386" cy="461665"/>
          </a:xfrm>
          <a:prstGeom prst="rect">
            <a:avLst/>
          </a:prstGeom>
        </p:spPr>
        <p:txBody>
          <a:bodyPr wrap="none">
            <a:spAutoFit/>
          </a:bodyPr>
          <a:lstStyle/>
          <a:p>
            <a:r>
              <a:rPr lang="en-US" altLang="ko-KR" sz="2400" dirty="0">
                <a:hlinkClick r:id="rId5"/>
              </a:rPr>
              <a:t>https://github.com/jhy6219</a:t>
            </a:r>
            <a:endParaRPr lang="ko-KR" altLang="en-US" sz="2400" dirty="0"/>
          </a:p>
        </p:txBody>
      </p:sp>
      <p:sp>
        <p:nvSpPr>
          <p:cNvPr id="7" name="직사각형 6">
            <a:extLst>
              <a:ext uri="{FF2B5EF4-FFF2-40B4-BE49-F238E27FC236}">
                <a16:creationId xmlns:a16="http://schemas.microsoft.com/office/drawing/2014/main" id="{361292DC-746C-4AAA-8D4F-7CAB87F03DD4}"/>
              </a:ext>
            </a:extLst>
          </p:cNvPr>
          <p:cNvSpPr/>
          <p:nvPr/>
        </p:nvSpPr>
        <p:spPr>
          <a:xfrm>
            <a:off x="3858567" y="2914022"/>
            <a:ext cx="4049486" cy="1376624"/>
          </a:xfrm>
          <a:prstGeom prst="rect">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05707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C0C00516-2B14-4C8C-8DE7-174F06C2154D}"/>
              </a:ext>
            </a:extLst>
          </p:cNvPr>
          <p:cNvSpPr/>
          <p:nvPr/>
        </p:nvSpPr>
        <p:spPr>
          <a:xfrm>
            <a:off x="90435" y="6229978"/>
            <a:ext cx="271306" cy="51261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thank you multiple languagesì ëí ì´ë¯¸ì§ ê²ìê²°ê³¼">
            <a:extLst>
              <a:ext uri="{FF2B5EF4-FFF2-40B4-BE49-F238E27FC236}">
                <a16:creationId xmlns:a16="http://schemas.microsoft.com/office/drawing/2014/main" id="{BBA9272E-A7D0-48E5-9048-0094BA49C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24" r="-1" b="13215"/>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48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D36AF59B-DE4C-4667-88DF-907CE5F62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1980090"/>
            <a:ext cx="10477500" cy="4762500"/>
          </a:xfrm>
          <a:prstGeom prst="rect">
            <a:avLst/>
          </a:prstGeom>
        </p:spPr>
      </p:pic>
      <p:pic>
        <p:nvPicPr>
          <p:cNvPr id="4" name="Picture 2" descr="user 2019ì ëí ì´ë¯¸ì§ ê²ìê²°ê³¼">
            <a:extLst>
              <a:ext uri="{FF2B5EF4-FFF2-40B4-BE49-F238E27FC236}">
                <a16:creationId xmlns:a16="http://schemas.microsoft.com/office/drawing/2014/main" id="{429E8603-6F3E-4466-A291-35FDE7709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a:extLst>
              <a:ext uri="{FF2B5EF4-FFF2-40B4-BE49-F238E27FC236}">
                <a16:creationId xmlns:a16="http://schemas.microsoft.com/office/drawing/2014/main" id="{2916372B-442C-4915-BEFC-BB83AB602C47}"/>
              </a:ext>
            </a:extLst>
          </p:cNvPr>
          <p:cNvSpPr/>
          <p:nvPr/>
        </p:nvSpPr>
        <p:spPr>
          <a:xfrm>
            <a:off x="1154654" y="593425"/>
            <a:ext cx="9986822" cy="1200329"/>
          </a:xfrm>
          <a:prstGeom prst="rect">
            <a:avLst/>
          </a:prstGeom>
          <a:solidFill>
            <a:schemeClr val="accent3">
              <a:lumMod val="20000"/>
              <a:lumOff val="80000"/>
            </a:schemeClr>
          </a:solidFill>
        </p:spPr>
        <p:txBody>
          <a:bodyPr wrap="square">
            <a:spAutoFit/>
          </a:bodyPr>
          <a:lstStyle/>
          <a:p>
            <a:pPr algn="just"/>
            <a:r>
              <a:rPr lang="en-US" altLang="ko-KR" sz="2400" dirty="0">
                <a:solidFill>
                  <a:srgbClr val="000000"/>
                </a:solidFill>
                <a:latin typeface="Calibri" panose="020F0502020204030204" pitchFamily="34" charset="0"/>
              </a:rPr>
              <a:t>We made a robot simulation that walked by inputting gait parameters, as shown below. </a:t>
            </a:r>
            <a:r>
              <a:rPr lang="en-US" altLang="ko-KR" sz="2400" dirty="0">
                <a:latin typeface="Calibri" panose="020F0502020204030204" pitchFamily="34" charset="0"/>
              </a:rPr>
              <a:t>So I will explain how we created a physical simulation and optimized gait parameters in this talk.</a:t>
            </a:r>
            <a:endParaRPr lang="ko-KR" altLang="en-US" sz="2400" dirty="0">
              <a:latin typeface="Calibri" panose="020F0502020204030204" pitchFamily="34" charset="0"/>
            </a:endParaRPr>
          </a:p>
        </p:txBody>
      </p:sp>
      <p:sp>
        <p:nvSpPr>
          <p:cNvPr id="7" name="직사각형 6">
            <a:extLst>
              <a:ext uri="{FF2B5EF4-FFF2-40B4-BE49-F238E27FC236}">
                <a16:creationId xmlns:a16="http://schemas.microsoft.com/office/drawing/2014/main" id="{D81530A9-8471-403E-BE7E-7E99A171113F}"/>
              </a:ext>
            </a:extLst>
          </p:cNvPr>
          <p:cNvSpPr/>
          <p:nvPr/>
        </p:nvSpPr>
        <p:spPr>
          <a:xfrm>
            <a:off x="1347929" y="2177979"/>
            <a:ext cx="9986821" cy="307777"/>
          </a:xfrm>
          <a:prstGeom prst="rect">
            <a:avLst/>
          </a:prstGeom>
        </p:spPr>
        <p:txBody>
          <a:bodyPr wrap="square">
            <a:spAutoFit/>
          </a:bodyPr>
          <a:lstStyle/>
          <a:p>
            <a:r>
              <a:rPr lang="en-US" altLang="ko-KR" sz="1400" dirty="0"/>
              <a:t>T</a:t>
            </a:r>
            <a:r>
              <a:rPr lang="en-US" altLang="ko-KR" sz="1400" dirty="0">
                <a:latin typeface="Arial" panose="020B0604020202020204" pitchFamily="34" charset="0"/>
                <a:ea typeface="나눔고딕"/>
                <a:cs typeface="Times New Roman" panose="02020603050405020304" pitchFamily="18" charset="0"/>
              </a:rPr>
              <a:t> (gait cycle period) </a:t>
            </a:r>
            <a:r>
              <a:rPr lang="en-US" altLang="ko-KR" sz="1400" dirty="0"/>
              <a:t>=</a:t>
            </a:r>
            <a:r>
              <a:rPr lang="ko-KR" altLang="en-US" sz="1400" dirty="0"/>
              <a:t>1.220, </a:t>
            </a:r>
            <a:r>
              <a:rPr lang="en-US" altLang="ko-KR" sz="1400" dirty="0"/>
              <a:t>s</a:t>
            </a:r>
            <a:r>
              <a:rPr lang="en-US" altLang="ko-KR" sz="1400" dirty="0">
                <a:latin typeface="Arial" panose="020B0604020202020204" pitchFamily="34" charset="0"/>
                <a:ea typeface="나눔고딕"/>
                <a:cs typeface="Times New Roman" panose="02020603050405020304" pitchFamily="18" charset="0"/>
              </a:rPr>
              <a:t> (gait width) </a:t>
            </a:r>
            <a:r>
              <a:rPr lang="en-US" altLang="ko-KR" sz="1400" dirty="0"/>
              <a:t>=</a:t>
            </a:r>
            <a:r>
              <a:rPr lang="ko-KR" altLang="en-US" sz="1400" dirty="0"/>
              <a:t>0.28</a:t>
            </a:r>
            <a:r>
              <a:rPr lang="en-US" altLang="ko-KR" sz="1400" dirty="0"/>
              <a:t>3</a:t>
            </a:r>
            <a:r>
              <a:rPr lang="ko-KR" altLang="en-US" sz="1400" dirty="0"/>
              <a:t>, </a:t>
            </a:r>
            <a:r>
              <a:rPr lang="en-US" altLang="ko-KR" sz="1400" dirty="0"/>
              <a:t>H</a:t>
            </a:r>
            <a:r>
              <a:rPr lang="en-US" altLang="ko-KR" sz="1400" dirty="0">
                <a:latin typeface="Arial" panose="020B0604020202020204" pitchFamily="34" charset="0"/>
                <a:ea typeface="나눔고딕"/>
                <a:cs typeface="Times New Roman" panose="02020603050405020304" pitchFamily="18" charset="0"/>
              </a:rPr>
              <a:t>(gait height)</a:t>
            </a:r>
            <a:r>
              <a:rPr lang="en-US" altLang="ko-KR" sz="1400" dirty="0"/>
              <a:t>=</a:t>
            </a:r>
            <a:r>
              <a:rPr lang="ko-KR" altLang="en-US" sz="1400" dirty="0"/>
              <a:t>0.0</a:t>
            </a:r>
            <a:r>
              <a:rPr lang="en-US" altLang="ko-KR" sz="1400" dirty="0"/>
              <a:t>5</a:t>
            </a:r>
            <a:r>
              <a:rPr lang="ko-KR" altLang="en-US" sz="1400" dirty="0"/>
              <a:t>, </a:t>
            </a:r>
            <a:r>
              <a:rPr lang="en-US" altLang="ko-KR" sz="1400" dirty="0"/>
              <a:t>h</a:t>
            </a:r>
            <a:r>
              <a:rPr lang="en-US" altLang="ko-KR" sz="1400" dirty="0">
                <a:latin typeface="Arial" panose="020B0604020202020204" pitchFamily="34" charset="0"/>
                <a:ea typeface="나눔고딕"/>
                <a:cs typeface="Times New Roman" panose="02020603050405020304" pitchFamily="18" charset="0"/>
              </a:rPr>
              <a:t>(pelvis height)</a:t>
            </a:r>
            <a:r>
              <a:rPr lang="en-US" altLang="ko-KR" sz="1400" dirty="0"/>
              <a:t>=</a:t>
            </a:r>
            <a:r>
              <a:rPr lang="ko-KR" altLang="en-US" sz="1400" dirty="0"/>
              <a:t>0.28, </a:t>
            </a:r>
            <a:r>
              <a:rPr lang="en-US" altLang="ko-KR" sz="1400" dirty="0"/>
              <a:t>bias</a:t>
            </a:r>
            <a:r>
              <a:rPr lang="en-US" altLang="ko-KR" sz="1400" dirty="0">
                <a:latin typeface="Arial" panose="020B0604020202020204" pitchFamily="34" charset="0"/>
                <a:ea typeface="나눔고딕"/>
                <a:cs typeface="Times New Roman" panose="02020603050405020304" pitchFamily="18" charset="0"/>
              </a:rPr>
              <a:t> (gait-x bias) </a:t>
            </a:r>
            <a:r>
              <a:rPr lang="en-US" altLang="ko-KR" sz="1400" dirty="0"/>
              <a:t>=</a:t>
            </a:r>
            <a:r>
              <a:rPr lang="ko-KR" altLang="en-US" sz="1400" dirty="0"/>
              <a:t>-0.0</a:t>
            </a:r>
            <a:r>
              <a:rPr lang="en-US" altLang="ko-KR" sz="1400" dirty="0"/>
              <a:t>06</a:t>
            </a:r>
            <a:endParaRPr lang="ko-KR" altLang="en-US" sz="1400" dirty="0"/>
          </a:p>
        </p:txBody>
      </p:sp>
      <p:pic>
        <p:nvPicPr>
          <p:cNvPr id="6" name="그림 5">
            <a:extLst>
              <a:ext uri="{FF2B5EF4-FFF2-40B4-BE49-F238E27FC236}">
                <a16:creationId xmlns:a16="http://schemas.microsoft.com/office/drawing/2014/main" id="{D8BC4EA3-2418-4BEC-946B-47D11D7B9F1F}"/>
              </a:ext>
            </a:extLst>
          </p:cNvPr>
          <p:cNvPicPr>
            <a:picLocks noChangeAspect="1"/>
          </p:cNvPicPr>
          <p:nvPr/>
        </p:nvPicPr>
        <p:blipFill>
          <a:blip r:embed="rId5"/>
          <a:stretch>
            <a:fillRect/>
          </a:stretch>
        </p:blipFill>
        <p:spPr>
          <a:xfrm>
            <a:off x="9517088" y="68755"/>
            <a:ext cx="2598800" cy="338334"/>
          </a:xfrm>
          <a:prstGeom prst="rect">
            <a:avLst/>
          </a:prstGeom>
        </p:spPr>
      </p:pic>
    </p:spTree>
    <p:extLst>
      <p:ext uri="{BB962C8B-B14F-4D97-AF65-F5344CB8AC3E}">
        <p14:creationId xmlns:p14="http://schemas.microsoft.com/office/powerpoint/2010/main" val="378316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ser 2019ì ëí ì´ë¯¸ì§ ê²ìê²°ê³¼">
            <a:extLst>
              <a:ext uri="{FF2B5EF4-FFF2-40B4-BE49-F238E27FC236}">
                <a16:creationId xmlns:a16="http://schemas.microsoft.com/office/drawing/2014/main" id="{AD659FA5-2953-4A3B-B04D-13B10ADD9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2534F9-F531-485E-9835-817550C7FCE3}"/>
              </a:ext>
            </a:extLst>
          </p:cNvPr>
          <p:cNvSpPr txBox="1"/>
          <p:nvPr/>
        </p:nvSpPr>
        <p:spPr>
          <a:xfrm>
            <a:off x="527123" y="341813"/>
            <a:ext cx="2001061" cy="646331"/>
          </a:xfrm>
          <a:prstGeom prst="rect">
            <a:avLst/>
          </a:prstGeom>
          <a:noFill/>
        </p:spPr>
        <p:txBody>
          <a:bodyPr wrap="none" rtlCol="0">
            <a:spAutoFit/>
          </a:bodyPr>
          <a:lstStyle/>
          <a:p>
            <a:r>
              <a:rPr lang="en-US" altLang="ko-KR" sz="3600" b="1" dirty="0">
                <a:latin typeface="Calibri" panose="020F0502020204030204" pitchFamily="34" charset="0"/>
              </a:rPr>
              <a:t> Contents</a:t>
            </a:r>
            <a:endParaRPr lang="ko-KR" altLang="en-US" sz="3600" b="1" dirty="0">
              <a:latin typeface="Calibri" panose="020F0502020204030204" pitchFamily="34" charset="0"/>
            </a:endParaRPr>
          </a:p>
        </p:txBody>
      </p:sp>
      <p:sp>
        <p:nvSpPr>
          <p:cNvPr id="4" name="TextBox 3">
            <a:extLst>
              <a:ext uri="{FF2B5EF4-FFF2-40B4-BE49-F238E27FC236}">
                <a16:creationId xmlns:a16="http://schemas.microsoft.com/office/drawing/2014/main" id="{ABB55757-F877-4A90-980A-CB8E16E2E989}"/>
              </a:ext>
            </a:extLst>
          </p:cNvPr>
          <p:cNvSpPr txBox="1"/>
          <p:nvPr/>
        </p:nvSpPr>
        <p:spPr>
          <a:xfrm>
            <a:off x="527123" y="1527590"/>
            <a:ext cx="4937761" cy="523220"/>
          </a:xfrm>
          <a:prstGeom prst="rect">
            <a:avLst/>
          </a:prstGeom>
          <a:solidFill>
            <a:schemeClr val="accent6">
              <a:lumMod val="60000"/>
              <a:lumOff val="40000"/>
            </a:schemeClr>
          </a:solidFill>
        </p:spPr>
        <p:txBody>
          <a:bodyPr wrap="square" rtlCol="0">
            <a:spAutoFit/>
          </a:bodyPr>
          <a:lstStyle/>
          <a:p>
            <a:r>
              <a:rPr lang="en-US" altLang="ko-KR" sz="2800" dirty="0">
                <a:latin typeface="Calibri" panose="020F0502020204030204" pitchFamily="34" charset="0"/>
              </a:rPr>
              <a:t>1. Design physical simulation</a:t>
            </a:r>
            <a:endParaRPr lang="ko-KR" altLang="en-US" sz="2800" dirty="0">
              <a:latin typeface="Calibri" panose="020F0502020204030204" pitchFamily="34" charset="0"/>
            </a:endParaRPr>
          </a:p>
        </p:txBody>
      </p:sp>
      <p:sp>
        <p:nvSpPr>
          <p:cNvPr id="5" name="TextBox 4">
            <a:extLst>
              <a:ext uri="{FF2B5EF4-FFF2-40B4-BE49-F238E27FC236}">
                <a16:creationId xmlns:a16="http://schemas.microsoft.com/office/drawing/2014/main" id="{451272FE-63DB-4B21-99A9-DD89217822C3}"/>
              </a:ext>
            </a:extLst>
          </p:cNvPr>
          <p:cNvSpPr txBox="1"/>
          <p:nvPr/>
        </p:nvSpPr>
        <p:spPr>
          <a:xfrm>
            <a:off x="527124" y="4165641"/>
            <a:ext cx="4937761" cy="523220"/>
          </a:xfrm>
          <a:prstGeom prst="rect">
            <a:avLst/>
          </a:prstGeom>
          <a:solidFill>
            <a:schemeClr val="accent4">
              <a:lumMod val="40000"/>
              <a:lumOff val="60000"/>
            </a:schemeClr>
          </a:solidFill>
        </p:spPr>
        <p:txBody>
          <a:bodyPr wrap="square" rtlCol="0">
            <a:spAutoFit/>
          </a:bodyPr>
          <a:lstStyle/>
          <a:p>
            <a:r>
              <a:rPr lang="en-US" altLang="ko-KR" sz="2800" dirty="0">
                <a:latin typeface="Calibri" panose="020F0502020204030204" pitchFamily="34" charset="0"/>
              </a:rPr>
              <a:t>2. Optimize gait parameters</a:t>
            </a:r>
            <a:endParaRPr lang="ko-KR" altLang="en-US" sz="2800" dirty="0">
              <a:latin typeface="Calibri" panose="020F0502020204030204" pitchFamily="34" charset="0"/>
            </a:endParaRPr>
          </a:p>
        </p:txBody>
      </p:sp>
      <p:sp>
        <p:nvSpPr>
          <p:cNvPr id="6" name="TextBox 5">
            <a:extLst>
              <a:ext uri="{FF2B5EF4-FFF2-40B4-BE49-F238E27FC236}">
                <a16:creationId xmlns:a16="http://schemas.microsoft.com/office/drawing/2014/main" id="{B72658CF-B032-47DF-8742-B32802439DD8}"/>
              </a:ext>
            </a:extLst>
          </p:cNvPr>
          <p:cNvSpPr txBox="1"/>
          <p:nvPr/>
        </p:nvSpPr>
        <p:spPr>
          <a:xfrm>
            <a:off x="5911920" y="1527590"/>
            <a:ext cx="5637006" cy="1200329"/>
          </a:xfrm>
          <a:prstGeom prst="rect">
            <a:avLst/>
          </a:prstGeom>
          <a:solidFill>
            <a:schemeClr val="accent6">
              <a:lumMod val="60000"/>
              <a:lumOff val="40000"/>
            </a:schemeClr>
          </a:solidFill>
        </p:spPr>
        <p:txBody>
          <a:bodyPr wrap="square" rtlCol="0">
            <a:spAutoFit/>
          </a:bodyPr>
          <a:lstStyle/>
          <a:p>
            <a:pPr marL="342900" indent="-342900">
              <a:buAutoNum type="arabicParenR"/>
            </a:pPr>
            <a:r>
              <a:rPr lang="en-US" altLang="ko-KR" sz="2400" dirty="0">
                <a:latin typeface="Calibri" panose="020F0502020204030204" pitchFamily="34" charset="0"/>
              </a:rPr>
              <a:t>Background Knowledge</a:t>
            </a:r>
          </a:p>
          <a:p>
            <a:pPr marL="342900" indent="-342900">
              <a:buAutoNum type="arabicParenR"/>
            </a:pPr>
            <a:r>
              <a:rPr lang="en-US" altLang="ko-KR" sz="2400" dirty="0">
                <a:latin typeface="Calibri" panose="020F0502020204030204" pitchFamily="34" charset="0"/>
              </a:rPr>
              <a:t>Parameter selection and assumption</a:t>
            </a:r>
          </a:p>
          <a:p>
            <a:pPr marL="342900" indent="-342900">
              <a:buAutoNum type="arabicParenR"/>
            </a:pPr>
            <a:r>
              <a:rPr lang="en-US" altLang="ko-KR" sz="2400" dirty="0">
                <a:latin typeface="Calibri" panose="020F0502020204030204" pitchFamily="34" charset="0"/>
              </a:rPr>
              <a:t>Algorithm</a:t>
            </a:r>
          </a:p>
        </p:txBody>
      </p:sp>
      <p:sp>
        <p:nvSpPr>
          <p:cNvPr id="7" name="TextBox 6">
            <a:extLst>
              <a:ext uri="{FF2B5EF4-FFF2-40B4-BE49-F238E27FC236}">
                <a16:creationId xmlns:a16="http://schemas.microsoft.com/office/drawing/2014/main" id="{FE23BFC3-609A-45F9-A8B1-086BBE4C0298}"/>
              </a:ext>
            </a:extLst>
          </p:cNvPr>
          <p:cNvSpPr txBox="1"/>
          <p:nvPr/>
        </p:nvSpPr>
        <p:spPr>
          <a:xfrm>
            <a:off x="5911920" y="4165641"/>
            <a:ext cx="3743660" cy="830997"/>
          </a:xfrm>
          <a:prstGeom prst="rect">
            <a:avLst/>
          </a:prstGeom>
          <a:solidFill>
            <a:schemeClr val="accent4">
              <a:lumMod val="40000"/>
              <a:lumOff val="60000"/>
            </a:schemeClr>
          </a:solidFill>
        </p:spPr>
        <p:txBody>
          <a:bodyPr wrap="square" rtlCol="0">
            <a:spAutoFit/>
          </a:bodyPr>
          <a:lstStyle/>
          <a:p>
            <a:pPr marL="342900" indent="-342900">
              <a:buAutoNum type="arabicParenR"/>
            </a:pPr>
            <a:r>
              <a:rPr lang="en-US" altLang="ko-KR" sz="2400" dirty="0">
                <a:latin typeface="Calibri" panose="020F0502020204030204" pitchFamily="34" charset="0"/>
              </a:rPr>
              <a:t>GA(Genetic Algorithm)</a:t>
            </a:r>
          </a:p>
          <a:p>
            <a:pPr marL="342900" indent="-342900">
              <a:buAutoNum type="arabicParenR"/>
            </a:pPr>
            <a:r>
              <a:rPr lang="en-US" altLang="ko-KR" sz="2400" dirty="0">
                <a:latin typeface="Calibri" panose="020F0502020204030204" pitchFamily="34" charset="0"/>
              </a:rPr>
              <a:t>Applying GA</a:t>
            </a:r>
            <a:endParaRPr lang="ko-KR" altLang="en-US" sz="2400" dirty="0">
              <a:latin typeface="Calibri" panose="020F0502020204030204" pitchFamily="34" charset="0"/>
            </a:endParaRPr>
          </a:p>
        </p:txBody>
      </p:sp>
      <p:pic>
        <p:nvPicPr>
          <p:cNvPr id="8" name="그림 7">
            <a:extLst>
              <a:ext uri="{FF2B5EF4-FFF2-40B4-BE49-F238E27FC236}">
                <a16:creationId xmlns:a16="http://schemas.microsoft.com/office/drawing/2014/main" id="{00AE7BC8-6B5F-4672-9B6D-75D3146A5440}"/>
              </a:ext>
            </a:extLst>
          </p:cNvPr>
          <p:cNvPicPr>
            <a:picLocks noChangeAspect="1"/>
          </p:cNvPicPr>
          <p:nvPr/>
        </p:nvPicPr>
        <p:blipFill>
          <a:blip r:embed="rId4"/>
          <a:stretch>
            <a:fillRect/>
          </a:stretch>
        </p:blipFill>
        <p:spPr>
          <a:xfrm>
            <a:off x="9517088" y="68755"/>
            <a:ext cx="2598800" cy="338334"/>
          </a:xfrm>
          <a:prstGeom prst="rect">
            <a:avLst/>
          </a:prstGeom>
        </p:spPr>
      </p:pic>
    </p:spTree>
    <p:extLst>
      <p:ext uri="{BB962C8B-B14F-4D97-AF65-F5344CB8AC3E}">
        <p14:creationId xmlns:p14="http://schemas.microsoft.com/office/powerpoint/2010/main" val="44289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stretch>
            <a:fillRect/>
          </a:stretch>
        </p:blipFill>
        <p:spPr>
          <a:xfrm>
            <a:off x="690562" y="1523970"/>
            <a:ext cx="2657475" cy="2600325"/>
          </a:xfrm>
          <a:prstGeom prst="rect">
            <a:avLst/>
          </a:prstGeom>
        </p:spPr>
      </p:pic>
      <p:pic>
        <p:nvPicPr>
          <p:cNvPr id="11" name="그림 10"/>
          <p:cNvPicPr/>
          <p:nvPr/>
        </p:nvPicPr>
        <p:blipFill>
          <a:blip r:embed="rId4"/>
          <a:stretch>
            <a:fillRect/>
          </a:stretch>
        </p:blipFill>
        <p:spPr>
          <a:xfrm>
            <a:off x="7836871" y="5434813"/>
            <a:ext cx="2179185" cy="1238874"/>
          </a:xfrm>
          <a:prstGeom prst="rect">
            <a:avLst/>
          </a:prstGeom>
        </p:spPr>
      </p:pic>
      <p:sp>
        <p:nvSpPr>
          <p:cNvPr id="2" name="제목 1"/>
          <p:cNvSpPr>
            <a:spLocks noGrp="1"/>
          </p:cNvSpPr>
          <p:nvPr>
            <p:ph type="title"/>
          </p:nvPr>
        </p:nvSpPr>
        <p:spPr>
          <a:xfrm>
            <a:off x="847531" y="197174"/>
            <a:ext cx="10515600" cy="829193"/>
          </a:xfrm>
        </p:spPr>
        <p:txBody>
          <a:bodyPr>
            <a:normAutofit/>
          </a:bodyPr>
          <a:lstStyle/>
          <a:p>
            <a:r>
              <a:rPr lang="en-US" altLang="ko-KR" sz="3200" b="1" dirty="0">
                <a:latin typeface="Calibri" panose="020F0502020204030204" pitchFamily="34" charset="0"/>
                <a:ea typeface="HY견고딕" panose="02030600000101010101" pitchFamily="18" charset="-127"/>
              </a:rPr>
              <a:t>1-1) Background Knowledge</a:t>
            </a:r>
            <a:endParaRPr lang="ko-KR" altLang="en-US" sz="3200" b="1" dirty="0">
              <a:latin typeface="Calibri" panose="020F0502020204030204" pitchFamily="34" charset="0"/>
              <a:ea typeface="HY견고딕" panose="02030600000101010101" pitchFamily="18" charset="-127"/>
            </a:endParaRPr>
          </a:p>
        </p:txBody>
      </p:sp>
      <p:sp>
        <p:nvSpPr>
          <p:cNvPr id="6" name="TextBox 5"/>
          <p:cNvSpPr txBox="1"/>
          <p:nvPr/>
        </p:nvSpPr>
        <p:spPr>
          <a:xfrm>
            <a:off x="4873475" y="1596231"/>
            <a:ext cx="6830845" cy="3170099"/>
          </a:xfrm>
          <a:prstGeom prst="rect">
            <a:avLst/>
          </a:prstGeom>
          <a:noFill/>
        </p:spPr>
        <p:txBody>
          <a:bodyPr wrap="square" rtlCol="0">
            <a:spAutoFit/>
          </a:bodyPr>
          <a:lstStyle/>
          <a:p>
            <a:r>
              <a:rPr lang="en-US" altLang="ko-KR" sz="2000" dirty="0">
                <a:latin typeface="Calibri" panose="020F0502020204030204" pitchFamily="34" charset="0"/>
              </a:rPr>
              <a:t>Conversion to two-dimensional coordinates is required</a:t>
            </a:r>
          </a:p>
          <a:p>
            <a:endParaRPr lang="en-US" altLang="ko-KR" sz="2000" dirty="0">
              <a:latin typeface="Calibri" panose="020F0502020204030204" pitchFamily="34" charset="0"/>
            </a:endParaRPr>
          </a:p>
          <a:p>
            <a:pPr marL="457200" indent="-457200">
              <a:buAutoNum type="arabicPeriod"/>
            </a:pPr>
            <a:r>
              <a:rPr lang="en-US" altLang="ko-KR" sz="2000" dirty="0">
                <a:latin typeface="Calibri" panose="020F0502020204030204" pitchFamily="34" charset="0"/>
              </a:rPr>
              <a:t>Rotation matrix</a:t>
            </a:r>
            <a:r>
              <a:rPr lang="ko-KR" altLang="en-US" sz="2000" dirty="0">
                <a:latin typeface="Calibri" panose="020F0502020204030204" pitchFamily="34" charset="0"/>
              </a:rPr>
              <a:t> </a:t>
            </a:r>
            <a:endParaRPr lang="en-US" altLang="ko-KR" sz="2000" dirty="0">
              <a:latin typeface="Calibri" panose="020F0502020204030204" pitchFamily="34" charset="0"/>
            </a:endParaRPr>
          </a:p>
          <a:p>
            <a:pPr marL="342900" indent="-342900">
              <a:buFont typeface="Wingdings" panose="05000000000000000000" pitchFamily="2" charset="2"/>
              <a:buChar char="à"/>
            </a:pPr>
            <a:r>
              <a:rPr lang="en-US" altLang="ko-KR" sz="2000" dirty="0">
                <a:latin typeface="Calibri" panose="020F0502020204030204" pitchFamily="34" charset="0"/>
              </a:rPr>
              <a:t>To get the coordinates of the feet that change as the angle of sight changes.</a:t>
            </a:r>
          </a:p>
          <a:p>
            <a:endParaRPr lang="en-US" altLang="ko-KR" sz="2000" dirty="0">
              <a:latin typeface="Calibri" panose="020F0502020204030204" pitchFamily="34" charset="0"/>
            </a:endParaRPr>
          </a:p>
          <a:p>
            <a:pPr algn="just"/>
            <a:r>
              <a:rPr lang="en-US" altLang="ko-KR" sz="2000" dirty="0">
                <a:latin typeface="Calibri" panose="020F0502020204030204" pitchFamily="34" charset="0"/>
              </a:rPr>
              <a:t>2. trigonometric formula</a:t>
            </a:r>
          </a:p>
          <a:p>
            <a:pPr algn="just"/>
            <a:r>
              <a:rPr lang="en-US" altLang="ko-KR" sz="2000" dirty="0">
                <a:latin typeface="Calibri" panose="020F0502020204030204" pitchFamily="34" charset="0"/>
                <a:sym typeface="Wingdings" panose="05000000000000000000" pitchFamily="2" charset="2"/>
              </a:rPr>
              <a:t> </a:t>
            </a:r>
            <a:r>
              <a:rPr lang="en-US" altLang="ko-KR" sz="2000" dirty="0">
                <a:latin typeface="Calibri" panose="020F0502020204030204" pitchFamily="34" charset="0"/>
              </a:rPr>
              <a:t>To find the position of the knee in the animation</a:t>
            </a:r>
          </a:p>
          <a:p>
            <a:pPr marL="342900" indent="-342900" algn="just">
              <a:buAutoNum type="arabicPeriod"/>
            </a:pPr>
            <a:endParaRPr lang="en-US" altLang="ko-KR" sz="2000" dirty="0">
              <a:latin typeface="Calibri" panose="020F0502020204030204" pitchFamily="34" charset="0"/>
            </a:endParaRPr>
          </a:p>
          <a:p>
            <a:pPr marL="342900" indent="-342900">
              <a:buAutoNum type="arabicPeriod"/>
            </a:pPr>
            <a:endParaRPr lang="en-US" altLang="ko-KR" sz="20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7" name="직사각형 6"/>
              <p:cNvSpPr/>
              <p:nvPr/>
            </p:nvSpPr>
            <p:spPr>
              <a:xfrm>
                <a:off x="2647634" y="3176431"/>
                <a:ext cx="1827808" cy="505138"/>
              </a:xfrm>
              <a:prstGeom prst="rect">
                <a:avLst/>
              </a:prstGeom>
            </p:spPr>
            <p:txBody>
              <a:bodyPr wrap="none">
                <a:spAutoFit/>
              </a:bodyPr>
              <a:lstStyle/>
              <a:p>
                <a:r>
                  <a:rPr lang="en-US" altLang="ko-KR" sz="1600" dirty="0">
                    <a:effectLst/>
                    <a:latin typeface="Calibri" panose="020F0502020204030204" pitchFamily="34" charset="0"/>
                    <a:cs typeface="Times New Roman" panose="02020603050405020304" pitchFamily="18" charset="0"/>
                  </a:rPr>
                  <a:t>R=</a:t>
                </a:r>
                <a14:m>
                  <m:oMath xmlns:m="http://schemas.openxmlformats.org/officeDocument/2006/math">
                    <m:d>
                      <m:dPr>
                        <m:ctrlPr>
                          <a:rPr lang="ko-KR" altLang="ko-KR" sz="1600" i="1">
                            <a:effectLst/>
                            <a:latin typeface="Cambria Math" panose="02040503050406030204" pitchFamily="18" charset="0"/>
                            <a:ea typeface="Cambria Math" panose="02040503050406030204" pitchFamily="18" charset="0"/>
                          </a:rPr>
                        </m:ctrlPr>
                      </m:dPr>
                      <m:e>
                        <m:m>
                          <m:mPr>
                            <m:mcs>
                              <m:mc>
                                <m:mcPr>
                                  <m:count m:val="2"/>
                                  <m:mcJc m:val="center"/>
                                </m:mcPr>
                              </m:mc>
                            </m:mcs>
                            <m:ctrlPr>
                              <a:rPr lang="ko-KR" altLang="ko-KR" sz="1600" i="1">
                                <a:effectLst/>
                                <a:latin typeface="Cambria Math" panose="02040503050406030204" pitchFamily="18" charset="0"/>
                                <a:ea typeface="Cambria Math" panose="02040503050406030204" pitchFamily="18" charset="0"/>
                              </a:rPr>
                            </m:ctrlPr>
                          </m:mPr>
                          <m:mr>
                            <m:e>
                              <m:r>
                                <a:rPr lang="en-US" altLang="ko-KR" sz="1600" i="1">
                                  <a:effectLst/>
                                  <a:latin typeface="Cambria Math" panose="02040503050406030204" pitchFamily="18" charset="0"/>
                                  <a:ea typeface="나눔고딕"/>
                                  <a:cs typeface="Times New Roman" panose="02020603050405020304" pitchFamily="18" charset="0"/>
                                </a:rPr>
                                <m:t>𝑐𝑜𝑠</m:t>
                              </m:r>
                              <m:r>
                                <a:rPr lang="en-US" altLang="ko-KR" sz="1600" i="1">
                                  <a:effectLst/>
                                  <a:latin typeface="Cambria Math" panose="02040503050406030204" pitchFamily="18" charset="0"/>
                                  <a:ea typeface="나눔고딕"/>
                                  <a:cs typeface="Times New Roman" panose="02020603050405020304" pitchFamily="18" charset="0"/>
                                </a:rPr>
                                <m:t>𝜃</m:t>
                              </m:r>
                            </m:e>
                            <m:e>
                              <m:r>
                                <a:rPr lang="en-US" altLang="ko-KR" sz="1600" i="1">
                                  <a:effectLst/>
                                  <a:latin typeface="Cambria Math" panose="02040503050406030204" pitchFamily="18" charset="0"/>
                                  <a:ea typeface="나눔고딕"/>
                                  <a:cs typeface="Times New Roman" panose="02020603050405020304" pitchFamily="18" charset="0"/>
                                </a:rPr>
                                <m:t>−</m:t>
                              </m:r>
                              <m:r>
                                <a:rPr lang="en-US" altLang="ko-KR" sz="1600" i="1">
                                  <a:effectLst/>
                                  <a:latin typeface="Cambria Math" panose="02040503050406030204" pitchFamily="18" charset="0"/>
                                  <a:ea typeface="나눔고딕"/>
                                  <a:cs typeface="Times New Roman" panose="02020603050405020304" pitchFamily="18" charset="0"/>
                                </a:rPr>
                                <m:t>𝑠𝑖𝑛</m:t>
                              </m:r>
                              <m:r>
                                <a:rPr lang="en-US" altLang="ko-KR" sz="1600" i="1">
                                  <a:effectLst/>
                                  <a:latin typeface="Cambria Math" panose="02040503050406030204" pitchFamily="18" charset="0"/>
                                  <a:ea typeface="나눔고딕"/>
                                  <a:cs typeface="Times New Roman" panose="02020603050405020304" pitchFamily="18" charset="0"/>
                                </a:rPr>
                                <m:t>𝜃</m:t>
                              </m:r>
                            </m:e>
                          </m:mr>
                          <m:mr>
                            <m:e>
                              <m:r>
                                <a:rPr lang="en-US" altLang="ko-KR" sz="1600" i="1">
                                  <a:effectLst/>
                                  <a:latin typeface="Cambria Math" panose="02040503050406030204" pitchFamily="18" charset="0"/>
                                  <a:ea typeface="나눔고딕"/>
                                  <a:cs typeface="Times New Roman" panose="02020603050405020304" pitchFamily="18" charset="0"/>
                                </a:rPr>
                                <m:t>𝑠𝑖𝑛</m:t>
                              </m:r>
                              <m:r>
                                <a:rPr lang="en-US" altLang="ko-KR" sz="1600" i="1">
                                  <a:effectLst/>
                                  <a:latin typeface="Cambria Math" panose="02040503050406030204" pitchFamily="18" charset="0"/>
                                  <a:ea typeface="나눔고딕"/>
                                  <a:cs typeface="Times New Roman" panose="02020603050405020304" pitchFamily="18" charset="0"/>
                                </a:rPr>
                                <m:t>𝜃</m:t>
                              </m:r>
                            </m:e>
                            <m:e>
                              <m:r>
                                <a:rPr lang="en-US" altLang="ko-KR" sz="1600" i="1">
                                  <a:effectLst/>
                                  <a:latin typeface="Cambria Math" panose="02040503050406030204" pitchFamily="18" charset="0"/>
                                  <a:ea typeface="나눔고딕"/>
                                  <a:cs typeface="Times New Roman" panose="02020603050405020304" pitchFamily="18" charset="0"/>
                                </a:rPr>
                                <m:t>𝑐𝑜𝑠</m:t>
                              </m:r>
                              <m:r>
                                <a:rPr lang="en-US" altLang="ko-KR" sz="1600" i="1">
                                  <a:effectLst/>
                                  <a:latin typeface="Cambria Math" panose="02040503050406030204" pitchFamily="18" charset="0"/>
                                  <a:ea typeface="나눔고딕"/>
                                  <a:cs typeface="Times New Roman" panose="02020603050405020304" pitchFamily="18" charset="0"/>
                                </a:rPr>
                                <m:t>𝜃</m:t>
                              </m:r>
                            </m:e>
                          </m:mr>
                        </m:m>
                      </m:e>
                    </m:d>
                  </m:oMath>
                </a14:m>
                <a:endParaRPr lang="ko-KR" altLang="en-US" sz="1600" dirty="0">
                  <a:latin typeface="Calibri" panose="020F0502020204030204" pitchFamily="34" charset="0"/>
                </a:endParaRPr>
              </a:p>
            </p:txBody>
          </p:sp>
        </mc:Choice>
        <mc:Fallback xmlns="">
          <p:sp>
            <p:nvSpPr>
              <p:cNvPr id="7" name="직사각형 6"/>
              <p:cNvSpPr>
                <a:spLocks noRot="1" noChangeAspect="1" noMove="1" noResize="1" noEditPoints="1" noAdjustHandles="1" noChangeArrowheads="1" noChangeShapeType="1" noTextEdit="1"/>
              </p:cNvSpPr>
              <p:nvPr/>
            </p:nvSpPr>
            <p:spPr>
              <a:xfrm>
                <a:off x="2647634" y="3176431"/>
                <a:ext cx="1827808" cy="505138"/>
              </a:xfrm>
              <a:prstGeom prst="rect">
                <a:avLst/>
              </a:prstGeom>
              <a:blipFill>
                <a:blip r:embed="rId5"/>
                <a:stretch>
                  <a:fillRect l="-1667" b="-3614"/>
                </a:stretch>
              </a:blipFill>
            </p:spPr>
            <p:txBody>
              <a:bodyPr/>
              <a:lstStyle/>
              <a:p>
                <a:r>
                  <a:rPr lang="ko-KR" altLang="en-US">
                    <a:noFill/>
                  </a:rPr>
                  <a:t> </a:t>
                </a:r>
              </a:p>
            </p:txBody>
          </p:sp>
        </mc:Fallback>
      </mc:AlternateContent>
      <p:sp>
        <p:nvSpPr>
          <p:cNvPr id="8" name="직사각형 7"/>
          <p:cNvSpPr/>
          <p:nvPr/>
        </p:nvSpPr>
        <p:spPr>
          <a:xfrm>
            <a:off x="996821" y="1096771"/>
            <a:ext cx="3223639" cy="461665"/>
          </a:xfrm>
          <a:prstGeom prst="rect">
            <a:avLst/>
          </a:prstGeom>
        </p:spPr>
        <p:txBody>
          <a:bodyPr wrap="none">
            <a:spAutoFit/>
          </a:bodyPr>
          <a:lstStyle/>
          <a:p>
            <a:r>
              <a:rPr lang="en-US" altLang="ko-KR" sz="2400" b="1" dirty="0">
                <a:latin typeface="Calibri" panose="020F0502020204030204" pitchFamily="34" charset="0"/>
                <a:ea typeface="HY견고딕" panose="02030600000101010101" pitchFamily="18" charset="-127"/>
              </a:rPr>
              <a:t>1.</a:t>
            </a:r>
            <a:r>
              <a:rPr lang="en-US" altLang="ko-KR" sz="2400" b="1" dirty="0">
                <a:latin typeface="Calibri" panose="020F0502020204030204" pitchFamily="34" charset="0"/>
              </a:rPr>
              <a:t> Geometry and Vector</a:t>
            </a:r>
            <a:endParaRPr lang="ko-KR" altLang="en-US" sz="2400" b="1" dirty="0">
              <a:latin typeface="Calibri" panose="020F0502020204030204" pitchFamily="34" charset="0"/>
              <a:ea typeface="HY견고딕" panose="02030600000101010101" pitchFamily="18" charset="-127"/>
            </a:endParaRPr>
          </a:p>
        </p:txBody>
      </p:sp>
      <p:sp>
        <p:nvSpPr>
          <p:cNvPr id="9" name="직사각형 8"/>
          <p:cNvSpPr/>
          <p:nvPr/>
        </p:nvSpPr>
        <p:spPr>
          <a:xfrm>
            <a:off x="996821" y="4309647"/>
            <a:ext cx="1725152" cy="461665"/>
          </a:xfrm>
          <a:prstGeom prst="rect">
            <a:avLst/>
          </a:prstGeom>
        </p:spPr>
        <p:txBody>
          <a:bodyPr wrap="none">
            <a:spAutoFit/>
          </a:bodyPr>
          <a:lstStyle/>
          <a:p>
            <a:r>
              <a:rPr lang="en-US" altLang="ko-KR" sz="2400" b="1" dirty="0">
                <a:latin typeface="Calibri" panose="020F0502020204030204" pitchFamily="34" charset="0"/>
                <a:ea typeface="HY견고딕" panose="02030600000101010101" pitchFamily="18" charset="-127"/>
              </a:rPr>
              <a:t>2.</a:t>
            </a:r>
            <a:r>
              <a:rPr lang="en-US" altLang="ko-KR" sz="2400" b="1" dirty="0">
                <a:latin typeface="Calibri" panose="020F0502020204030204" pitchFamily="34" charset="0"/>
              </a:rPr>
              <a:t> Dynamics</a:t>
            </a:r>
            <a:endParaRPr lang="ko-KR" altLang="en-US" sz="2400" b="1" dirty="0">
              <a:latin typeface="Calibri" panose="020F0502020204030204" pitchFamily="34" charset="0"/>
              <a:ea typeface="HY견고딕" panose="02030600000101010101" pitchFamily="18" charset="-127"/>
            </a:endParaRPr>
          </a:p>
        </p:txBody>
      </p:sp>
      <mc:AlternateContent xmlns:mc="http://schemas.openxmlformats.org/markup-compatibility/2006" xmlns:a14="http://schemas.microsoft.com/office/drawing/2010/main">
        <mc:Choice Requires="a14">
          <p:sp>
            <p:nvSpPr>
              <p:cNvPr id="10" name="직사각형 9"/>
              <p:cNvSpPr/>
              <p:nvPr/>
            </p:nvSpPr>
            <p:spPr>
              <a:xfrm>
                <a:off x="996821" y="4842757"/>
                <a:ext cx="11535838" cy="1285737"/>
              </a:xfrm>
              <a:prstGeom prst="rect">
                <a:avLst/>
              </a:prstGeom>
            </p:spPr>
            <p:txBody>
              <a:bodyPr wrap="square">
                <a:spAutoFit/>
              </a:bodyPr>
              <a:lstStyle/>
              <a:p>
                <a:pPr marL="285750" indent="-285750" algn="just">
                  <a:lnSpc>
                    <a:spcPct val="115000"/>
                  </a:lnSpc>
                  <a:spcAft>
                    <a:spcPts val="1000"/>
                  </a:spcAft>
                  <a:buFontTx/>
                  <a:buChar char="-"/>
                </a:pPr>
                <a:r>
                  <a:rPr lang="en-US" altLang="ko-KR" dirty="0">
                    <a:latin typeface="Calibri" panose="020F0502020204030204" pitchFamily="34" charset="0"/>
                  </a:rPr>
                  <a:t>Static mechanics</a:t>
                </a:r>
                <a:r>
                  <a:rPr lang="en-US" altLang="ko-KR" dirty="0">
                    <a:solidFill>
                      <a:schemeClr val="tx1"/>
                    </a:solidFill>
                    <a:effectLst/>
                    <a:latin typeface="Calibri" panose="020F0502020204030204" pitchFamily="34" charset="0"/>
                    <a:cs typeface="Times New Roman" panose="02020603050405020304" pitchFamily="18" charset="0"/>
                  </a:rPr>
                  <a:t>: </a:t>
                </a:r>
                <a:r>
                  <a:rPr lang="en-US" altLang="ko-KR" dirty="0">
                    <a:latin typeface="Calibri" panose="020F0502020204030204" pitchFamily="34" charset="0"/>
                  </a:rPr>
                  <a:t>Action and reaction form the equilibrium of force. (The object stops.)</a:t>
                </a:r>
                <a:r>
                  <a:rPr lang="en-US" altLang="ko-KR" dirty="0">
                    <a:solidFill>
                      <a:schemeClr val="tx1"/>
                    </a:solidFill>
                    <a:effectLst/>
                    <a:latin typeface="Calibri" panose="020F0502020204030204" pitchFamily="34" charset="0"/>
                    <a:cs typeface="Times New Roman" panose="02020603050405020304" pitchFamily="18" charset="0"/>
                  </a:rPr>
                  <a:t> </a:t>
                </a:r>
              </a:p>
              <a:p>
                <a:pPr marL="285750" indent="-285750" algn="just">
                  <a:lnSpc>
                    <a:spcPct val="115000"/>
                  </a:lnSpc>
                  <a:spcAft>
                    <a:spcPts val="1000"/>
                  </a:spcAft>
                  <a:buFontTx/>
                  <a:buChar char="-"/>
                </a:pPr>
                <a:r>
                  <a:rPr lang="en-US" altLang="ko-KR" dirty="0">
                    <a:latin typeface="Calibri" panose="020F0502020204030204" pitchFamily="34" charset="0"/>
                  </a:rPr>
                  <a:t>Dynamics mechanics </a:t>
                </a:r>
                <a:r>
                  <a:rPr lang="en-US" altLang="ko-KR" dirty="0">
                    <a:solidFill>
                      <a:schemeClr val="tx1"/>
                    </a:solidFill>
                    <a:effectLst/>
                    <a:latin typeface="Calibri" panose="020F0502020204030204" pitchFamily="34" charset="0"/>
                    <a:cs typeface="Times New Roman" panose="02020603050405020304" pitchFamily="18" charset="0"/>
                  </a:rPr>
                  <a:t>: </a:t>
                </a:r>
                <a:r>
                  <a:rPr lang="en-US" altLang="ko-KR" dirty="0">
                    <a:latin typeface="Calibri" panose="020F0502020204030204" pitchFamily="34" charset="0"/>
                  </a:rPr>
                  <a:t>The balance of power has not been achieved</a:t>
                </a:r>
                <a:r>
                  <a:rPr lang="en-US" altLang="ko-KR" dirty="0">
                    <a:solidFill>
                      <a:schemeClr val="tx1"/>
                    </a:solidFill>
                    <a:effectLst/>
                    <a:latin typeface="Calibri" panose="020F0502020204030204" pitchFamily="34" charset="0"/>
                    <a:cs typeface="Times New Roman" panose="02020603050405020304" pitchFamily="18" charset="0"/>
                  </a:rPr>
                  <a:t>. </a:t>
                </a:r>
                <a:endParaRPr lang="ko-KR" altLang="ko-KR" dirty="0">
                  <a:solidFill>
                    <a:schemeClr val="tx1"/>
                  </a:solidFill>
                  <a:effectLst/>
                  <a:latin typeface="Calibri" panose="020F0502020204030204" pitchFamily="34" charset="0"/>
                  <a:cs typeface="Times New Roman" panose="02020603050405020304" pitchFamily="18" charset="0"/>
                </a:endParaRPr>
              </a:p>
              <a:p>
                <a:pPr>
                  <a:lnSpc>
                    <a:spcPct val="115000"/>
                  </a:lnSpc>
                  <a:spcAft>
                    <a:spcPts val="1000"/>
                  </a:spcAft>
                </a:pPr>
                <a:r>
                  <a:rPr lang="en-US" altLang="ko-KR" dirty="0">
                    <a:solidFill>
                      <a:schemeClr val="tx1"/>
                    </a:solidFill>
                    <a:effectLst/>
                    <a:latin typeface="Calibri" panose="020F0502020204030204" pitchFamily="34" charset="0"/>
                    <a:cs typeface="Times New Roman" panose="02020603050405020304" pitchFamily="18" charset="0"/>
                  </a:rPr>
                  <a:t>-    </a:t>
                </a:r>
                <a:r>
                  <a:rPr lang="en-US" altLang="ko-KR" dirty="0">
                    <a:latin typeface="Calibri" panose="020F0502020204030204" pitchFamily="34" charset="0"/>
                    <a:cs typeface="Times New Roman" panose="02020603050405020304" pitchFamily="18" charset="0"/>
                  </a:rPr>
                  <a:t>Moment</a:t>
                </a:r>
                <a:r>
                  <a:rPr lang="en-US" altLang="ko-KR" dirty="0">
                    <a:solidFill>
                      <a:schemeClr val="tx1"/>
                    </a:solidFill>
                    <a:effectLst/>
                    <a:latin typeface="Calibri" panose="020F0502020204030204" pitchFamily="34" charset="0"/>
                    <a:cs typeface="Times New Roman" panose="02020603050405020304" pitchFamily="18" charset="0"/>
                  </a:rPr>
                  <a:t>(</a:t>
                </a:r>
                <a:r>
                  <a:rPr lang="en-US" altLang="ko-KR" dirty="0">
                    <a:latin typeface="Calibri" panose="020F0502020204030204" pitchFamily="34" charset="0"/>
                  </a:rPr>
                  <a:t>Torque</a:t>
                </a:r>
                <a:r>
                  <a:rPr lang="en-US" altLang="ko-KR" dirty="0">
                    <a:solidFill>
                      <a:schemeClr val="tx1"/>
                    </a:solidFill>
                    <a:effectLst/>
                    <a:latin typeface="Calibri" panose="020F0502020204030204" pitchFamily="34" charset="0"/>
                    <a:cs typeface="Times New Roman" panose="02020603050405020304" pitchFamily="18" charset="0"/>
                  </a:rPr>
                  <a:t>): </a:t>
                </a:r>
                <a:r>
                  <a:rPr lang="en-US" altLang="ko-KR" dirty="0">
                    <a:latin typeface="Calibri" panose="020F0502020204030204" pitchFamily="34" charset="0"/>
                  </a:rPr>
                  <a:t>rotating force</a:t>
                </a:r>
                <a:r>
                  <a:rPr lang="en-US" altLang="ko-KR" sz="1600" dirty="0">
                    <a:solidFill>
                      <a:schemeClr val="tx1"/>
                    </a:solidFill>
                    <a:effectLst/>
                    <a:latin typeface="Calibri" panose="020F0502020204030204" pitchFamily="34" charset="0"/>
                    <a:cs typeface="Times New Roman" panose="02020603050405020304" pitchFamily="18" charset="0"/>
                  </a:rPr>
                  <a:t>. (</a:t>
                </a:r>
                <a14:m>
                  <m:oMath xmlns:m="http://schemas.openxmlformats.org/officeDocument/2006/math">
                    <m:r>
                      <a:rPr lang="en-US" altLang="ko-KR" sz="1600" b="0" i="1">
                        <a:solidFill>
                          <a:schemeClr val="tx1"/>
                        </a:solidFill>
                        <a:effectLst/>
                        <a:latin typeface="Cambria Math" panose="02040503050406030204" pitchFamily="18" charset="0"/>
                        <a:cs typeface="Times New Roman" panose="02020603050405020304" pitchFamily="18" charset="0"/>
                      </a:rPr>
                      <m:t>𝜏</m:t>
                    </m:r>
                    <m:r>
                      <a:rPr lang="en-US" altLang="ko-KR" sz="1600" b="0">
                        <a:solidFill>
                          <a:schemeClr val="tx1"/>
                        </a:solidFill>
                        <a:effectLst/>
                        <a:latin typeface="Cambria Math" panose="02040503050406030204" pitchFamily="18" charset="0"/>
                        <a:cs typeface="Times New Roman" panose="02020603050405020304" pitchFamily="18" charset="0"/>
                      </a:rPr>
                      <m:t>=</m:t>
                    </m:r>
                    <m:r>
                      <a:rPr lang="en-US" altLang="ko-KR" sz="1600" b="0" i="1">
                        <a:solidFill>
                          <a:schemeClr val="tx1"/>
                        </a:solidFill>
                        <a:effectLst/>
                        <a:latin typeface="Cambria Math" panose="02040503050406030204" pitchFamily="18" charset="0"/>
                        <a:cs typeface="Times New Roman" panose="02020603050405020304" pitchFamily="18" charset="0"/>
                      </a:rPr>
                      <m:t>𝑙</m:t>
                    </m:r>
                    <m:r>
                      <a:rPr lang="en-US" altLang="ko-KR" sz="1600" b="0">
                        <a:solidFill>
                          <a:schemeClr val="tx1"/>
                        </a:solidFill>
                        <a:effectLst/>
                        <a:latin typeface="Cambria Math" panose="02040503050406030204" pitchFamily="18" charset="0"/>
                        <a:cs typeface="Times New Roman" panose="02020603050405020304" pitchFamily="18" charset="0"/>
                      </a:rPr>
                      <m:t>(</m:t>
                    </m:r>
                    <m:r>
                      <m:rPr>
                        <m:sty m:val="p"/>
                      </m:rPr>
                      <a:rPr lang="en-US" altLang="ko-KR" sz="1600" b="0" i="0" smtClean="0">
                        <a:solidFill>
                          <a:schemeClr val="tx1"/>
                        </a:solidFill>
                        <a:effectLst/>
                        <a:latin typeface="Cambria Math" panose="02040503050406030204" pitchFamily="18" charset="0"/>
                        <a:cs typeface="Times New Roman" panose="02020603050405020304" pitchFamily="18" charset="0"/>
                      </a:rPr>
                      <m:t>length</m:t>
                    </m:r>
                    <m:r>
                      <a:rPr lang="en-US" altLang="ko-KR" sz="1600" b="0">
                        <a:solidFill>
                          <a:schemeClr val="tx1"/>
                        </a:solidFill>
                        <a:effectLst/>
                        <a:latin typeface="Cambria Math" panose="02040503050406030204" pitchFamily="18" charset="0"/>
                        <a:cs typeface="Times New Roman" panose="02020603050405020304" pitchFamily="18" charset="0"/>
                      </a:rPr>
                      <m:t>)×</m:t>
                    </m:r>
                    <m:r>
                      <a:rPr lang="en-US" altLang="ko-KR" sz="1600" b="0" i="1">
                        <a:solidFill>
                          <a:schemeClr val="tx1"/>
                        </a:solidFill>
                        <a:effectLst/>
                        <a:latin typeface="Cambria Math" panose="02040503050406030204" pitchFamily="18" charset="0"/>
                        <a:cs typeface="Times New Roman" panose="02020603050405020304" pitchFamily="18" charset="0"/>
                      </a:rPr>
                      <m:t>𝐹</m:t>
                    </m:r>
                  </m:oMath>
                </a14:m>
                <a:r>
                  <a:rPr lang="en-US" altLang="ko-KR" sz="1600" dirty="0">
                    <a:solidFill>
                      <a:schemeClr val="tx1"/>
                    </a:solidFill>
                    <a:effectLst/>
                    <a:latin typeface="Calibri" panose="020F0502020204030204" pitchFamily="34" charset="0"/>
                    <a:cs typeface="Times New Roman" panose="02020603050405020304" pitchFamily="18" charset="0"/>
                  </a:rPr>
                  <a:t>(</a:t>
                </a:r>
                <a:r>
                  <a:rPr lang="en-US" altLang="ko-KR" sz="1600" dirty="0">
                    <a:latin typeface="Calibri" panose="020F0502020204030204" pitchFamily="34" charset="0"/>
                    <a:cs typeface="Times New Roman" panose="02020603050405020304" pitchFamily="18" charset="0"/>
                  </a:rPr>
                  <a:t>force</a:t>
                </a:r>
                <a:r>
                  <a:rPr lang="en-US" altLang="ko-KR" sz="1600" dirty="0">
                    <a:solidFill>
                      <a:schemeClr val="tx1"/>
                    </a:solidFill>
                    <a:effectLst/>
                    <a:latin typeface="Calibri" panose="020F0502020204030204" pitchFamily="34" charset="0"/>
                    <a:cs typeface="Times New Roman" panose="02020603050405020304" pitchFamily="18" charset="0"/>
                  </a:rPr>
                  <a:t>))</a:t>
                </a:r>
                <a:endParaRPr lang="ko-KR" altLang="ko-KR" sz="2800" dirty="0">
                  <a:solidFill>
                    <a:schemeClr val="tx1"/>
                  </a:solidFill>
                  <a:effectLst/>
                  <a:latin typeface="Calibri" panose="020F0502020204030204" pitchFamily="34" charset="0"/>
                  <a:cs typeface="Times New Roman" panose="02020603050405020304" pitchFamily="18" charset="0"/>
                </a:endParaRPr>
              </a:p>
            </p:txBody>
          </p:sp>
        </mc:Choice>
        <mc:Fallback xmlns="">
          <p:sp>
            <p:nvSpPr>
              <p:cNvPr id="10" name="직사각형 9"/>
              <p:cNvSpPr>
                <a:spLocks noRot="1" noChangeAspect="1" noMove="1" noResize="1" noEditPoints="1" noAdjustHandles="1" noChangeArrowheads="1" noChangeShapeType="1" noTextEdit="1"/>
              </p:cNvSpPr>
              <p:nvPr/>
            </p:nvSpPr>
            <p:spPr>
              <a:xfrm>
                <a:off x="996821" y="4842757"/>
                <a:ext cx="11535838" cy="1285737"/>
              </a:xfrm>
              <a:prstGeom prst="rect">
                <a:avLst/>
              </a:prstGeom>
              <a:blipFill>
                <a:blip r:embed="rId6"/>
                <a:stretch>
                  <a:fillRect l="-476" t="-474" b="-6635"/>
                </a:stretch>
              </a:blipFill>
            </p:spPr>
            <p:txBody>
              <a:bodyPr/>
              <a:lstStyle/>
              <a:p>
                <a:r>
                  <a:rPr lang="ko-KR" altLang="en-US">
                    <a:noFill/>
                  </a:rPr>
                  <a:t> </a:t>
                </a:r>
              </a:p>
            </p:txBody>
          </p:sp>
        </mc:Fallback>
      </mc:AlternateContent>
      <p:pic>
        <p:nvPicPr>
          <p:cNvPr id="12" name="Picture 2" descr="user 2019ì ëí ì´ë¯¸ì§ ê²ìê²°ê³¼">
            <a:extLst>
              <a:ext uri="{FF2B5EF4-FFF2-40B4-BE49-F238E27FC236}">
                <a16:creationId xmlns:a16="http://schemas.microsoft.com/office/drawing/2014/main" id="{C1C84685-7FE3-403F-BC93-4CC236CF05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3" name="그림 12">
            <a:extLst>
              <a:ext uri="{FF2B5EF4-FFF2-40B4-BE49-F238E27FC236}">
                <a16:creationId xmlns:a16="http://schemas.microsoft.com/office/drawing/2014/main" id="{638C2AB3-6A3A-49B5-8377-3CB109065C4D}"/>
              </a:ext>
            </a:extLst>
          </p:cNvPr>
          <p:cNvPicPr>
            <a:picLocks noChangeAspect="1"/>
          </p:cNvPicPr>
          <p:nvPr/>
        </p:nvPicPr>
        <p:blipFill>
          <a:blip r:embed="rId8"/>
          <a:stretch>
            <a:fillRect/>
          </a:stretch>
        </p:blipFill>
        <p:spPr>
          <a:xfrm>
            <a:off x="9517088" y="68755"/>
            <a:ext cx="2598800" cy="338334"/>
          </a:xfrm>
          <a:prstGeom prst="rect">
            <a:avLst/>
          </a:prstGeom>
        </p:spPr>
      </p:pic>
    </p:spTree>
    <p:extLst>
      <p:ext uri="{BB962C8B-B14F-4D97-AF65-F5344CB8AC3E}">
        <p14:creationId xmlns:p14="http://schemas.microsoft.com/office/powerpoint/2010/main" val="68344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p:nvPr/>
        </p:nvPicPr>
        <p:blipFill>
          <a:blip r:embed="rId3"/>
          <a:stretch>
            <a:fillRect/>
          </a:stretch>
        </p:blipFill>
        <p:spPr>
          <a:xfrm>
            <a:off x="7199228" y="2772386"/>
            <a:ext cx="3990887" cy="3278221"/>
          </a:xfrm>
          <a:prstGeom prst="rect">
            <a:avLst/>
          </a:prstGeom>
        </p:spPr>
      </p:pic>
      <p:sp>
        <p:nvSpPr>
          <p:cNvPr id="8" name="직사각형 7"/>
          <p:cNvSpPr/>
          <p:nvPr/>
        </p:nvSpPr>
        <p:spPr>
          <a:xfrm>
            <a:off x="996821" y="1096771"/>
            <a:ext cx="3618042" cy="461665"/>
          </a:xfrm>
          <a:prstGeom prst="rect">
            <a:avLst/>
          </a:prstGeom>
        </p:spPr>
        <p:txBody>
          <a:bodyPr wrap="none">
            <a:spAutoFit/>
          </a:bodyPr>
          <a:lstStyle/>
          <a:p>
            <a:r>
              <a:rPr lang="en-US" altLang="ko-KR" sz="2400" b="1" dirty="0">
                <a:latin typeface="Calibri" panose="020F0502020204030204" pitchFamily="34" charset="0"/>
                <a:ea typeface="HY견고딕" panose="02030600000101010101" pitchFamily="18" charset="-127"/>
              </a:rPr>
              <a:t>3. 3</a:t>
            </a:r>
            <a:r>
              <a:rPr lang="en-US" altLang="ko-KR" sz="2400" b="1" baseline="30000" dirty="0">
                <a:latin typeface="Calibri" panose="020F0502020204030204" pitchFamily="34" charset="0"/>
                <a:ea typeface="HY견고딕" panose="02030600000101010101" pitchFamily="18" charset="-127"/>
              </a:rPr>
              <a:t>rd</a:t>
            </a:r>
            <a:r>
              <a:rPr lang="en-US" altLang="ko-KR" sz="2400" b="1" dirty="0">
                <a:latin typeface="Calibri" panose="020F0502020204030204" pitchFamily="34" charset="0"/>
                <a:ea typeface="HY견고딕" panose="02030600000101010101" pitchFamily="18" charset="-127"/>
              </a:rPr>
              <a:t> </a:t>
            </a:r>
            <a:r>
              <a:rPr lang="en-US" altLang="ko-KR" sz="2400" b="1" dirty="0">
                <a:latin typeface="Calibri" panose="020F0502020204030204" pitchFamily="34" charset="0"/>
              </a:rPr>
              <a:t>Runge–</a:t>
            </a:r>
            <a:r>
              <a:rPr lang="en-US" altLang="ko-KR" sz="2400" b="1" dirty="0" err="1">
                <a:latin typeface="Calibri" panose="020F0502020204030204" pitchFamily="34" charset="0"/>
              </a:rPr>
              <a:t>Kutta</a:t>
            </a:r>
            <a:r>
              <a:rPr lang="en-US" altLang="ko-KR" sz="2400" b="1" dirty="0">
                <a:latin typeface="Calibri" panose="020F0502020204030204" pitchFamily="34" charset="0"/>
              </a:rPr>
              <a:t> method</a:t>
            </a:r>
            <a:endParaRPr lang="ko-KR" altLang="en-US" sz="2400" b="1" dirty="0">
              <a:latin typeface="Calibri" panose="020F0502020204030204" pitchFamily="34" charset="0"/>
              <a:ea typeface="HY견고딕" panose="02030600000101010101" pitchFamily="18" charset="-127"/>
            </a:endParaRPr>
          </a:p>
        </p:txBody>
      </p:sp>
      <mc:AlternateContent xmlns:mc="http://schemas.openxmlformats.org/markup-compatibility/2006" xmlns:a14="http://schemas.microsoft.com/office/drawing/2010/main">
        <mc:Choice Requires="a14">
          <p:sp>
            <p:nvSpPr>
              <p:cNvPr id="3" name="직사각형 2"/>
              <p:cNvSpPr/>
              <p:nvPr/>
            </p:nvSpPr>
            <p:spPr>
              <a:xfrm>
                <a:off x="1087428" y="4130156"/>
                <a:ext cx="9882673" cy="2290435"/>
              </a:xfrm>
              <a:prstGeom prst="rect">
                <a:avLst/>
              </a:prstGeom>
            </p:spPr>
            <p:txBody>
              <a:bodyPr wrap="square">
                <a:spAutoFit/>
              </a:bodyPr>
              <a:lstStyle/>
              <a:p>
                <a:pPr lvl="0" algn="just">
                  <a:lnSpc>
                    <a:spcPct val="115000"/>
                  </a:lnSpc>
                  <a:spcAft>
                    <a:spcPts val="1000"/>
                  </a:spcAft>
                </a:pPr>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pPr marL="342900" lvl="0" indent="-342900" algn="just">
                  <a:lnSpc>
                    <a:spcPct val="115000"/>
                  </a:lnSpc>
                  <a:spcAft>
                    <a:spcPts val="1000"/>
                  </a:spcAft>
                  <a:buFont typeface="나눔고딕"/>
                  <a:buChar char="-"/>
                </a:pPr>
                <a:r>
                  <a:rPr lang="en-US" altLang="ko-KR" dirty="0">
                    <a:latin typeface="Calibri" panose="020F0502020204030204" pitchFamily="34" charset="0"/>
                    <a:ea typeface="HY견고딕" panose="02030600000101010101" pitchFamily="18" charset="-127"/>
                  </a:rPr>
                  <a:t>3</a:t>
                </a:r>
                <a:r>
                  <a:rPr lang="en-US" altLang="ko-KR" baseline="30000" dirty="0">
                    <a:latin typeface="Calibri" panose="020F0502020204030204" pitchFamily="34" charset="0"/>
                    <a:ea typeface="HY견고딕" panose="02030600000101010101" pitchFamily="18" charset="-127"/>
                  </a:rPr>
                  <a:t>rd</a:t>
                </a:r>
                <a:r>
                  <a:rPr lang="en-US" altLang="ko-KR" dirty="0">
                    <a:latin typeface="Calibri" panose="020F0502020204030204" pitchFamily="34" charset="0"/>
                    <a:ea typeface="HY견고딕" panose="02030600000101010101" pitchFamily="18" charset="-127"/>
                  </a:rPr>
                  <a:t> </a:t>
                </a:r>
                <a:r>
                  <a:rPr lang="en-US" altLang="ko-KR" dirty="0">
                    <a:latin typeface="Calibri" panose="020F0502020204030204" pitchFamily="34" charset="0"/>
                  </a:rPr>
                  <a:t>Runge–</a:t>
                </a:r>
                <a:r>
                  <a:rPr lang="en-US" altLang="ko-KR" dirty="0" err="1">
                    <a:latin typeface="Calibri" panose="020F0502020204030204" pitchFamily="34" charset="0"/>
                  </a:rPr>
                  <a:t>Kutta</a:t>
                </a:r>
                <a:r>
                  <a:rPr lang="en-US" altLang="ko-KR" dirty="0">
                    <a:latin typeface="Calibri" panose="020F0502020204030204" pitchFamily="34" charset="0"/>
                  </a:rPr>
                  <a:t> method </a:t>
                </a:r>
                <a:endParaRPr lang="en-US" altLang="ko-KR" i="1" dirty="0">
                  <a:solidFill>
                    <a:schemeClr val="tx1"/>
                  </a:solidFill>
                  <a:effectLst/>
                  <a:latin typeface="Calibri" panose="020F0502020204030204" pitchFamily="34" charset="0"/>
                  <a:ea typeface="Cambria Math" panose="02040503050406030204" pitchFamily="18" charset="0"/>
                  <a:cs typeface="Times New Roman" panose="02020603050405020304" pitchFamily="18" charset="0"/>
                </a:endParaRPr>
              </a:p>
              <a:p>
                <a:pPr lvl="0" algn="just">
                  <a:lnSpc>
                    <a:spcPct val="115000"/>
                  </a:lnSpc>
                  <a:spcAft>
                    <a:spcPts val="1000"/>
                  </a:spcAft>
                </a:pPr>
                <a14:m>
                  <m:oMath xmlns:m="http://schemas.openxmlformats.org/officeDocument/2006/math">
                    <m:sSub>
                      <m:sSubPr>
                        <m:ctrlPr>
                          <a:rPr lang="ko-KR" altLang="ko-KR"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smtClean="0">
                        <a:solidFill>
                          <a:schemeClr val="tx1"/>
                        </a:solidFill>
                        <a:effectLst/>
                        <a:latin typeface="Cambria Math" panose="02040503050406030204" pitchFamily="18" charset="0"/>
                        <a:ea typeface="나눔고딕"/>
                        <a:cs typeface="Times New Roman" panose="02020603050405020304" pitchFamily="18" charset="0"/>
                      </a:rPr>
                      <m:t>=</m:t>
                    </m:r>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sSub>
                      <m:sSub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𝑋</m:t>
                        </m:r>
                      </m:e>
                      <m:sub>
                        <m:r>
                          <a:rPr lang="en-US" altLang="ko-KR" i="1">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6</m:t>
                        </m:r>
                      </m:den>
                    </m:f>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+4</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e>
                    </m:d>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oMath>
                </a14:m>
                <a:r>
                  <a:rPr lang="en-US" altLang="ko-KR" dirty="0">
                    <a:solidFill>
                      <a:schemeClr val="tx1"/>
                    </a:solidFill>
                    <a:effectLst/>
                    <a:latin typeface="나눔고딕"/>
                    <a:ea typeface="나눔고딕"/>
                    <a:cs typeface="Times New Roman" panose="02020603050405020304" pitchFamily="18" charset="0"/>
                  </a:rPr>
                  <a:t> , </a:t>
                </a:r>
                <a14:m>
                  <m:oMath xmlns:m="http://schemas.openxmlformats.org/officeDocument/2006/math">
                    <m:r>
                      <a:rPr lang="en-US" altLang="ko-KR">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a:p>
                <a:pPr>
                  <a:lnSpc>
                    <a:spcPct val="115000"/>
                  </a:lnSpc>
                  <a:spcAft>
                    <a:spcPts val="1000"/>
                  </a:spcAft>
                </a:pP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𝑋</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e>
                    </m:d>
                  </m:oMath>
                </a14:m>
                <a:r>
                  <a:rPr lang="en-US" altLang="ko-KR" dirty="0">
                    <a:solidFill>
                      <a:schemeClr val="tx1"/>
                    </a:solidFill>
                    <a:effectLst/>
                    <a:latin typeface="나눔고딕"/>
                    <a:ea typeface="나눔고딕"/>
                    <a:cs typeface="Times New Roman" panose="02020603050405020304" pitchFamily="18" charset="0"/>
                  </a:rPr>
                  <a:t> ,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𝑋</m:t>
                            </m:r>
                          </m:e>
                          <m:sub>
                            <m:r>
                              <a:rPr lang="en-US" altLang="ko-KR" i="1">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den>
                        </m:f>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e>
                    </m:d>
                  </m:oMath>
                </a14:m>
                <a:r>
                  <a:rPr lang="en-US" altLang="ko-KR" dirty="0">
                    <a:solidFill>
                      <a:schemeClr val="tx1"/>
                    </a:solidFill>
                    <a:effectLst/>
                    <a:latin typeface="나눔고딕"/>
                    <a:ea typeface="나눔고딕"/>
                    <a:cs typeface="Times New Roman" panose="02020603050405020304" pitchFamily="18" charset="0"/>
                  </a:rPr>
                  <a:t>, </a:t>
                </a:r>
                <a14:m>
                  <m:oMath xmlns:m="http://schemas.openxmlformats.org/officeDocument/2006/math">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3</m:t>
                        </m:r>
                      </m:sub>
                    </m:sSub>
                  </m:oMath>
                </a14:m>
                <a:r>
                  <a:rPr lang="en-US" altLang="ko-KR" dirty="0">
                    <a:solidFill>
                      <a:schemeClr val="tx1"/>
                    </a:solidFill>
                    <a:effectLst/>
                    <a:latin typeface="나눔고딕"/>
                    <a:ea typeface="나눔고딕"/>
                    <a:cs typeface="Times New Roman" panose="02020603050405020304" pitchFamily="18" charset="0"/>
                  </a:rPr>
                  <a:t>=</a:t>
                </a:r>
                <a14:m>
                  <m:oMath xmlns:m="http://schemas.openxmlformats.org/officeDocument/2006/math">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𝑓</m:t>
                    </m:r>
                    <m:d>
                      <m:d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sSub>
                          <m:sSubPr>
                            <m:ctrlPr>
                              <a:rPr lang="ko-KR" altLang="ko-KR"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latin typeface="Cambria Math" panose="02040503050406030204" pitchFamily="18" charset="0"/>
                                <a:ea typeface="나눔고딕"/>
                                <a:cs typeface="Times New Roman" panose="02020603050405020304" pitchFamily="18" charset="0"/>
                              </a:rPr>
                              <m:t>𝑋</m:t>
                            </m:r>
                          </m:e>
                          <m:sub>
                            <m:r>
                              <a:rPr lang="en-US" altLang="ko-KR" i="1">
                                <a:latin typeface="Cambria Math" panose="02040503050406030204" pitchFamily="18" charset="0"/>
                                <a:ea typeface="나눔고딕"/>
                                <a:cs typeface="Times New Roman" panose="02020603050405020304" pitchFamily="18" charset="0"/>
                              </a:rPr>
                              <m:t>𝑖</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1</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Sub>
                          <m:sSub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𝑘</m:t>
                            </m:r>
                          </m:e>
                          <m:sub>
                            <m:r>
                              <a:rPr lang="en-US" altLang="ko-KR" i="1">
                                <a:solidFill>
                                  <a:schemeClr val="tx1"/>
                                </a:solidFill>
                                <a:effectLst/>
                                <a:latin typeface="Cambria Math" panose="02040503050406030204" pitchFamily="18" charset="0"/>
                                <a:ea typeface="나눔고딕"/>
                                <a:cs typeface="Times New Roman" panose="02020603050405020304" pitchFamily="18" charset="0"/>
                              </a:rPr>
                              <m:t>2</m:t>
                            </m:r>
                          </m:sub>
                        </m:sSub>
                        <m:r>
                          <a:rPr lang="en-US" altLang="ko-KR" i="1">
                            <a:solidFill>
                              <a:schemeClr val="tx1"/>
                            </a:solidFill>
                            <a:effectLst/>
                            <a:latin typeface="Cambria Math" panose="02040503050406030204" pitchFamily="18" charset="0"/>
                            <a:ea typeface="나눔고딕"/>
                            <a:cs typeface="Times New Roman" panose="02020603050405020304" pitchFamily="18" charset="0"/>
                          </a:rPr>
                          <m:t>∆</m:t>
                        </m:r>
                        <m:r>
                          <a:rPr lang="en-US" altLang="ko-KR" i="1">
                            <a:solidFill>
                              <a:schemeClr val="tx1"/>
                            </a:solidFill>
                            <a:effectLst/>
                            <a:latin typeface="Cambria Math" panose="02040503050406030204" pitchFamily="18" charset="0"/>
                            <a:ea typeface="나눔고딕"/>
                            <a:cs typeface="Times New Roman" panose="02020603050405020304" pitchFamily="18" charset="0"/>
                          </a:rPr>
                          <m:t>𝑡</m:t>
                        </m:r>
                      </m:e>
                    </m:d>
                  </m:oMath>
                </a14:m>
                <a:endParaRPr lang="ko-KR" altLang="ko-KR" sz="3200" dirty="0">
                  <a:solidFill>
                    <a:schemeClr val="tx1"/>
                  </a:solidFill>
                  <a:effectLst/>
                  <a:latin typeface="Arial" panose="020B0604020202020204" pitchFamily="34" charset="0"/>
                  <a:ea typeface="나눔고딕"/>
                  <a:cs typeface="Times New Roman" panose="02020603050405020304" pitchFamily="18" charset="0"/>
                </a:endParaRPr>
              </a:p>
            </p:txBody>
          </p:sp>
        </mc:Choice>
        <mc:Fallback xmlns="">
          <p:sp>
            <p:nvSpPr>
              <p:cNvPr id="3" name="직사각형 2"/>
              <p:cNvSpPr>
                <a:spLocks noRot="1" noChangeAspect="1" noMove="1" noResize="1" noEditPoints="1" noAdjustHandles="1" noChangeArrowheads="1" noChangeShapeType="1" noTextEdit="1"/>
              </p:cNvSpPr>
              <p:nvPr/>
            </p:nvSpPr>
            <p:spPr>
              <a:xfrm>
                <a:off x="1087428" y="4130156"/>
                <a:ext cx="9882673" cy="2290435"/>
              </a:xfrm>
              <a:prstGeom prst="rect">
                <a:avLst/>
              </a:prstGeom>
              <a:blipFill>
                <a:blip r:embed="rId4"/>
                <a:stretch>
                  <a:fillRect l="-678" b="-533"/>
                </a:stretch>
              </a:blipFill>
            </p:spPr>
            <p:txBody>
              <a:bodyPr/>
              <a:lstStyle/>
              <a:p>
                <a:r>
                  <a:rPr lang="ko-KR" altLang="en-US">
                    <a:noFill/>
                  </a:rPr>
                  <a:t> </a:t>
                </a:r>
              </a:p>
            </p:txBody>
          </p:sp>
        </mc:Fallback>
      </mc:AlternateContent>
      <p:sp>
        <p:nvSpPr>
          <p:cNvPr id="15" name="제목 1">
            <a:extLst>
              <a:ext uri="{FF2B5EF4-FFF2-40B4-BE49-F238E27FC236}">
                <a16:creationId xmlns:a16="http://schemas.microsoft.com/office/drawing/2014/main" id="{1460AE9B-2F51-421D-8687-A3A1776789E2}"/>
              </a:ext>
            </a:extLst>
          </p:cNvPr>
          <p:cNvSpPr txBox="1">
            <a:spLocks/>
          </p:cNvSpPr>
          <p:nvPr/>
        </p:nvSpPr>
        <p:spPr>
          <a:xfrm>
            <a:off x="911340" y="237961"/>
            <a:ext cx="10515600" cy="8291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3200" b="1" dirty="0">
                <a:latin typeface="Calibri" panose="020F0502020204030204" pitchFamily="34" charset="0"/>
                <a:ea typeface="HY견고딕" panose="02030600000101010101" pitchFamily="18" charset="-127"/>
              </a:rPr>
              <a:t>1-1) Background Knowledge</a:t>
            </a:r>
            <a:endParaRPr lang="ko-KR" altLang="en-US" sz="3200" b="1" dirty="0">
              <a:latin typeface="Calibri" panose="020F0502020204030204" pitchFamily="34" charset="0"/>
              <a:ea typeface="HY견고딕" panose="02030600000101010101" pitchFamily="18" charset="-127"/>
            </a:endParaRPr>
          </a:p>
        </p:txBody>
      </p:sp>
      <p:pic>
        <p:nvPicPr>
          <p:cNvPr id="16" name="Picture 2" descr="user 2019ì ëí ì´ë¯¸ì§ ê²ìê²°ê³¼">
            <a:extLst>
              <a:ext uri="{FF2B5EF4-FFF2-40B4-BE49-F238E27FC236}">
                <a16:creationId xmlns:a16="http://schemas.microsoft.com/office/drawing/2014/main" id="{855E98A5-5AF6-4EA9-9E4C-DA9B8CB75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1476" y="5480569"/>
            <a:ext cx="943992" cy="1262021"/>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a:extLst>
              <a:ext uri="{FF2B5EF4-FFF2-40B4-BE49-F238E27FC236}">
                <a16:creationId xmlns:a16="http://schemas.microsoft.com/office/drawing/2014/main" id="{352CBCBC-57A4-4292-8F05-40B57B8BE89D}"/>
              </a:ext>
            </a:extLst>
          </p:cNvPr>
          <p:cNvPicPr>
            <a:picLocks noChangeAspect="1"/>
          </p:cNvPicPr>
          <p:nvPr/>
        </p:nvPicPr>
        <p:blipFill>
          <a:blip r:embed="rId6"/>
          <a:stretch>
            <a:fillRect/>
          </a:stretch>
        </p:blipFill>
        <p:spPr>
          <a:xfrm>
            <a:off x="9517088" y="68755"/>
            <a:ext cx="2598800" cy="338334"/>
          </a:xfrm>
          <a:prstGeom prst="rect">
            <a:avLst/>
          </a:prstGeom>
        </p:spPr>
      </p:pic>
      <p:grpSp>
        <p:nvGrpSpPr>
          <p:cNvPr id="5" name="그룹 4">
            <a:extLst>
              <a:ext uri="{FF2B5EF4-FFF2-40B4-BE49-F238E27FC236}">
                <a16:creationId xmlns:a16="http://schemas.microsoft.com/office/drawing/2014/main" id="{AC6314F1-D4BB-44E3-8F05-D74E4282C73F}"/>
              </a:ext>
            </a:extLst>
          </p:cNvPr>
          <p:cNvGrpSpPr/>
          <p:nvPr/>
        </p:nvGrpSpPr>
        <p:grpSpPr>
          <a:xfrm>
            <a:off x="1087428" y="2952321"/>
            <a:ext cx="5251528" cy="1797642"/>
            <a:chOff x="1087428" y="2825858"/>
            <a:chExt cx="5251528" cy="1797642"/>
          </a:xfrm>
        </p:grpSpPr>
        <mc:AlternateContent xmlns:mc="http://schemas.openxmlformats.org/markup-compatibility/2006" xmlns:a14="http://schemas.microsoft.com/office/drawing/2010/main">
          <mc:Choice Requires="a14">
            <p:sp>
              <p:nvSpPr>
                <p:cNvPr id="12" name="직사각형 11"/>
                <p:cNvSpPr/>
                <p:nvPr/>
              </p:nvSpPr>
              <p:spPr>
                <a:xfrm>
                  <a:off x="1087428" y="2825858"/>
                  <a:ext cx="4387355" cy="7659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ko-KR" altLang="en-US" i="1" smtClean="0">
                                <a:latin typeface="Cambria Math" panose="02040503050406030204" pitchFamily="18" charset="0"/>
                              </a:rPr>
                            </m:ctrlPr>
                          </m:naryPr>
                          <m:sub/>
                          <m:sup/>
                          <m:e>
                            <m:r>
                              <a:rPr lang="ko-KR" altLang="en-US" i="1">
                                <a:latin typeface="Cambria Math" panose="02040503050406030204" pitchFamily="18" charset="0"/>
                              </a:rPr>
                              <m:t>𝐹</m:t>
                            </m:r>
                          </m:e>
                        </m:nary>
                        <m:r>
                          <a:rPr lang="ko-KR" altLang="en-US" i="0">
                            <a:latin typeface="Cambria Math" panose="02040503050406030204" pitchFamily="18" charset="0"/>
                          </a:rPr>
                          <m:t>=</m:t>
                        </m:r>
                        <m:r>
                          <a:rPr lang="ko-KR" altLang="en-US" i="1">
                            <a:latin typeface="Cambria Math" panose="02040503050406030204" pitchFamily="18" charset="0"/>
                          </a:rPr>
                          <m:t>𝑚𝑎</m:t>
                        </m:r>
                        <m:d>
                          <m:dPr>
                            <m:ctrlPr>
                              <a:rPr lang="ko-KR" altLang="en-US" i="1">
                                <a:latin typeface="Cambria Math" panose="02040503050406030204" pitchFamily="18" charset="0"/>
                              </a:rPr>
                            </m:ctrlPr>
                          </m:dPr>
                          <m:e>
                            <m:r>
                              <m:rPr>
                                <m:sty m:val="p"/>
                              </m:rPr>
                              <a:rPr lang="en-US" altLang="ko-KR" b="0" i="0" smtClean="0">
                                <a:latin typeface="Cambria Math" panose="02040503050406030204" pitchFamily="18" charset="0"/>
                              </a:rPr>
                              <m:t>mass</m:t>
                            </m:r>
                            <m:r>
                              <a:rPr lang="ko-KR" altLang="en-US" i="0">
                                <a:latin typeface="Cambria Math" panose="02040503050406030204" pitchFamily="18" charset="0"/>
                              </a:rPr>
                              <m:t>×</m:t>
                            </m:r>
                            <m:r>
                              <m:rPr>
                                <m:nor/>
                              </m:rPr>
                              <a:rPr lang="en-US" altLang="ko-KR" b="0" smtClean="0">
                                <a:latin typeface="Calibri" panose="020F0502020204030204" pitchFamily="34" charset="0"/>
                              </a:rPr>
                              <m:t>a</m:t>
                            </m:r>
                            <m:r>
                              <m:rPr>
                                <m:nor/>
                              </m:rPr>
                              <a:rPr lang="en-US" altLang="ko-KR" smtClean="0">
                                <a:latin typeface="Calibri" panose="020F0502020204030204" pitchFamily="34" charset="0"/>
                              </a:rPr>
                              <m:t>cceleratio</m:t>
                            </m:r>
                            <m:r>
                              <m:rPr>
                                <m:sty m:val="p"/>
                              </m:rPr>
                              <a:rPr lang="en-US" altLang="ko-KR" b="0" i="0" smtClean="0">
                                <a:latin typeface="Cambria Math" panose="02040503050406030204" pitchFamily="18" charset="0"/>
                              </a:rPr>
                              <m:t>n</m:t>
                            </m:r>
                          </m:e>
                        </m:d>
                        <m:r>
                          <a:rPr lang="ko-KR" altLang="en-US" i="0">
                            <a:latin typeface="Cambria Math" panose="02040503050406030204" pitchFamily="18" charset="0"/>
                          </a:rPr>
                          <m:t>, </m:t>
                        </m:r>
                        <m:r>
                          <a:rPr lang="ko-KR" altLang="en-US" i="1">
                            <a:latin typeface="Cambria Math" panose="02040503050406030204" pitchFamily="18" charset="0"/>
                          </a:rPr>
                          <m:t>𝑎</m:t>
                        </m:r>
                        <m:r>
                          <a:rPr lang="ko-KR" altLang="en-US" i="0">
                            <a:latin typeface="Cambria Math" panose="02040503050406030204" pitchFamily="18" charset="0"/>
                          </a:rPr>
                          <m:t>=</m:t>
                        </m:r>
                        <m:f>
                          <m:fPr>
                            <m:ctrlPr>
                              <a:rPr lang="ko-KR" altLang="en-US" i="1">
                                <a:latin typeface="Cambria Math" panose="02040503050406030204" pitchFamily="18" charset="0"/>
                              </a:rPr>
                            </m:ctrlPr>
                          </m:fPr>
                          <m:num>
                            <m:nary>
                              <m:naryPr>
                                <m:chr m:val="∑"/>
                                <m:subHide m:val="on"/>
                                <m:supHide m:val="on"/>
                                <m:ctrlPr>
                                  <a:rPr lang="ko-KR" altLang="en-US" i="1">
                                    <a:latin typeface="Cambria Math" panose="02040503050406030204" pitchFamily="18" charset="0"/>
                                  </a:rPr>
                                </m:ctrlPr>
                              </m:naryPr>
                              <m:sub/>
                              <m:sup/>
                              <m:e>
                                <m:r>
                                  <a:rPr lang="ko-KR" altLang="en-US" i="1">
                                    <a:latin typeface="Cambria Math" panose="02040503050406030204" pitchFamily="18" charset="0"/>
                                  </a:rPr>
                                  <m:t>𝐹</m:t>
                                </m:r>
                              </m:e>
                            </m:nary>
                          </m:num>
                          <m:den>
                            <m:r>
                              <a:rPr lang="ko-KR" altLang="en-US" i="1">
                                <a:latin typeface="Cambria Math" panose="02040503050406030204" pitchFamily="18" charset="0"/>
                              </a:rPr>
                              <m:t>𝑚</m:t>
                            </m:r>
                          </m:den>
                        </m:f>
                      </m:oMath>
                    </m:oMathPara>
                  </a14:m>
                  <a:endParaRPr lang="ko-KR" altLang="en-US" dirty="0"/>
                </a:p>
              </p:txBody>
            </p:sp>
          </mc:Choice>
          <mc:Fallback xmlns="">
            <p:sp>
              <p:nvSpPr>
                <p:cNvPr id="12" name="직사각형 11"/>
                <p:cNvSpPr>
                  <a:spLocks noRot="1" noChangeAspect="1" noMove="1" noResize="1" noEditPoints="1" noAdjustHandles="1" noChangeArrowheads="1" noChangeShapeType="1" noTextEdit="1"/>
                </p:cNvSpPr>
                <p:nvPr/>
              </p:nvSpPr>
              <p:spPr>
                <a:xfrm>
                  <a:off x="1087428" y="2825858"/>
                  <a:ext cx="4387355" cy="765915"/>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직사각형 12"/>
                <p:cNvSpPr/>
                <p:nvPr/>
              </p:nvSpPr>
              <p:spPr>
                <a:xfrm>
                  <a:off x="1163994" y="3377766"/>
                  <a:ext cx="4589797" cy="820289"/>
                </a:xfrm>
                <a:prstGeom prst="rect">
                  <a:avLst/>
                </a:prstGeom>
              </p:spPr>
              <p:txBody>
                <a:bodyPr wrap="square">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f>
                          <m:fPr>
                            <m:ctrlPr>
                              <a:rPr lang="ko-KR" altLang="ko-KR"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a:solidFill>
                                  <a:schemeClr val="tx1"/>
                                </a:solidFill>
                                <a:effectLst/>
                                <a:latin typeface="Cambria Math" panose="02040503050406030204" pitchFamily="18" charset="0"/>
                                <a:ea typeface="나눔고딕"/>
                                <a:cs typeface="Times New Roman" panose="02020603050405020304" pitchFamily="18" charset="0"/>
                              </a:rPr>
                              <m:t>𝑥</m:t>
                            </m:r>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𝑥</m:t>
                            </m:r>
                          </m:e>
                        </m:acc>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a:rPr lang="en-US" altLang="ko-KR" b="0" i="1" smtClean="0">
                            <a:solidFill>
                              <a:schemeClr val="tx1"/>
                            </a:solidFill>
                            <a:effectLst/>
                            <a:latin typeface="Cambria Math" panose="02040503050406030204" pitchFamily="18" charset="0"/>
                            <a:ea typeface="나눔고딕"/>
                            <a:cs typeface="Times New Roman" panose="02020603050405020304" pitchFamily="18" charset="0"/>
                          </a:rPr>
                          <m:t>𝑣𝑒𝑙𝑜𝑐𝑖𝑡𝑦</m:t>
                        </m:r>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f>
                          <m:fPr>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𝑥</m:t>
                                </m:r>
                              </m:e>
                            </m:acc>
                          </m:num>
                          <m:den>
                            <m:r>
                              <a:rPr lang="en-US" altLang="ko-KR" i="1">
                                <a:solidFill>
                                  <a:schemeClr val="tx1"/>
                                </a:solidFill>
                                <a:effectLst/>
                                <a:latin typeface="Cambria Math" panose="02040503050406030204" pitchFamily="18" charset="0"/>
                                <a:ea typeface="나눔고딕"/>
                                <a:cs typeface="Times New Roman" panose="02020603050405020304" pitchFamily="18" charset="0"/>
                              </a:rPr>
                              <m:t>𝑑𝑡</m:t>
                            </m:r>
                          </m:den>
                        </m:f>
                        <m:r>
                          <a:rPr lang="en-US" altLang="ko-KR" i="1">
                            <a:solidFill>
                              <a:schemeClr val="tx1"/>
                            </a:solidFill>
                            <a:effectLst/>
                            <a:latin typeface="Cambria Math" panose="02040503050406030204" pitchFamily="18" charset="0"/>
                            <a:ea typeface="나눔고딕"/>
                            <a:cs typeface="Times New Roman" panose="02020603050405020304" pitchFamily="18" charset="0"/>
                          </a:rPr>
                          <m:t>=</m:t>
                        </m:r>
                        <m:acc>
                          <m:accPr>
                            <m:chr m:val="̈"/>
                            <m:ctrlPr>
                              <a:rPr lang="ko-KR" altLang="ko-KR"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chemeClr val="tx1"/>
                                </a:solidFill>
                                <a:effectLst/>
                                <a:latin typeface="Cambria Math" panose="02040503050406030204" pitchFamily="18" charset="0"/>
                                <a:ea typeface="나눔고딕"/>
                                <a:cs typeface="Times New Roman" panose="02020603050405020304" pitchFamily="18" charset="0"/>
                              </a:rPr>
                              <m:t>𝑥</m:t>
                            </m:r>
                          </m:e>
                        </m:acc>
                        <m:r>
                          <a:rPr lang="en-US" altLang="ko-KR" i="1">
                            <a:solidFill>
                              <a:schemeClr val="tx1"/>
                            </a:solidFill>
                            <a:effectLst/>
                            <a:latin typeface="Cambria Math" panose="02040503050406030204" pitchFamily="18" charset="0"/>
                            <a:ea typeface="나눔고딕"/>
                            <a:cs typeface="Times New Roman" panose="02020603050405020304" pitchFamily="18" charset="0"/>
                          </a:rPr>
                          <m:t> (</m:t>
                        </m:r>
                        <m:r>
                          <m:rPr>
                            <m:nor/>
                          </m:rPr>
                          <a:rPr lang="en-US" altLang="ko-KR" b="0" smtClean="0">
                            <a:latin typeface="Calibri" panose="020F0502020204030204" pitchFamily="34" charset="0"/>
                          </a:rPr>
                          <m:t>a</m:t>
                        </m:r>
                        <m:r>
                          <m:rPr>
                            <m:nor/>
                          </m:rPr>
                          <a:rPr lang="en-US" altLang="ko-KR" smtClean="0">
                            <a:latin typeface="Calibri" panose="020F0502020204030204" pitchFamily="34" charset="0"/>
                          </a:rPr>
                          <m:t>cceleratio</m:t>
                        </m:r>
                        <m:r>
                          <m:rPr>
                            <m:sty m:val="p"/>
                          </m:rPr>
                          <a:rPr lang="en-US" altLang="ko-KR" b="0" i="0" smtClean="0">
                            <a:latin typeface="Cambria Math" panose="02040503050406030204" pitchFamily="18" charset="0"/>
                          </a:rPr>
                          <m:t>n</m:t>
                        </m:r>
                        <m:r>
                          <a:rPr lang="en-US" altLang="ko-KR" i="1">
                            <a:solidFill>
                              <a:schemeClr val="tx1"/>
                            </a:solidFill>
                            <a:effectLst/>
                            <a:latin typeface="Cambria Math" panose="02040503050406030204" pitchFamily="18" charset="0"/>
                            <a:ea typeface="나눔고딕"/>
                            <a:cs typeface="Times New Roman" panose="02020603050405020304" pitchFamily="18" charset="0"/>
                          </a:rPr>
                          <m:t>)</m:t>
                        </m:r>
                      </m:oMath>
                    </m:oMathPara>
                  </a14:m>
                  <a:endParaRPr lang="ko-KR" altLang="ko-KR" sz="3200" dirty="0">
                    <a:solidFill>
                      <a:srgbClr val="002060"/>
                    </a:solidFill>
                    <a:effectLst/>
                    <a:latin typeface="Arial" panose="020B0604020202020204" pitchFamily="34" charset="0"/>
                    <a:ea typeface="나눔고딕"/>
                    <a:cs typeface="Times New Roman" panose="02020603050405020304" pitchFamily="18" charset="0"/>
                  </a:endParaRPr>
                </a:p>
              </p:txBody>
            </p:sp>
          </mc:Choice>
          <mc:Fallback xmlns="">
            <p:sp>
              <p:nvSpPr>
                <p:cNvPr id="13" name="직사각형 12"/>
                <p:cNvSpPr>
                  <a:spLocks noRot="1" noChangeAspect="1" noMove="1" noResize="1" noEditPoints="1" noAdjustHandles="1" noChangeArrowheads="1" noChangeShapeType="1" noTextEdit="1"/>
                </p:cNvSpPr>
                <p:nvPr/>
              </p:nvSpPr>
              <p:spPr>
                <a:xfrm>
                  <a:off x="1163994" y="3377766"/>
                  <a:ext cx="4589797" cy="820289"/>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직사각형 13"/>
                <p:cNvSpPr/>
                <p:nvPr/>
              </p:nvSpPr>
              <p:spPr>
                <a:xfrm>
                  <a:off x="1237511" y="4237002"/>
                  <a:ext cx="1569084" cy="377989"/>
                </a:xfrm>
                <a:prstGeom prst="rect">
                  <a:avLst/>
                </a:prstGeom>
                <a:solidFill>
                  <a:schemeClr val="accent2">
                    <a:lumMod val="60000"/>
                    <a:lumOff val="4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ko-KR" altLang="en-US" i="1" smtClean="0">
                                <a:latin typeface="Cambria Math" panose="02040503050406030204" pitchFamily="18" charset="0"/>
                              </a:rPr>
                            </m:ctrlPr>
                          </m:sSubPr>
                          <m:e>
                            <m:acc>
                              <m:accPr>
                                <m:chr m:val="̇"/>
                                <m:ctrlPr>
                                  <a:rPr lang="ko-KR" altLang="en-US" i="1">
                                    <a:latin typeface="Cambria Math" panose="02040503050406030204" pitchFamily="18" charset="0"/>
                                  </a:rPr>
                                </m:ctrlPr>
                              </m:accPr>
                              <m:e>
                                <m:r>
                                  <a:rPr lang="ko-KR" altLang="en-US" i="1">
                                    <a:latin typeface="Cambria Math" panose="02040503050406030204" pitchFamily="18" charset="0"/>
                                  </a:rPr>
                                  <m:t>𝑋</m:t>
                                </m:r>
                              </m:e>
                            </m:acc>
                          </m:e>
                          <m:sub>
                            <m:r>
                              <a:rPr lang="ko-KR" altLang="en-US" i="1">
                                <a:latin typeface="Cambria Math" panose="02040503050406030204" pitchFamily="18" charset="0"/>
                              </a:rPr>
                              <m:t>𝑖</m:t>
                            </m:r>
                          </m:sub>
                        </m:sSub>
                        <m:r>
                          <a:rPr lang="ko-KR" altLang="en-US" i="0">
                            <a:latin typeface="Cambria Math" panose="02040503050406030204" pitchFamily="18" charset="0"/>
                          </a:rPr>
                          <m:t>=</m:t>
                        </m:r>
                        <m:r>
                          <a:rPr lang="ko-KR" altLang="en-US" i="1">
                            <a:latin typeface="Cambria Math" panose="02040503050406030204" pitchFamily="18" charset="0"/>
                          </a:rPr>
                          <m:t>𝑓</m:t>
                        </m:r>
                        <m:d>
                          <m:dPr>
                            <m:ctrlPr>
                              <a:rPr lang="ko-KR" altLang="en-US" i="1">
                                <a:latin typeface="Cambria Math" panose="02040503050406030204" pitchFamily="18" charset="0"/>
                              </a:rPr>
                            </m:ctrlPr>
                          </m:dPr>
                          <m:e>
                            <m:sSub>
                              <m:sSubPr>
                                <m:ctrlPr>
                                  <a:rPr lang="ko-KR" altLang="en-US" i="1">
                                    <a:latin typeface="Cambria Math" panose="02040503050406030204" pitchFamily="18" charset="0"/>
                                  </a:rPr>
                                </m:ctrlPr>
                              </m:sSubPr>
                              <m:e>
                                <m:r>
                                  <a:rPr lang="ko-KR" altLang="en-US" i="1">
                                    <a:latin typeface="Cambria Math" panose="02040503050406030204" pitchFamily="18" charset="0"/>
                                  </a:rPr>
                                  <m:t>𝑡</m:t>
                                </m:r>
                              </m:e>
                              <m:sub>
                                <m:r>
                                  <a:rPr lang="ko-KR" altLang="en-US" i="1">
                                    <a:latin typeface="Cambria Math" panose="02040503050406030204" pitchFamily="18" charset="0"/>
                                  </a:rPr>
                                  <m:t>𝑖</m:t>
                                </m:r>
                              </m:sub>
                            </m:sSub>
                            <m:r>
                              <a:rPr lang="ko-KR" altLang="en-US" i="0">
                                <a:latin typeface="Cambria Math" panose="02040503050406030204" pitchFamily="18" charset="0"/>
                              </a:rPr>
                              <m:t>,</m:t>
                            </m:r>
                            <m:sSub>
                              <m:sSubPr>
                                <m:ctrlPr>
                                  <a:rPr lang="ko-KR" altLang="en-US" i="1">
                                    <a:latin typeface="Cambria Math" panose="02040503050406030204" pitchFamily="18" charset="0"/>
                                  </a:rPr>
                                </m:ctrlPr>
                              </m:sSubPr>
                              <m:e>
                                <m:r>
                                  <a:rPr lang="ko-KR" altLang="en-US" i="1">
                                    <a:latin typeface="Cambria Math" panose="02040503050406030204" pitchFamily="18" charset="0"/>
                                  </a:rPr>
                                  <m:t>𝑋</m:t>
                                </m:r>
                              </m:e>
                              <m:sub>
                                <m:r>
                                  <a:rPr lang="ko-KR" altLang="en-US" i="1">
                                    <a:latin typeface="Cambria Math" panose="02040503050406030204" pitchFamily="18" charset="0"/>
                                  </a:rPr>
                                  <m:t>𝑖</m:t>
                                </m:r>
                              </m:sub>
                            </m:sSub>
                          </m:e>
                        </m:d>
                      </m:oMath>
                    </m:oMathPara>
                  </a14:m>
                  <a:endParaRPr lang="ko-KR" altLang="en-US" dirty="0"/>
                </a:p>
              </p:txBody>
            </p:sp>
          </mc:Choice>
          <mc:Fallback xmlns="">
            <p:sp>
              <p:nvSpPr>
                <p:cNvPr id="14" name="직사각형 13"/>
                <p:cNvSpPr>
                  <a:spLocks noRot="1" noChangeAspect="1" noMove="1" noResize="1" noEditPoints="1" noAdjustHandles="1" noChangeArrowheads="1" noChangeShapeType="1" noTextEdit="1"/>
                </p:cNvSpPr>
                <p:nvPr/>
              </p:nvSpPr>
              <p:spPr>
                <a:xfrm>
                  <a:off x="1237511" y="4237002"/>
                  <a:ext cx="1569084" cy="377989"/>
                </a:xfrm>
                <a:prstGeom prst="rect">
                  <a:avLst/>
                </a:prstGeom>
                <a:blipFill>
                  <a:blip r:embed="rId9"/>
                  <a:stretch>
                    <a:fillRect b="-1451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314255" y="4114899"/>
                  <a:ext cx="3024701" cy="5086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ko-KR" i="1" smtClean="0">
                                <a:latin typeface="Cambria Math" panose="02040503050406030204" pitchFamily="18" charset="0"/>
                              </a:rPr>
                            </m:ctrlPr>
                          </m:dPr>
                          <m:e>
                            <m:m>
                              <m:mPr>
                                <m:mcs>
                                  <m:mc>
                                    <m:mcPr>
                                      <m:count m:val="1"/>
                                      <m:mcJc m:val="center"/>
                                    </m:mcPr>
                                  </m:mc>
                                </m:mcs>
                                <m:ctrlPr>
                                  <a:rPr lang="ko-KR" altLang="ko-K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mPr>
                              <m:mr>
                                <m:e>
                                  <m:acc>
                                    <m:accPr>
                                      <m:chr m:val="̇"/>
                                      <m:ctrlPr>
                                        <a:rPr lang="ko-KR" altLang="ko-K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rgbClr val="002060"/>
                                          </a:solidFill>
                                          <a:latin typeface="Cambria Math" panose="02040503050406030204" pitchFamily="18" charset="0"/>
                                          <a:ea typeface="나눔고딕"/>
                                          <a:cs typeface="Times New Roman" panose="02020603050405020304" pitchFamily="18" charset="0"/>
                                        </a:rPr>
                                        <m:t>𝑥</m:t>
                                      </m:r>
                                    </m:e>
                                  </m:acc>
                                </m:e>
                              </m:mr>
                              <m:mr>
                                <m:e>
                                  <m:acc>
                                    <m:accPr>
                                      <m:chr m:val="̈"/>
                                      <m:ctrlPr>
                                        <a:rPr lang="ko-KR" altLang="ko-K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rgbClr val="002060"/>
                                          </a:solidFill>
                                          <a:latin typeface="Cambria Math" panose="02040503050406030204" pitchFamily="18" charset="0"/>
                                          <a:ea typeface="나눔고딕"/>
                                          <a:cs typeface="Times New Roman" panose="02020603050405020304" pitchFamily="18" charset="0"/>
                                        </a:rPr>
                                        <m:t>𝑥</m:t>
                                      </m:r>
                                    </m:e>
                                  </m:acc>
                                </m:e>
                              </m:mr>
                            </m:m>
                          </m:e>
                        </m:d>
                        <m:r>
                          <a:rPr lang="en-US" altLang="ko-KR" b="0" i="1" smtClean="0">
                            <a:latin typeface="Cambria Math" panose="02040503050406030204" pitchFamily="18" charset="0"/>
                          </a:rPr>
                          <m:t>=</m:t>
                        </m:r>
                        <m:d>
                          <m:dPr>
                            <m:begChr m:val="["/>
                            <m:endChr m:val="]"/>
                            <m:ctrlPr>
                              <a:rPr lang="en-US" altLang="ko-KR" b="0" i="1" smtClean="0">
                                <a:latin typeface="Cambria Math" panose="02040503050406030204" pitchFamily="18" charset="0"/>
                              </a:rPr>
                            </m:ctrlPr>
                          </m:dPr>
                          <m:e>
                            <m:m>
                              <m:mPr>
                                <m:mcs>
                                  <m:mc>
                                    <m:mcPr>
                                      <m:count m:val="2"/>
                                      <m:mcJc m:val="center"/>
                                    </m:mcPr>
                                  </m:mc>
                                </m:mcs>
                                <m:ctrlPr>
                                  <a:rPr lang="en-US" altLang="ko-KR" b="0" i="1" smtClean="0">
                                    <a:latin typeface="Cambria Math" panose="02040503050406030204" pitchFamily="18" charset="0"/>
                                  </a:rPr>
                                </m:ctrlPr>
                              </m:mPr>
                              <m:mr>
                                <m:e>
                                  <m:r>
                                    <m:rPr>
                                      <m:brk m:alnAt="7"/>
                                    </m:rPr>
                                    <a:rPr lang="en-US" altLang="ko-KR" b="0" i="1" smtClean="0">
                                      <a:latin typeface="Cambria Math" panose="02040503050406030204" pitchFamily="18" charset="0"/>
                                    </a:rPr>
                                    <m:t>0</m:t>
                                  </m:r>
                                </m:e>
                                <m:e>
                                  <m:r>
                                    <a:rPr lang="en-US" altLang="ko-KR" b="0" i="1" smtClean="0">
                                      <a:latin typeface="Cambria Math" panose="02040503050406030204" pitchFamily="18" charset="0"/>
                                    </a:rPr>
                                    <m:t>1</m:t>
                                  </m:r>
                                </m:e>
                              </m:mr>
                              <m:mr>
                                <m:e>
                                  <m:r>
                                    <a:rPr lang="en-US" altLang="ko-KR" b="0" i="1" smtClean="0">
                                      <a:latin typeface="Cambria Math" panose="02040503050406030204" pitchFamily="18" charset="0"/>
                                    </a:rPr>
                                    <m:t>0</m:t>
                                  </m:r>
                                </m:e>
                                <m:e>
                                  <m:r>
                                    <a:rPr lang="en-US" altLang="ko-KR" b="0" i="1" smtClean="0">
                                      <a:latin typeface="Cambria Math" panose="02040503050406030204" pitchFamily="18" charset="0"/>
                                    </a:rPr>
                                    <m:t>0</m:t>
                                  </m:r>
                                </m:e>
                              </m:mr>
                            </m:m>
                          </m:e>
                        </m:d>
                        <m:d>
                          <m:dPr>
                            <m:begChr m:val="["/>
                            <m:endChr m:val="]"/>
                            <m:ctrlPr>
                              <a:rPr lang="en-US" altLang="ko-KR" i="1">
                                <a:latin typeface="Cambria Math" panose="02040503050406030204" pitchFamily="18" charset="0"/>
                              </a:rPr>
                            </m:ctrlPr>
                          </m:dPr>
                          <m:e>
                            <m:m>
                              <m:mPr>
                                <m:mcs>
                                  <m:mc>
                                    <m:mcPr>
                                      <m:count m:val="1"/>
                                      <m:mcJc m:val="center"/>
                                    </m:mcPr>
                                  </m:mc>
                                </m:mcs>
                                <m:ctrlPr>
                                  <a:rPr lang="ko-KR" altLang="ko-K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ko-KR" i="1">
                                      <a:solidFill>
                                        <a:srgbClr val="002060"/>
                                      </a:solidFill>
                                      <a:latin typeface="Cambria Math" panose="02040503050406030204" pitchFamily="18" charset="0"/>
                                      <a:ea typeface="나눔고딕"/>
                                      <a:cs typeface="Times New Roman" panose="02020603050405020304" pitchFamily="18" charset="0"/>
                                    </a:rPr>
                                    <m:t>𝑥</m:t>
                                  </m:r>
                                </m:e>
                              </m:mr>
                              <m:mr>
                                <m:e>
                                  <m:acc>
                                    <m:accPr>
                                      <m:chr m:val="̇"/>
                                      <m:ctrlPr>
                                        <a:rPr lang="ko-KR" altLang="ko-K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US" altLang="ko-KR" i="1">
                                          <a:solidFill>
                                            <a:srgbClr val="002060"/>
                                          </a:solidFill>
                                          <a:latin typeface="Cambria Math" panose="02040503050406030204" pitchFamily="18" charset="0"/>
                                          <a:ea typeface="나눔고딕"/>
                                          <a:cs typeface="Times New Roman" panose="02020603050405020304" pitchFamily="18" charset="0"/>
                                        </a:rPr>
                                        <m:t>𝑥</m:t>
                                      </m:r>
                                    </m:e>
                                  </m:acc>
                                </m:e>
                              </m:mr>
                            </m:m>
                          </m:e>
                        </m:d>
                        <m:r>
                          <a:rPr lang="en-US" altLang="ko-KR" b="0" i="1" smtClean="0">
                            <a:solidFill>
                              <a:srgbClr val="002060"/>
                            </a:solidFill>
                            <a:latin typeface="Cambria Math" panose="02040503050406030204" pitchFamily="18" charset="0"/>
                            <a:ea typeface="나눔고딕"/>
                            <a:cs typeface="Times New Roman" panose="02020603050405020304" pitchFamily="18" charset="0"/>
                          </a:rPr>
                          <m:t>+</m:t>
                        </m:r>
                        <m:d>
                          <m:dPr>
                            <m:begChr m:val="["/>
                            <m:endChr m:val="]"/>
                            <m:ctrlPr>
                              <a:rPr lang="en-US" altLang="ko-KR" i="1">
                                <a:latin typeface="Cambria Math" panose="02040503050406030204" pitchFamily="18" charset="0"/>
                              </a:rPr>
                            </m:ctrlPr>
                          </m:dPr>
                          <m:e>
                            <m:m>
                              <m:mPr>
                                <m:mcs>
                                  <m:mc>
                                    <m:mcPr>
                                      <m:count m:val="1"/>
                                      <m:mcJc m:val="center"/>
                                    </m:mcPr>
                                  </m:mc>
                                </m:mcs>
                                <m:ctrlPr>
                                  <a:rPr lang="ko-KR" altLang="ko-KR"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ko-KR" i="1">
                                      <a:solidFill>
                                        <a:srgbClr val="002060"/>
                                      </a:solidFill>
                                      <a:latin typeface="Cambria Math" panose="02040503050406030204" pitchFamily="18" charset="0"/>
                                      <a:ea typeface="나눔고딕"/>
                                      <a:cs typeface="Times New Roman" panose="02020603050405020304" pitchFamily="18" charset="0"/>
                                    </a:rPr>
                                    <m:t>0</m:t>
                                  </m:r>
                                </m:e>
                              </m:mr>
                              <m:mr>
                                <m:e>
                                  <m:r>
                                    <a:rPr lang="en-US" altLang="ko-KR" b="0" i="1" smtClean="0">
                                      <a:solidFill>
                                        <a:srgbClr val="002060"/>
                                      </a:solidFill>
                                      <a:latin typeface="Cambria Math" panose="02040503050406030204" pitchFamily="18" charset="0"/>
                                      <a:ea typeface="나눔고딕"/>
                                      <a:cs typeface="Times New Roman" panose="02020603050405020304" pitchFamily="18" charset="0"/>
                                    </a:rPr>
                                    <m:t>1/</m:t>
                                  </m:r>
                                  <m:r>
                                    <a:rPr lang="en-US" altLang="ko-KR" b="0" i="1" smtClean="0">
                                      <a:solidFill>
                                        <a:srgbClr val="002060"/>
                                      </a:solidFill>
                                      <a:latin typeface="Cambria Math" panose="02040503050406030204" pitchFamily="18" charset="0"/>
                                      <a:ea typeface="나눔고딕"/>
                                      <a:cs typeface="Times New Roman" panose="02020603050405020304" pitchFamily="18" charset="0"/>
                                    </a:rPr>
                                    <m:t>𝑚</m:t>
                                  </m:r>
                                </m:e>
                              </m:mr>
                            </m:m>
                          </m:e>
                        </m:d>
                        <m:r>
                          <a:rPr lang="en-US" altLang="ko-KR" b="0" i="1" smtClean="0">
                            <a:solidFill>
                              <a:srgbClr val="002060"/>
                            </a:solidFill>
                            <a:latin typeface="Cambria Math" panose="02040503050406030204" pitchFamily="18" charset="0"/>
                            <a:ea typeface="나눔고딕"/>
                            <a:cs typeface="Times New Roman" panose="02020603050405020304" pitchFamily="18" charset="0"/>
                          </a:rPr>
                          <m:t>𝐹</m:t>
                        </m:r>
                      </m:oMath>
                    </m:oMathPara>
                  </a14:m>
                  <a:endParaRPr lang="ko-KR" alt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314255" y="4114899"/>
                  <a:ext cx="3024701" cy="508601"/>
                </a:xfrm>
                <a:prstGeom prst="rect">
                  <a:avLst/>
                </a:prstGeom>
                <a:blipFill>
                  <a:blip r:embed="rId10"/>
                  <a:stretch>
                    <a:fillRect/>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9BF06C7-BDD6-4919-A2CA-D42304F41606}"/>
                  </a:ext>
                </a:extLst>
              </p:cNvPr>
              <p:cNvSpPr txBox="1"/>
              <p:nvPr/>
            </p:nvSpPr>
            <p:spPr>
              <a:xfrm>
                <a:off x="1087428" y="1626532"/>
                <a:ext cx="9882673" cy="1218347"/>
              </a:xfrm>
              <a:prstGeom prst="rect">
                <a:avLst/>
              </a:prstGeom>
              <a:noFill/>
            </p:spPr>
            <p:txBody>
              <a:bodyPr wrap="square" rtlCol="0">
                <a:spAutoFit/>
              </a:bodyPr>
              <a:lstStyle/>
              <a:p>
                <a:pPr algn="just"/>
                <a:r>
                  <a:rPr lang="en-US" altLang="ko-KR" sz="2100" dirty="0">
                    <a:latin typeface="Calibri" panose="020F0502020204030204" pitchFamily="34" charset="0"/>
                    <a:cs typeface="Calibri" panose="020F0502020204030204" pitchFamily="34" charset="0"/>
                  </a:rPr>
                  <a:t>This method is a kind of numerical integral. If we know the force(</a:t>
                </a:r>
                <a14:m>
                  <m:oMath xmlns:m="http://schemas.openxmlformats.org/officeDocument/2006/math">
                    <m:nary>
                      <m:naryPr>
                        <m:chr m:val="∑"/>
                        <m:subHide m:val="on"/>
                        <m:supHide m:val="on"/>
                        <m:ctrlPr>
                          <a:rPr lang="ko-KR" altLang="en-US" sz="2100" i="1">
                            <a:latin typeface="Cambria Math" panose="02040503050406030204" pitchFamily="18" charset="0"/>
                          </a:rPr>
                        </m:ctrlPr>
                      </m:naryPr>
                      <m:sub/>
                      <m:sup/>
                      <m:e>
                        <m:r>
                          <a:rPr lang="ko-KR" altLang="en-US" sz="2100" i="1">
                            <a:latin typeface="Cambria Math" panose="02040503050406030204" pitchFamily="18" charset="0"/>
                          </a:rPr>
                          <m:t>𝐹</m:t>
                        </m:r>
                      </m:e>
                    </m:nary>
                  </m:oMath>
                </a14:m>
                <a:r>
                  <a:rPr lang="en-US" altLang="ko-KR" sz="2100" dirty="0">
                    <a:latin typeface="Calibri" panose="020F0502020204030204" pitchFamily="34" charset="0"/>
                    <a:cs typeface="Calibri" panose="020F0502020204030204" pitchFamily="34" charset="0"/>
                  </a:rPr>
                  <a:t>), we can know the acceleration(</a:t>
                </a:r>
                <a14:m>
                  <m:oMath xmlns:m="http://schemas.openxmlformats.org/officeDocument/2006/math">
                    <m:r>
                      <a:rPr lang="ko-KR" altLang="en-US" sz="2100" i="1">
                        <a:latin typeface="Cambria Math" panose="02040503050406030204" pitchFamily="18" charset="0"/>
                      </a:rPr>
                      <m:t>𝑎</m:t>
                    </m:r>
                    <m:r>
                      <a:rPr lang="ko-KR" altLang="en-US" sz="2100">
                        <a:latin typeface="Cambria Math" panose="02040503050406030204" pitchFamily="18" charset="0"/>
                      </a:rPr>
                      <m:t>=</m:t>
                    </m:r>
                    <m:f>
                      <m:fPr>
                        <m:ctrlPr>
                          <a:rPr lang="ko-KR" altLang="en-US" sz="2100" i="1">
                            <a:latin typeface="Cambria Math" panose="02040503050406030204" pitchFamily="18" charset="0"/>
                          </a:rPr>
                        </m:ctrlPr>
                      </m:fPr>
                      <m:num>
                        <m:nary>
                          <m:naryPr>
                            <m:chr m:val="∑"/>
                            <m:subHide m:val="on"/>
                            <m:supHide m:val="on"/>
                            <m:ctrlPr>
                              <a:rPr lang="ko-KR" altLang="en-US" sz="2100" i="1">
                                <a:latin typeface="Cambria Math" panose="02040503050406030204" pitchFamily="18" charset="0"/>
                              </a:rPr>
                            </m:ctrlPr>
                          </m:naryPr>
                          <m:sub/>
                          <m:sup/>
                          <m:e>
                            <m:r>
                              <a:rPr lang="ko-KR" altLang="en-US" sz="2100" i="1">
                                <a:latin typeface="Cambria Math" panose="02040503050406030204" pitchFamily="18" charset="0"/>
                              </a:rPr>
                              <m:t>𝐹</m:t>
                            </m:r>
                          </m:e>
                        </m:nary>
                      </m:num>
                      <m:den>
                        <m:r>
                          <a:rPr lang="ko-KR" altLang="en-US" sz="2100" i="1">
                            <a:latin typeface="Cambria Math" panose="02040503050406030204" pitchFamily="18" charset="0"/>
                          </a:rPr>
                          <m:t>𝑚</m:t>
                        </m:r>
                      </m:den>
                    </m:f>
                  </m:oMath>
                </a14:m>
                <a:r>
                  <a:rPr lang="en-US" altLang="ko-KR" sz="2100" dirty="0">
                    <a:latin typeface="Calibri" panose="020F0502020204030204" pitchFamily="34" charset="0"/>
                    <a:cs typeface="Calibri" panose="020F0502020204030204" pitchFamily="34" charset="0"/>
                  </a:rPr>
                  <a:t>). If we Integrate acceleration twice, we can get position of mass. The following positions of  robot can be identified by using the 3</a:t>
                </a:r>
                <a:r>
                  <a:rPr lang="en-US" altLang="ko-KR" sz="2100" baseline="30000" dirty="0">
                    <a:latin typeface="Calibri" panose="020F0502020204030204" pitchFamily="34" charset="0"/>
                    <a:cs typeface="Calibri" panose="020F0502020204030204" pitchFamily="34" charset="0"/>
                  </a:rPr>
                  <a:t>rd</a:t>
                </a:r>
                <a:r>
                  <a:rPr lang="en-US" altLang="ko-KR" sz="2100" dirty="0">
                    <a:latin typeface="Calibri" panose="020F0502020204030204" pitchFamily="34" charset="0"/>
                    <a:cs typeface="Calibri" panose="020F0502020204030204" pitchFamily="34" charset="0"/>
                  </a:rPr>
                  <a:t> Runge-</a:t>
                </a:r>
                <a:r>
                  <a:rPr lang="en-US" altLang="ko-KR" sz="2100" dirty="0" err="1">
                    <a:latin typeface="Calibri" panose="020F0502020204030204" pitchFamily="34" charset="0"/>
                    <a:cs typeface="Calibri" panose="020F0502020204030204" pitchFamily="34" charset="0"/>
                  </a:rPr>
                  <a:t>Kutta</a:t>
                </a:r>
                <a:r>
                  <a:rPr lang="en-US" altLang="ko-KR" sz="2100" dirty="0">
                    <a:latin typeface="Calibri" panose="020F0502020204030204" pitchFamily="34" charset="0"/>
                    <a:cs typeface="Calibri" panose="020F0502020204030204" pitchFamily="34" charset="0"/>
                  </a:rPr>
                  <a:t> method. </a:t>
                </a:r>
                <a:endParaRPr lang="ko-KR" altLang="en-US" sz="2100" dirty="0">
                  <a:latin typeface="Calibri" panose="020F0502020204030204" pitchFamily="34" charset="0"/>
                  <a:cs typeface="Calibri" panose="020F0502020204030204" pitchFamily="34" charset="0"/>
                </a:endParaRPr>
              </a:p>
            </p:txBody>
          </p:sp>
        </mc:Choice>
        <mc:Fallback xmlns="">
          <p:sp>
            <p:nvSpPr>
              <p:cNvPr id="2" name="TextBox 1">
                <a:extLst>
                  <a:ext uri="{FF2B5EF4-FFF2-40B4-BE49-F238E27FC236}">
                    <a16:creationId xmlns:a16="http://schemas.microsoft.com/office/drawing/2014/main" id="{B9BF06C7-BDD6-4919-A2CA-D42304F41606}"/>
                  </a:ext>
                </a:extLst>
              </p:cNvPr>
              <p:cNvSpPr txBox="1">
                <a:spLocks noRot="1" noChangeAspect="1" noMove="1" noResize="1" noEditPoints="1" noAdjustHandles="1" noChangeArrowheads="1" noChangeShapeType="1" noTextEdit="1"/>
              </p:cNvSpPr>
              <p:nvPr/>
            </p:nvSpPr>
            <p:spPr>
              <a:xfrm>
                <a:off x="1087428" y="1626532"/>
                <a:ext cx="9882673" cy="1218347"/>
              </a:xfrm>
              <a:prstGeom prst="rect">
                <a:avLst/>
              </a:prstGeom>
              <a:blipFill>
                <a:blip r:embed="rId11"/>
                <a:stretch>
                  <a:fillRect l="-740" t="-42500" r="-678" b="-850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29979865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6131</TotalTime>
  <Words>5915</Words>
  <Application>Microsoft Office PowerPoint</Application>
  <PresentationFormat>와이드스크린</PresentationFormat>
  <Paragraphs>809</Paragraphs>
  <Slides>57</Slides>
  <Notes>56</Notes>
  <HiddenSlides>0</HiddenSlides>
  <MMClips>0</MMClips>
  <ScaleCrop>false</ScaleCrop>
  <HeadingPairs>
    <vt:vector size="6" baseType="variant">
      <vt:variant>
        <vt:lpstr>사용한 글꼴</vt:lpstr>
      </vt:variant>
      <vt:variant>
        <vt:i4>13</vt:i4>
      </vt:variant>
      <vt:variant>
        <vt:lpstr>테마</vt:lpstr>
      </vt:variant>
      <vt:variant>
        <vt:i4>1</vt:i4>
      </vt:variant>
      <vt:variant>
        <vt:lpstr>슬라이드 제목</vt:lpstr>
      </vt:variant>
      <vt:variant>
        <vt:i4>57</vt:i4>
      </vt:variant>
    </vt:vector>
  </HeadingPairs>
  <TitlesOfParts>
    <vt:vector size="71" baseType="lpstr">
      <vt:lpstr>210 콤퓨타세탁 R</vt:lpstr>
      <vt:lpstr>HY견고딕</vt:lpstr>
      <vt:lpstr>HY수평선B</vt:lpstr>
      <vt:lpstr>HY헤드라인M</vt:lpstr>
      <vt:lpstr>나눔고딕</vt:lpstr>
      <vt:lpstr>돋움</vt:lpstr>
      <vt:lpstr>맑은 고딕</vt:lpstr>
      <vt:lpstr>Arial</vt:lpstr>
      <vt:lpstr>Calibri</vt:lpstr>
      <vt:lpstr>Cambria Math</vt:lpstr>
      <vt:lpstr>Courier New</vt:lpstr>
      <vt:lpstr>Times New Roman</vt:lpstr>
      <vt:lpstr>Wingdings</vt:lpstr>
      <vt:lpstr>Office 테마</vt:lpstr>
      <vt:lpstr>Simulation of the Physical Movement for Machine Learning with R:  Simulation of Robot Gait Optimization Using GA</vt:lpstr>
      <vt:lpstr>A ball in R</vt:lpstr>
      <vt:lpstr>PowerPoint 프레젠테이션</vt:lpstr>
      <vt:lpstr>PowerPoint 프레젠테이션</vt:lpstr>
      <vt:lpstr>PowerPoint 프레젠테이션</vt:lpstr>
      <vt:lpstr>PowerPoint 프레젠테이션</vt:lpstr>
      <vt:lpstr>PowerPoint 프레젠테이션</vt:lpstr>
      <vt:lpstr>1-1) Background Knowledge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 of the physical movement for Machine Learning with R:  Simulation of Robot gait Optimization Using GA</dc:title>
  <dc:creator>정혜윤(자연과학대학)</dc:creator>
  <cp:lastModifiedBy>정혜윤(자연과학대학)</cp:lastModifiedBy>
  <cp:revision>122</cp:revision>
  <dcterms:created xsi:type="dcterms:W3CDTF">2019-06-24T00:50:05Z</dcterms:created>
  <dcterms:modified xsi:type="dcterms:W3CDTF">2019-07-10T11:16:13Z</dcterms:modified>
</cp:coreProperties>
</file>